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0" r:id="rId1"/>
    <p:sldMasterId id="2147483652" r:id="rId2"/>
    <p:sldMasterId id="2147483654" r:id="rId3"/>
    <p:sldMasterId id="2147483656" r:id="rId4"/>
    <p:sldMasterId id="2147483658" r:id="rId5"/>
  </p:sldMasterIdLst>
  <p:notesMasterIdLst>
    <p:notesMasterId r:id="rId55"/>
  </p:notesMasterIdLst>
  <p:sldIdLst>
    <p:sldId id="259" r:id="rId6"/>
    <p:sldId id="257" r:id="rId7"/>
    <p:sldId id="265" r:id="rId8"/>
    <p:sldId id="260" r:id="rId9"/>
    <p:sldId id="266" r:id="rId10"/>
    <p:sldId id="271" r:id="rId11"/>
    <p:sldId id="267" r:id="rId12"/>
    <p:sldId id="268" r:id="rId13"/>
    <p:sldId id="269" r:id="rId14"/>
    <p:sldId id="270" r:id="rId15"/>
    <p:sldId id="275" r:id="rId16"/>
    <p:sldId id="274" r:id="rId17"/>
    <p:sldId id="276" r:id="rId18"/>
    <p:sldId id="277" r:id="rId19"/>
    <p:sldId id="278" r:id="rId20"/>
    <p:sldId id="280" r:id="rId21"/>
    <p:sldId id="281" r:id="rId22"/>
    <p:sldId id="282" r:id="rId23"/>
    <p:sldId id="261" r:id="rId24"/>
    <p:sldId id="284" r:id="rId25"/>
    <p:sldId id="285" r:id="rId26"/>
    <p:sldId id="286" r:id="rId27"/>
    <p:sldId id="308" r:id="rId28"/>
    <p:sldId id="287" r:id="rId29"/>
    <p:sldId id="288" r:id="rId30"/>
    <p:sldId id="289" r:id="rId31"/>
    <p:sldId id="290" r:id="rId32"/>
    <p:sldId id="291" r:id="rId33"/>
    <p:sldId id="292" r:id="rId34"/>
    <p:sldId id="293" r:id="rId35"/>
    <p:sldId id="294" r:id="rId36"/>
    <p:sldId id="295" r:id="rId37"/>
    <p:sldId id="297" r:id="rId38"/>
    <p:sldId id="298" r:id="rId39"/>
    <p:sldId id="299" r:id="rId40"/>
    <p:sldId id="300" r:id="rId41"/>
    <p:sldId id="262" r:id="rId42"/>
    <p:sldId id="302" r:id="rId43"/>
    <p:sldId id="303" r:id="rId44"/>
    <p:sldId id="305" r:id="rId45"/>
    <p:sldId id="306" r:id="rId46"/>
    <p:sldId id="310" r:id="rId47"/>
    <p:sldId id="307" r:id="rId48"/>
    <p:sldId id="309" r:id="rId49"/>
    <p:sldId id="301" r:id="rId50"/>
    <p:sldId id="263" r:id="rId51"/>
    <p:sldId id="312" r:id="rId52"/>
    <p:sldId id="283" r:id="rId53"/>
    <p:sldId id="264" r:id="rId54"/>
  </p:sldIdLst>
  <p:sldSz cx="9144000" cy="5143500" type="screen16x9"/>
  <p:notesSz cx="6858000" cy="9144000"/>
  <p:embeddedFontLst>
    <p:embeddedFont>
      <p:font typeface="Noto Sans KR" panose="020B0500000000000000" pitchFamily="34" charset="-127"/>
      <p:regular r:id="rId56"/>
      <p:bold r:id="rId57"/>
    </p:embeddedFont>
    <p:embeddedFont>
      <p:font typeface="나눔바른고딕" panose="020B0603020101020101" pitchFamily="50" charset="-127"/>
      <p:regular r:id="rId58"/>
      <p:bold r:id="rId59"/>
    </p:embeddedFont>
    <p:embeddedFont>
      <p:font typeface="맑은 고딕" panose="020B0503020000020004" pitchFamily="50" charset="-127"/>
      <p:regular r:id="rId60"/>
      <p:bold r:id="rId61"/>
    </p:embeddedFont>
    <p:embeddedFont>
      <p:font typeface="Open Sans" pitchFamily="2" charset="0"/>
      <p:regular r:id="rId62"/>
      <p:bold r:id="rId63"/>
      <p:italic r:id="rId64"/>
      <p:boldItalic r:id="rId6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AE0"/>
    <a:srgbClr val="FED2D9"/>
    <a:srgbClr val="EAB7BC"/>
    <a:srgbClr val="FF859A"/>
    <a:srgbClr val="FF6C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576" autoAdjust="0"/>
  </p:normalViewPr>
  <p:slideViewPr>
    <p:cSldViewPr>
      <p:cViewPr varScale="1">
        <p:scale>
          <a:sx n="108" d="100"/>
          <a:sy n="108" d="100"/>
        </p:scale>
        <p:origin x="1626"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8.fntdata"/><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3.fntdata"/><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font" Target="fonts/font6.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4.fntdata"/><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2.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9770A3-E542-4335-B310-FD0F3501EF85}" type="datetimeFigureOut">
              <a:rPr lang="ko-KR" altLang="en-US" smtClean="0"/>
              <a:t>2022-12-05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8E571-DB7C-423C-BBD6-F060AB10975C}" type="slidenum">
              <a:rPr lang="ko-KR" altLang="en-US" smtClean="0"/>
              <a:t>‹#›</a:t>
            </a:fld>
            <a:endParaRPr lang="ko-KR" altLang="en-US"/>
          </a:p>
        </p:txBody>
      </p:sp>
    </p:spTree>
    <p:extLst>
      <p:ext uri="{BB962C8B-B14F-4D97-AF65-F5344CB8AC3E}">
        <p14:creationId xmlns:p14="http://schemas.microsoft.com/office/powerpoint/2010/main" val="43481972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안녕하세요</a:t>
            </a:r>
            <a:r>
              <a:rPr lang="en-US" altLang="ko-KR" dirty="0"/>
              <a:t>. AI </a:t>
            </a:r>
            <a:r>
              <a:rPr lang="ko-KR" altLang="en-US" dirty="0"/>
              <a:t>부트캠프 </a:t>
            </a:r>
            <a:r>
              <a:rPr lang="en-US" altLang="ko-KR" dirty="0"/>
              <a:t>15</a:t>
            </a:r>
            <a:r>
              <a:rPr lang="ko-KR" altLang="en-US" dirty="0"/>
              <a:t>기 </a:t>
            </a:r>
            <a:r>
              <a:rPr lang="ko-KR" altLang="en-US" dirty="0" err="1"/>
              <a:t>정경재입니다</a:t>
            </a:r>
            <a:r>
              <a:rPr lang="en-US" altLang="ko-KR" dirty="0"/>
              <a:t>. </a:t>
            </a:r>
            <a:r>
              <a:rPr lang="ko-KR" altLang="en-US" dirty="0"/>
              <a:t>발표를 시작하겠습니다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1</a:t>
            </a:fld>
            <a:endParaRPr lang="ko-KR" altLang="en-US"/>
          </a:p>
        </p:txBody>
      </p:sp>
    </p:spTree>
    <p:extLst>
      <p:ext uri="{BB962C8B-B14F-4D97-AF65-F5344CB8AC3E}">
        <p14:creationId xmlns:p14="http://schemas.microsoft.com/office/powerpoint/2010/main" val="2968984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우선 글로벌 알츠하이머 종단 연구 사업인 </a:t>
            </a:r>
            <a:r>
              <a:rPr lang="en-US" altLang="ko-KR" dirty="0"/>
              <a:t>ADNI</a:t>
            </a:r>
            <a:r>
              <a:rPr lang="ko-KR" altLang="en-US" dirty="0"/>
              <a:t>의 데이터를 기반으로 진행하였고</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10</a:t>
            </a:fld>
            <a:endParaRPr lang="ko-KR" altLang="en-US"/>
          </a:p>
        </p:txBody>
      </p:sp>
    </p:spTree>
    <p:extLst>
      <p:ext uri="{BB962C8B-B14F-4D97-AF65-F5344CB8AC3E}">
        <p14:creationId xmlns:p14="http://schemas.microsoft.com/office/powerpoint/2010/main" val="2842884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추적관찰이 목적이 아니기 때문에 </a:t>
            </a:r>
            <a:r>
              <a:rPr lang="en-US" altLang="ko-KR" dirty="0"/>
              <a:t>Baseline </a:t>
            </a:r>
            <a:r>
              <a:rPr lang="ko-KR" altLang="en-US" dirty="0"/>
              <a:t>데이터를 이용하였습니다</a:t>
            </a:r>
            <a:r>
              <a:rPr lang="en-US" altLang="ko-KR" dirty="0"/>
              <a:t>.</a:t>
            </a:r>
          </a:p>
          <a:p>
            <a:endParaRPr lang="en-US" altLang="ko-KR" dirty="0"/>
          </a:p>
          <a:p>
            <a:r>
              <a:rPr lang="ko-KR" altLang="en-US" dirty="0"/>
              <a:t>이미지 데이터는 </a:t>
            </a:r>
            <a:r>
              <a:rPr lang="ko-KR" altLang="en-US" dirty="0" err="1"/>
              <a:t>캐글에</a:t>
            </a:r>
            <a:r>
              <a:rPr lang="ko-KR" altLang="en-US" dirty="0"/>
              <a:t> 이를 추려낸 데이터셋이 있어서 다운로드해서 진행했습니다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11</a:t>
            </a:fld>
            <a:endParaRPr lang="ko-KR" altLang="en-US"/>
          </a:p>
        </p:txBody>
      </p:sp>
    </p:spTree>
    <p:extLst>
      <p:ext uri="{BB962C8B-B14F-4D97-AF65-F5344CB8AC3E}">
        <p14:creationId xmlns:p14="http://schemas.microsoft.com/office/powerpoint/2010/main" val="2460190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우선 메타 데이터는 특성 공학을 통해 가공하여 분석을 진행했습니다</a:t>
            </a:r>
            <a:r>
              <a:rPr lang="en-US" altLang="ko-KR" dirty="0"/>
              <a:t>.</a:t>
            </a:r>
          </a:p>
          <a:p>
            <a:endParaRPr lang="en-US" altLang="ko-KR" dirty="0"/>
          </a:p>
          <a:p>
            <a:r>
              <a:rPr lang="ko-KR" altLang="en-US" dirty="0" err="1"/>
              <a:t>캐글에서</a:t>
            </a:r>
            <a:r>
              <a:rPr lang="ko-KR" altLang="en-US" dirty="0"/>
              <a:t> 다운로드 한 </a:t>
            </a:r>
            <a:r>
              <a:rPr lang="en-US" altLang="ko-KR" dirty="0"/>
              <a:t>MRI </a:t>
            </a:r>
            <a:r>
              <a:rPr lang="ko-KR" altLang="en-US" dirty="0"/>
              <a:t>이미지 데이터를 </a:t>
            </a:r>
            <a:r>
              <a:rPr lang="en-US" altLang="ko-KR" dirty="0"/>
              <a:t>ADNI</a:t>
            </a:r>
            <a:r>
              <a:rPr lang="ko-KR" altLang="en-US" dirty="0"/>
              <a:t>에서 직접 확인해본 결과</a:t>
            </a:r>
            <a:r>
              <a:rPr lang="en-US" altLang="ko-KR" dirty="0"/>
              <a:t>, </a:t>
            </a:r>
            <a:r>
              <a:rPr lang="ko-KR" altLang="en-US" dirty="0"/>
              <a:t>간뇌 쪽의 데이터를 추려 냈음을 알 수 있었습니다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12</a:t>
            </a:fld>
            <a:endParaRPr lang="ko-KR" altLang="en-US"/>
          </a:p>
        </p:txBody>
      </p:sp>
    </p:spTree>
    <p:extLst>
      <p:ext uri="{BB962C8B-B14F-4D97-AF65-F5344CB8AC3E}">
        <p14:creationId xmlns:p14="http://schemas.microsoft.com/office/powerpoint/2010/main" val="1521764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먼저 메타데이터로 트렌드를 파악해보았고</a:t>
            </a:r>
            <a:r>
              <a:rPr lang="en-US" altLang="ko-KR" dirty="0"/>
              <a:t>, </a:t>
            </a:r>
            <a:r>
              <a:rPr lang="ko-KR" altLang="en-US" dirty="0"/>
              <a:t>분석 결과를 대시보드로도 만들어 보았습니다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13</a:t>
            </a:fld>
            <a:endParaRPr lang="ko-KR" altLang="en-US"/>
          </a:p>
        </p:txBody>
      </p:sp>
    </p:spTree>
    <p:extLst>
      <p:ext uri="{BB962C8B-B14F-4D97-AF65-F5344CB8AC3E}">
        <p14:creationId xmlns:p14="http://schemas.microsoft.com/office/powerpoint/2010/main" val="2900545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우선 진단 그룹별로 살펴보면 경도인지장애의 비율이 가장 높은 비율을 차지합니다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14</a:t>
            </a:fld>
            <a:endParaRPr lang="ko-KR" altLang="en-US"/>
          </a:p>
        </p:txBody>
      </p:sp>
    </p:spTree>
    <p:extLst>
      <p:ext uri="{BB962C8B-B14F-4D97-AF65-F5344CB8AC3E}">
        <p14:creationId xmlns:p14="http://schemas.microsoft.com/office/powerpoint/2010/main" val="1797697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성별분포는 거의 비슷했고</a:t>
            </a:r>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15</a:t>
            </a:fld>
            <a:endParaRPr lang="ko-KR" altLang="en-US"/>
          </a:p>
        </p:txBody>
      </p:sp>
    </p:spTree>
    <p:extLst>
      <p:ext uri="{BB962C8B-B14F-4D97-AF65-F5344CB8AC3E}">
        <p14:creationId xmlns:p14="http://schemas.microsoft.com/office/powerpoint/2010/main" val="1888145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나이대</a:t>
            </a:r>
            <a:r>
              <a:rPr lang="ko-KR" altLang="en-US" dirty="0"/>
              <a:t> 별로는 전반적으로 정규분포에 가까운 분포를 보입니다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16</a:t>
            </a:fld>
            <a:endParaRPr lang="ko-KR" altLang="en-US"/>
          </a:p>
        </p:txBody>
      </p:sp>
    </p:spTree>
    <p:extLst>
      <p:ext uri="{BB962C8B-B14F-4D97-AF65-F5344CB8AC3E}">
        <p14:creationId xmlns:p14="http://schemas.microsoft.com/office/powerpoint/2010/main" val="3693226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이러한 결과들을 반영하여 대시보드로 구현하였습니다</a:t>
            </a:r>
            <a:r>
              <a:rPr lang="en-US" altLang="ko-KR" dirty="0"/>
              <a:t>. </a:t>
            </a:r>
          </a:p>
          <a:p>
            <a:r>
              <a:rPr lang="ko-KR" altLang="en-US" dirty="0"/>
              <a:t>간단하게 살펴보면</a:t>
            </a:r>
            <a:r>
              <a:rPr lang="en-US" altLang="ko-KR" dirty="0"/>
              <a:t>, (</a:t>
            </a:r>
            <a:r>
              <a:rPr lang="ko-KR" altLang="en-US" dirty="0"/>
              <a:t>클릭</a:t>
            </a:r>
            <a:r>
              <a:rPr lang="en-US" altLang="ko-KR" dirty="0"/>
              <a:t>)</a:t>
            </a:r>
          </a:p>
          <a:p>
            <a:r>
              <a:rPr lang="ko-KR" altLang="en-US" dirty="0"/>
              <a:t>스코어 카드들이 있고</a:t>
            </a:r>
            <a:r>
              <a:rPr lang="en-US" altLang="ko-KR" dirty="0"/>
              <a:t>, </a:t>
            </a:r>
            <a:r>
              <a:rPr lang="ko-KR" altLang="en-US" dirty="0"/>
              <a:t>클릭해보시면 모든 차트들이 상호작용 하는 것을 확인 할 수 있지요</a:t>
            </a:r>
            <a:r>
              <a:rPr lang="en-US" altLang="ko-KR" dirty="0"/>
              <a:t>.</a:t>
            </a:r>
          </a:p>
          <a:p>
            <a:endParaRPr lang="en-US" altLang="ko-KR" dirty="0"/>
          </a:p>
          <a:p>
            <a:r>
              <a:rPr lang="ko-KR" altLang="en-US" dirty="0"/>
              <a:t>자 그럼 다시 돌아와서</a:t>
            </a:r>
            <a:r>
              <a:rPr lang="en-US" altLang="ko-KR" dirty="0"/>
              <a:t>…</a:t>
            </a:r>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17</a:t>
            </a:fld>
            <a:endParaRPr lang="ko-KR" altLang="en-US"/>
          </a:p>
        </p:txBody>
      </p:sp>
    </p:spTree>
    <p:extLst>
      <p:ext uri="{BB962C8B-B14F-4D97-AF65-F5344CB8AC3E}">
        <p14:creationId xmlns:p14="http://schemas.microsoft.com/office/powerpoint/2010/main" val="2720204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본격적으로 모델링을 진행해 보도록 하겠습니다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18</a:t>
            </a:fld>
            <a:endParaRPr lang="ko-KR" altLang="en-US"/>
          </a:p>
        </p:txBody>
      </p:sp>
    </p:spTree>
    <p:extLst>
      <p:ext uri="{BB962C8B-B14F-4D97-AF65-F5344CB8AC3E}">
        <p14:creationId xmlns:p14="http://schemas.microsoft.com/office/powerpoint/2010/main" val="2156075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총 세가지 모델의 모델링은 </a:t>
            </a:r>
            <a:r>
              <a:rPr lang="ko-KR" altLang="en-US" dirty="0" err="1"/>
              <a:t>코랩</a:t>
            </a:r>
            <a:r>
              <a:rPr lang="ko-KR" altLang="en-US" dirty="0"/>
              <a:t> 환경에서 진행되었습니다</a:t>
            </a:r>
            <a:r>
              <a:rPr lang="en-US" altLang="ko-KR" dirty="0"/>
              <a:t>.</a:t>
            </a:r>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19</a:t>
            </a:fld>
            <a:endParaRPr lang="ko-KR" altLang="en-US"/>
          </a:p>
        </p:txBody>
      </p:sp>
    </p:spTree>
    <p:extLst>
      <p:ext uri="{BB962C8B-B14F-4D97-AF65-F5344CB8AC3E}">
        <p14:creationId xmlns:p14="http://schemas.microsoft.com/office/powerpoint/2010/main" val="423061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발표 목차입니다</a:t>
            </a:r>
            <a:r>
              <a:rPr lang="en-US" altLang="ko-KR" dirty="0"/>
              <a:t>.</a:t>
            </a:r>
          </a:p>
          <a:p>
            <a:endParaRPr lang="en-US" altLang="ko-KR" dirty="0"/>
          </a:p>
          <a:p>
            <a:r>
              <a:rPr lang="ko-KR" altLang="en-US" dirty="0"/>
              <a:t>준비한 내용이 많아서 최대한 빠르게 진행해 보도록 하겠습니다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2</a:t>
            </a:fld>
            <a:endParaRPr lang="ko-KR" altLang="en-US"/>
          </a:p>
        </p:txBody>
      </p:sp>
    </p:spTree>
    <p:extLst>
      <p:ext uri="{BB962C8B-B14F-4D97-AF65-F5344CB8AC3E}">
        <p14:creationId xmlns:p14="http://schemas.microsoft.com/office/powerpoint/2010/main" val="801719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모델은 </a:t>
            </a:r>
            <a:r>
              <a:rPr lang="en-US" altLang="ko-KR" dirty="0"/>
              <a:t>CNN</a:t>
            </a:r>
            <a:r>
              <a:rPr lang="ko-KR" altLang="en-US" dirty="0"/>
              <a:t>으로 정하였는데</a:t>
            </a:r>
            <a:r>
              <a:rPr lang="en-US" altLang="ko-KR" dirty="0"/>
              <a:t>, </a:t>
            </a:r>
            <a:r>
              <a:rPr lang="ko-KR" altLang="en-US" dirty="0"/>
              <a:t>그 이유는 </a:t>
            </a:r>
            <a:r>
              <a:rPr lang="en-US" altLang="ko-KR" dirty="0"/>
              <a:t>CNN</a:t>
            </a:r>
            <a:r>
              <a:rPr lang="ko-KR" altLang="en-US" dirty="0"/>
              <a:t>이 이미지 데이터 분석에는 가장 적합한 모델이라 판단했기 때문입니다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20</a:t>
            </a:fld>
            <a:endParaRPr lang="ko-KR" altLang="en-US"/>
          </a:p>
        </p:txBody>
      </p:sp>
    </p:spTree>
    <p:extLst>
      <p:ext uri="{BB962C8B-B14F-4D97-AF65-F5344CB8AC3E}">
        <p14:creationId xmlns:p14="http://schemas.microsoft.com/office/powerpoint/2010/main" val="2123265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모델들은 </a:t>
            </a:r>
            <a:r>
              <a:rPr lang="ko-KR" altLang="en-US" dirty="0" err="1"/>
              <a:t>전처리</a:t>
            </a:r>
            <a:r>
              <a:rPr lang="ko-KR" altLang="en-US" dirty="0"/>
              <a:t> 부분부터 분류 부분까지 모델에 포함시키는 구조로 구성하였습니다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21</a:t>
            </a:fld>
            <a:endParaRPr lang="ko-KR" altLang="en-US"/>
          </a:p>
        </p:txBody>
      </p:sp>
    </p:spTree>
    <p:extLst>
      <p:ext uri="{BB962C8B-B14F-4D97-AF65-F5344CB8AC3E}">
        <p14:creationId xmlns:p14="http://schemas.microsoft.com/office/powerpoint/2010/main" val="2850361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우선 구글 드라이브에 저장한 이미지 데이터들을 불러옵니다</a:t>
            </a:r>
            <a:r>
              <a:rPr lang="en-US" altLang="ko-KR" dirty="0"/>
              <a:t>.</a:t>
            </a:r>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22</a:t>
            </a:fld>
            <a:endParaRPr lang="ko-KR" altLang="en-US"/>
          </a:p>
        </p:txBody>
      </p:sp>
    </p:spTree>
    <p:extLst>
      <p:ext uri="{BB962C8B-B14F-4D97-AF65-F5344CB8AC3E}">
        <p14:creationId xmlns:p14="http://schemas.microsoft.com/office/powerpoint/2010/main" val="857224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불러온 데이터에 대한 비율을 확인하고</a:t>
            </a:r>
            <a:r>
              <a:rPr lang="en-US" altLang="ko-KR" dirty="0"/>
              <a:t>, </a:t>
            </a:r>
            <a:r>
              <a:rPr lang="ko-KR" altLang="en-US" dirty="0"/>
              <a:t>이미지를 시각화 했습니다</a:t>
            </a:r>
            <a:r>
              <a:rPr lang="en-US" altLang="ko-KR" dirty="0"/>
              <a:t>.</a:t>
            </a:r>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23</a:t>
            </a:fld>
            <a:endParaRPr lang="ko-KR" altLang="en-US"/>
          </a:p>
        </p:txBody>
      </p:sp>
    </p:spTree>
    <p:extLst>
      <p:ext uri="{BB962C8B-B14F-4D97-AF65-F5344CB8AC3E}">
        <p14:creationId xmlns:p14="http://schemas.microsoft.com/office/powerpoint/2010/main" val="3298774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 다음으로 데이터 누수를 방지하기 위해 데이터를 분리합니다</a:t>
            </a:r>
            <a:r>
              <a:rPr lang="en-US" altLang="ko-KR" dirty="0"/>
              <a:t>.</a:t>
            </a:r>
          </a:p>
          <a:p>
            <a:endParaRPr lang="en-US" altLang="ko-KR" dirty="0"/>
          </a:p>
          <a:p>
            <a:r>
              <a:rPr lang="ko-KR" altLang="en-US" dirty="0"/>
              <a:t>데이터수가 충분히 커서 교차검증이 아닌 </a:t>
            </a:r>
            <a:r>
              <a:rPr lang="en-US" altLang="ko-KR" dirty="0"/>
              <a:t>3way </a:t>
            </a:r>
            <a:r>
              <a:rPr lang="ko-KR" altLang="en-US" dirty="0"/>
              <a:t>홀드아웃으로 </a:t>
            </a:r>
            <a:r>
              <a:rPr lang="en-US" altLang="ko-KR" dirty="0"/>
              <a:t>8:1:1 </a:t>
            </a:r>
            <a:r>
              <a:rPr lang="ko-KR" altLang="en-US" dirty="0"/>
              <a:t>비율로 분리해 검증 및 예측을 진행했습니다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24</a:t>
            </a:fld>
            <a:endParaRPr lang="ko-KR" altLang="en-US"/>
          </a:p>
        </p:txBody>
      </p:sp>
    </p:spTree>
    <p:extLst>
      <p:ext uri="{BB962C8B-B14F-4D97-AF65-F5344CB8AC3E}">
        <p14:creationId xmlns:p14="http://schemas.microsoft.com/office/powerpoint/2010/main" val="1467417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모델의 앞부분은 </a:t>
            </a:r>
            <a:r>
              <a:rPr lang="ko-KR" altLang="en-US" dirty="0" err="1"/>
              <a:t>전처리</a:t>
            </a:r>
            <a:r>
              <a:rPr lang="ko-KR" altLang="en-US" dirty="0"/>
              <a:t> 레이어로 구성했습니다</a:t>
            </a:r>
            <a:r>
              <a:rPr lang="en-US" altLang="ko-KR" dirty="0"/>
              <a:t>.</a:t>
            </a:r>
          </a:p>
          <a:p>
            <a:endParaRPr lang="en-US" altLang="ko-KR" dirty="0"/>
          </a:p>
          <a:p>
            <a:r>
              <a:rPr lang="ko-KR" altLang="en-US" dirty="0"/>
              <a:t>이미지 크기와 픽셀 범위를 정규화 했고</a:t>
            </a:r>
            <a:endParaRPr lang="en-US" altLang="ko-KR" dirty="0"/>
          </a:p>
          <a:p>
            <a:r>
              <a:rPr lang="ko-KR" altLang="en-US" dirty="0"/>
              <a:t>훈련 데이터셋에만 적용되는 데이터 증강기법을 적용하였습니다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25</a:t>
            </a:fld>
            <a:endParaRPr lang="ko-KR" altLang="en-US"/>
          </a:p>
        </p:txBody>
      </p:sp>
    </p:spTree>
    <p:extLst>
      <p:ext uri="{BB962C8B-B14F-4D97-AF65-F5344CB8AC3E}">
        <p14:creationId xmlns:p14="http://schemas.microsoft.com/office/powerpoint/2010/main" val="2728170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그럼 첫번째로 가장 기본적인 바닐라 </a:t>
            </a:r>
            <a:r>
              <a:rPr lang="en-US" altLang="ko-KR" dirty="0"/>
              <a:t>CNN </a:t>
            </a:r>
            <a:r>
              <a:rPr lang="ko-KR" altLang="en-US" dirty="0"/>
              <a:t>모델링을 진행하겠습니다</a:t>
            </a:r>
            <a:r>
              <a:rPr lang="en-US" altLang="ko-KR" dirty="0"/>
              <a:t>. </a:t>
            </a:r>
            <a:r>
              <a:rPr lang="ko-KR" altLang="en-US" dirty="0"/>
              <a:t>구조 설명은 생략하겠습니다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26</a:t>
            </a:fld>
            <a:endParaRPr lang="ko-KR" altLang="en-US"/>
          </a:p>
        </p:txBody>
      </p:sp>
    </p:spTree>
    <p:extLst>
      <p:ext uri="{BB962C8B-B14F-4D97-AF65-F5344CB8AC3E}">
        <p14:creationId xmlns:p14="http://schemas.microsoft.com/office/powerpoint/2010/main" val="2349704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평가지표는 </a:t>
            </a:r>
            <a:r>
              <a:rPr lang="ko-KR" altLang="en-US" dirty="0" err="1"/>
              <a:t>어큐러씨를</a:t>
            </a:r>
            <a:r>
              <a:rPr lang="ko-KR" altLang="en-US" dirty="0"/>
              <a:t> 기준으로 했습니다</a:t>
            </a:r>
            <a:r>
              <a:rPr lang="en-US" altLang="ko-KR" dirty="0"/>
              <a:t>.</a:t>
            </a:r>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27</a:t>
            </a:fld>
            <a:endParaRPr lang="ko-KR" altLang="en-US"/>
          </a:p>
        </p:txBody>
      </p:sp>
    </p:spTree>
    <p:extLst>
      <p:ext uri="{BB962C8B-B14F-4D97-AF65-F5344CB8AC3E}">
        <p14:creationId xmlns:p14="http://schemas.microsoft.com/office/powerpoint/2010/main" val="515670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검증 스코어는 </a:t>
            </a:r>
            <a:r>
              <a:rPr lang="en-US" altLang="ko-KR" dirty="0"/>
              <a:t>0.88 </a:t>
            </a:r>
            <a:r>
              <a:rPr lang="ko-KR" altLang="en-US" dirty="0"/>
              <a:t>정도로 나왔고 모델을 파일로 저장했습니다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28</a:t>
            </a:fld>
            <a:endParaRPr lang="ko-KR" altLang="en-US"/>
          </a:p>
        </p:txBody>
      </p:sp>
    </p:spTree>
    <p:extLst>
      <p:ext uri="{BB962C8B-B14F-4D97-AF65-F5344CB8AC3E}">
        <p14:creationId xmlns:p14="http://schemas.microsoft.com/office/powerpoint/2010/main" val="1327193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이젠 성능을 개선해 보도록 하겠습니다</a:t>
            </a:r>
            <a:r>
              <a:rPr lang="en-US" altLang="ko-KR" dirty="0"/>
              <a:t>.</a:t>
            </a:r>
          </a:p>
          <a:p>
            <a:endParaRPr lang="en-US" altLang="ko-KR" dirty="0"/>
          </a:p>
          <a:p>
            <a:r>
              <a:rPr lang="ko-KR" altLang="en-US" dirty="0"/>
              <a:t>전이학습은 가장 많이 쓰이는 </a:t>
            </a:r>
            <a:r>
              <a:rPr lang="en-US" altLang="ko-KR" dirty="0" err="1"/>
              <a:t>ResNet</a:t>
            </a:r>
            <a:r>
              <a:rPr lang="en-US" altLang="ko-KR" dirty="0"/>
              <a:t> </a:t>
            </a:r>
            <a:r>
              <a:rPr lang="ko-KR" altLang="en-US" dirty="0"/>
              <a:t>사전학습모델로 진행했습니다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29</a:t>
            </a:fld>
            <a:endParaRPr lang="ko-KR" altLang="en-US"/>
          </a:p>
        </p:txBody>
      </p:sp>
    </p:spTree>
    <p:extLst>
      <p:ext uri="{BB962C8B-B14F-4D97-AF65-F5344CB8AC3E}">
        <p14:creationId xmlns:p14="http://schemas.microsoft.com/office/powerpoint/2010/main" val="2280946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서론입니다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3</a:t>
            </a:fld>
            <a:endParaRPr lang="ko-KR" altLang="en-US"/>
          </a:p>
        </p:txBody>
      </p:sp>
    </p:spTree>
    <p:extLst>
      <p:ext uri="{BB962C8B-B14F-4D97-AF65-F5344CB8AC3E}">
        <p14:creationId xmlns:p14="http://schemas.microsoft.com/office/powerpoint/2010/main" val="2935881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가중치가 학습되지 않게 설정했고 분류기 레이어를 설계하여 진행했습니다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30</a:t>
            </a:fld>
            <a:endParaRPr lang="ko-KR" altLang="en-US"/>
          </a:p>
        </p:txBody>
      </p:sp>
    </p:spTree>
    <p:extLst>
      <p:ext uri="{BB962C8B-B14F-4D97-AF65-F5344CB8AC3E}">
        <p14:creationId xmlns:p14="http://schemas.microsoft.com/office/powerpoint/2010/main" val="619336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학습을 진행해본 결과</a:t>
            </a:r>
            <a:r>
              <a:rPr lang="en-US" altLang="ko-KR" dirty="0"/>
              <a:t>, </a:t>
            </a:r>
            <a:r>
              <a:rPr lang="ko-KR" altLang="en-US" dirty="0"/>
              <a:t>오히려 성능이 하락하는 네거티브 전이가 일어났기 때문에 모델 저장을 진행하지 않았습니다</a:t>
            </a:r>
            <a:r>
              <a:rPr lang="en-US" altLang="ko-KR" dirty="0"/>
              <a:t>.</a:t>
            </a:r>
          </a:p>
          <a:p>
            <a:endParaRPr lang="en-US" altLang="ko-KR"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31</a:t>
            </a:fld>
            <a:endParaRPr lang="ko-KR" altLang="en-US"/>
          </a:p>
        </p:txBody>
      </p:sp>
    </p:spTree>
    <p:extLst>
      <p:ext uri="{BB962C8B-B14F-4D97-AF65-F5344CB8AC3E}">
        <p14:creationId xmlns:p14="http://schemas.microsoft.com/office/powerpoint/2010/main" val="3809473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네거티브 전이란</a:t>
            </a:r>
            <a:r>
              <a:rPr lang="en-US" altLang="ko-KR" dirty="0"/>
              <a:t>, </a:t>
            </a:r>
            <a:r>
              <a:rPr lang="ko-KR" altLang="en-US" dirty="0"/>
              <a:t>관련성이 낮은 태스크로 전이학습을 시도하면 성능이 하락하는 현상을 네거티브 전이라고 합니다</a:t>
            </a:r>
            <a:r>
              <a:rPr lang="en-US" altLang="ko-KR" dirty="0"/>
              <a:t>.</a:t>
            </a:r>
          </a:p>
          <a:p>
            <a:endParaRPr lang="en-US" altLang="ko-KR" dirty="0"/>
          </a:p>
          <a:p>
            <a:r>
              <a:rPr lang="ko-KR" altLang="en-US" dirty="0"/>
              <a:t>예를 들어 설명해 보겠습니다</a:t>
            </a:r>
            <a:r>
              <a:rPr lang="en-US" altLang="ko-KR" dirty="0"/>
              <a:t>.</a:t>
            </a:r>
          </a:p>
          <a:p>
            <a:endParaRPr lang="en-US" altLang="ko-KR" dirty="0"/>
          </a:p>
          <a:p>
            <a:r>
              <a:rPr lang="ko-KR" altLang="en-US" dirty="0"/>
              <a:t>만약 라면을 요리하고 이게 라면이 맞는지 확인하는 태스크가 있다고 해봅시다</a:t>
            </a:r>
            <a:r>
              <a:rPr lang="en-US" altLang="ko-KR" dirty="0"/>
              <a:t>.</a:t>
            </a:r>
          </a:p>
          <a:p>
            <a:endParaRPr lang="en-US" altLang="ko-KR" dirty="0"/>
          </a:p>
          <a:p>
            <a:r>
              <a:rPr lang="ko-KR" altLang="en-US" dirty="0"/>
              <a:t>요리 경험이 적은 초보자는 기본 조리법대로 끓일 것이고</a:t>
            </a:r>
            <a:r>
              <a:rPr lang="en-US" altLang="ko-KR" dirty="0"/>
              <a:t>, </a:t>
            </a:r>
            <a:r>
              <a:rPr lang="ko-KR" altLang="en-US" dirty="0"/>
              <a:t>이는 라면이라 판단 하기 쉬울 겁니다</a:t>
            </a:r>
            <a:r>
              <a:rPr lang="en-US" altLang="ko-KR" dirty="0"/>
              <a:t>.</a:t>
            </a:r>
          </a:p>
          <a:p>
            <a:endParaRPr lang="en-US" altLang="ko-KR" dirty="0"/>
          </a:p>
          <a:p>
            <a:r>
              <a:rPr lang="ko-KR" altLang="en-US" dirty="0"/>
              <a:t>그러나 다양한 요리에 대한 경험이 많은 요리사는 더 복잡한 레시피로 끓일 것이고</a:t>
            </a:r>
            <a:r>
              <a:rPr lang="en-US" altLang="ko-KR" dirty="0"/>
              <a:t>, </a:t>
            </a:r>
            <a:r>
              <a:rPr lang="ko-KR" altLang="en-US" dirty="0"/>
              <a:t>그림과 같은 요리가 만들어 졌을 때는</a:t>
            </a:r>
            <a:r>
              <a:rPr lang="en-US" altLang="ko-KR" dirty="0"/>
              <a:t> </a:t>
            </a:r>
            <a:r>
              <a:rPr lang="ko-KR" altLang="en-US" dirty="0"/>
              <a:t>이걸 라면이라 </a:t>
            </a:r>
            <a:r>
              <a:rPr lang="ko-KR" altLang="en-US" dirty="0" err="1"/>
              <a:t>해야할지</a:t>
            </a:r>
            <a:r>
              <a:rPr lang="ko-KR" altLang="en-US" dirty="0"/>
              <a:t> 판단하기 어려울 것입니다</a:t>
            </a:r>
            <a:r>
              <a:rPr lang="en-US" altLang="ko-KR" dirty="0"/>
              <a:t>.</a:t>
            </a:r>
          </a:p>
          <a:p>
            <a:endParaRPr lang="en-US" altLang="ko-KR" dirty="0"/>
          </a:p>
          <a:p>
            <a:r>
              <a:rPr lang="ko-KR" altLang="en-US" dirty="0"/>
              <a:t>이처럼 때로는 전이학습을 진행하지 않은 경우가 오히려 더 좋은 결과로 이어 질 수 있다는 것이죠</a:t>
            </a:r>
            <a:r>
              <a:rPr lang="en-US" altLang="ko-KR" dirty="0"/>
              <a:t>.</a:t>
            </a:r>
          </a:p>
          <a:p>
            <a:endParaRPr lang="en-US" altLang="ko-KR"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32</a:t>
            </a:fld>
            <a:endParaRPr lang="ko-KR" altLang="en-US"/>
          </a:p>
        </p:txBody>
      </p:sp>
    </p:spTree>
    <p:extLst>
      <p:ext uri="{BB962C8B-B14F-4D97-AF65-F5344CB8AC3E}">
        <p14:creationId xmlns:p14="http://schemas.microsoft.com/office/powerpoint/2010/main" val="353918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튜닝 과정입니다</a:t>
            </a:r>
            <a:r>
              <a:rPr lang="en-US" altLang="ko-KR" dirty="0"/>
              <a:t>. </a:t>
            </a:r>
          </a:p>
          <a:p>
            <a:endParaRPr lang="en-US" altLang="ko-KR" dirty="0"/>
          </a:p>
          <a:p>
            <a:r>
              <a:rPr lang="ko-KR" altLang="en-US" dirty="0"/>
              <a:t>튜닝할 파라미터는 </a:t>
            </a:r>
            <a:r>
              <a:rPr lang="ko-KR" altLang="en-US" dirty="0" err="1"/>
              <a:t>컨볼류젼</a:t>
            </a:r>
            <a:r>
              <a:rPr lang="ko-KR" altLang="en-US" dirty="0"/>
              <a:t> 층의 필터 수와 분류기 은닉층의 노드 수로 지정했습니다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33</a:t>
            </a:fld>
            <a:endParaRPr lang="ko-KR" altLang="en-US"/>
          </a:p>
        </p:txBody>
      </p:sp>
    </p:spTree>
    <p:extLst>
      <p:ext uri="{BB962C8B-B14F-4D97-AF65-F5344CB8AC3E}">
        <p14:creationId xmlns:p14="http://schemas.microsoft.com/office/powerpoint/2010/main" val="1398139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튜닝은 </a:t>
            </a:r>
            <a:r>
              <a:rPr lang="ko-KR" altLang="en-US" dirty="0" err="1"/>
              <a:t>케라스</a:t>
            </a:r>
            <a:r>
              <a:rPr lang="ko-KR" altLang="en-US" dirty="0"/>
              <a:t> 튜너로 진행하였습니다</a:t>
            </a:r>
            <a:r>
              <a:rPr lang="en-US" altLang="ko-KR" dirty="0"/>
              <a:t>.</a:t>
            </a:r>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34</a:t>
            </a:fld>
            <a:endParaRPr lang="ko-KR" altLang="en-US"/>
          </a:p>
        </p:txBody>
      </p:sp>
    </p:spTree>
    <p:extLst>
      <p:ext uri="{BB962C8B-B14F-4D97-AF65-F5344CB8AC3E}">
        <p14:creationId xmlns:p14="http://schemas.microsoft.com/office/powerpoint/2010/main" val="3944381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튜닝 후에는 더 이상 </a:t>
            </a:r>
            <a:r>
              <a:rPr lang="ko-KR" altLang="en-US" dirty="0" err="1"/>
              <a:t>코랩</a:t>
            </a:r>
            <a:r>
              <a:rPr lang="ko-KR" altLang="en-US" dirty="0"/>
              <a:t> </a:t>
            </a:r>
            <a:r>
              <a:rPr lang="en-US" altLang="ko-KR" dirty="0"/>
              <a:t>GPU</a:t>
            </a:r>
            <a:r>
              <a:rPr lang="ko-KR" altLang="en-US" dirty="0"/>
              <a:t>를 이용할 수 없었기 때문에</a:t>
            </a:r>
            <a:r>
              <a:rPr lang="en-US" altLang="ko-KR" dirty="0"/>
              <a:t>, </a:t>
            </a:r>
            <a:r>
              <a:rPr lang="ko-KR" altLang="en-US" dirty="0"/>
              <a:t>최적화 된 모델을 저장하였습니다</a:t>
            </a:r>
            <a:r>
              <a:rPr lang="en-US" altLang="ko-KR" dirty="0"/>
              <a:t>.</a:t>
            </a:r>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35</a:t>
            </a:fld>
            <a:endParaRPr lang="ko-KR" altLang="en-US"/>
          </a:p>
        </p:txBody>
      </p:sp>
    </p:spTree>
    <p:extLst>
      <p:ext uri="{BB962C8B-B14F-4D97-AF65-F5344CB8AC3E}">
        <p14:creationId xmlns:p14="http://schemas.microsoft.com/office/powerpoint/2010/main" val="299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이제 최종 모델링을 마무리하겠습니다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36</a:t>
            </a:fld>
            <a:endParaRPr lang="ko-KR" altLang="en-US"/>
          </a:p>
        </p:txBody>
      </p:sp>
    </p:spTree>
    <p:extLst>
      <p:ext uri="{BB962C8B-B14F-4D97-AF65-F5344CB8AC3E}">
        <p14:creationId xmlns:p14="http://schemas.microsoft.com/office/powerpoint/2010/main" val="3125732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로컬에서 진행이 되었고</a:t>
            </a:r>
            <a:endParaRPr lang="en-US" altLang="ko-KR"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37</a:t>
            </a:fld>
            <a:endParaRPr lang="ko-KR" altLang="en-US"/>
          </a:p>
        </p:txBody>
      </p:sp>
    </p:spTree>
    <p:extLst>
      <p:ext uri="{BB962C8B-B14F-4D97-AF65-F5344CB8AC3E}">
        <p14:creationId xmlns:p14="http://schemas.microsoft.com/office/powerpoint/2010/main" val="958800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저장했던 모델을 불러오고 컴파일은 동일하게 설정합니다</a:t>
            </a:r>
            <a:r>
              <a:rPr lang="en-US" altLang="ko-KR" dirty="0"/>
              <a:t>.</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이번에는 가장 성능 좋은 모델을 저장하고 성능이 </a:t>
            </a:r>
            <a:r>
              <a:rPr lang="en-US" altLang="ko-KR" dirty="0"/>
              <a:t>5</a:t>
            </a:r>
            <a:r>
              <a:rPr lang="ko-KR" altLang="en-US" dirty="0" err="1"/>
              <a:t>번이상</a:t>
            </a:r>
            <a:r>
              <a:rPr lang="ko-KR" altLang="en-US" dirty="0"/>
              <a:t> 개선이 안되면 학습을 중단하도록 </a:t>
            </a:r>
            <a:r>
              <a:rPr lang="ko-KR" altLang="en-US" dirty="0" err="1"/>
              <a:t>콜백</a:t>
            </a:r>
            <a:r>
              <a:rPr lang="ko-KR" altLang="en-US" dirty="0"/>
              <a:t> 함수를 지정하였습니다</a:t>
            </a:r>
            <a:r>
              <a:rPr lang="en-US" altLang="ko-KR" dirty="0"/>
              <a:t>.</a:t>
            </a:r>
          </a:p>
          <a:p>
            <a:endParaRPr lang="en-US" altLang="ko-KR"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38</a:t>
            </a:fld>
            <a:endParaRPr lang="ko-KR" altLang="en-US"/>
          </a:p>
        </p:txBody>
      </p:sp>
    </p:spTree>
    <p:extLst>
      <p:ext uri="{BB962C8B-B14F-4D97-AF65-F5344CB8AC3E}">
        <p14:creationId xmlns:p14="http://schemas.microsoft.com/office/powerpoint/2010/main" val="2508532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검증 스코어가 무려 </a:t>
            </a:r>
            <a:r>
              <a:rPr lang="en-US" altLang="ko-KR" dirty="0"/>
              <a:t>0.996</a:t>
            </a:r>
            <a:r>
              <a:rPr lang="ko-KR" altLang="en-US" dirty="0"/>
              <a:t>이 나왔습니다</a:t>
            </a:r>
            <a:r>
              <a:rPr lang="en-US" altLang="ko-KR" dirty="0"/>
              <a:t>. </a:t>
            </a:r>
            <a:r>
              <a:rPr lang="ko-KR" altLang="en-US" dirty="0"/>
              <a:t>만족스럽네요</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39</a:t>
            </a:fld>
            <a:endParaRPr lang="ko-KR" altLang="en-US"/>
          </a:p>
        </p:txBody>
      </p:sp>
    </p:spTree>
    <p:extLst>
      <p:ext uri="{BB962C8B-B14F-4D97-AF65-F5344CB8AC3E}">
        <p14:creationId xmlns:p14="http://schemas.microsoft.com/office/powerpoint/2010/main" val="3588907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우선 데이터 직무를 데이터 </a:t>
            </a:r>
            <a:r>
              <a:rPr lang="ko-KR" altLang="en-US" dirty="0" err="1"/>
              <a:t>사이언티스트와</a:t>
            </a:r>
            <a:r>
              <a:rPr lang="ko-KR" altLang="en-US" dirty="0"/>
              <a:t> 데이터 분석가로 설정하고 진행하였습니다</a:t>
            </a:r>
            <a:r>
              <a:rPr lang="en-US" altLang="ko-KR" dirty="0"/>
              <a:t>.</a:t>
            </a:r>
          </a:p>
          <a:p>
            <a:endParaRPr lang="en-US" altLang="ko-KR" dirty="0"/>
          </a:p>
          <a:p>
            <a:r>
              <a:rPr lang="ko-KR" altLang="en-US" dirty="0"/>
              <a:t>의료 및 헬스케어 분야에서는 분류문제에 가장 많은 관심이 집중 되어 있기 때문에</a:t>
            </a:r>
            <a:endParaRPr lang="en-US" altLang="ko-KR" dirty="0"/>
          </a:p>
          <a:p>
            <a:endParaRPr lang="en-US" altLang="ko-KR" dirty="0"/>
          </a:p>
          <a:p>
            <a:r>
              <a:rPr lang="ko-KR" altLang="en-US" dirty="0"/>
              <a:t>이러한 트렌드에 맞추어 주제를 분류모델로 정하게 되었습니다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4</a:t>
            </a:fld>
            <a:endParaRPr lang="ko-KR" altLang="en-US"/>
          </a:p>
        </p:txBody>
      </p:sp>
    </p:spTree>
    <p:extLst>
      <p:ext uri="{BB962C8B-B14F-4D97-AF65-F5344CB8AC3E}">
        <p14:creationId xmlns:p14="http://schemas.microsoft.com/office/powerpoint/2010/main" val="25273127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최종 모델에 대한 일반화 가능성을 살펴보니</a:t>
            </a:r>
            <a:r>
              <a:rPr lang="en-US" altLang="ko-KR" dirty="0"/>
              <a:t>, </a:t>
            </a:r>
            <a:r>
              <a:rPr lang="ko-KR" altLang="en-US" dirty="0"/>
              <a:t>차이가 크지 않아 일반화도 잘 된 것 같습니다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40</a:t>
            </a:fld>
            <a:endParaRPr lang="ko-KR" altLang="en-US"/>
          </a:p>
        </p:txBody>
      </p:sp>
    </p:spTree>
    <p:extLst>
      <p:ext uri="{BB962C8B-B14F-4D97-AF65-F5344CB8AC3E}">
        <p14:creationId xmlns:p14="http://schemas.microsoft.com/office/powerpoint/2010/main" val="25072706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이젠 예측을 통해 튜닝 전후 모델들을 비교 분석해보도록 하겠습니다</a:t>
            </a:r>
            <a:r>
              <a:rPr lang="en-US" altLang="ko-KR" dirty="0"/>
              <a:t>.</a:t>
            </a:r>
            <a:br>
              <a:rPr lang="en-US" altLang="ko-KR" dirty="0"/>
            </a:br>
            <a:r>
              <a:rPr lang="ko-KR" altLang="en-US" dirty="0"/>
              <a:t>분석을 마친 뒤엔 가상환경을 다른 환경에서도 사용할 수 있도록 텍스트 문서를 만들고</a:t>
            </a:r>
            <a:r>
              <a:rPr lang="en-US" altLang="ko-KR" dirty="0"/>
              <a:t>, </a:t>
            </a:r>
            <a:r>
              <a:rPr lang="ko-KR" altLang="en-US" dirty="0"/>
              <a:t>테스트도 완료했습니다</a:t>
            </a:r>
            <a:r>
              <a:rPr lang="en-US" altLang="ko-KR" dirty="0"/>
              <a:t>.</a:t>
            </a:r>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41</a:t>
            </a:fld>
            <a:endParaRPr lang="ko-KR" altLang="en-US"/>
          </a:p>
        </p:txBody>
      </p:sp>
    </p:spTree>
    <p:extLst>
      <p:ext uri="{BB962C8B-B14F-4D97-AF65-F5344CB8AC3E}">
        <p14:creationId xmlns:p14="http://schemas.microsoft.com/office/powerpoint/2010/main" val="14247439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학습에는 이용되지 않은 테스트 데이터셋을 예측에 이용했고</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42</a:t>
            </a:fld>
            <a:endParaRPr lang="ko-KR" altLang="en-US"/>
          </a:p>
        </p:txBody>
      </p:sp>
    </p:spTree>
    <p:extLst>
      <p:ext uri="{BB962C8B-B14F-4D97-AF65-F5344CB8AC3E}">
        <p14:creationId xmlns:p14="http://schemas.microsoft.com/office/powerpoint/2010/main" val="42078222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일단 </a:t>
            </a:r>
            <a:r>
              <a:rPr lang="en-US" altLang="ko-KR" dirty="0"/>
              <a:t>12</a:t>
            </a:r>
            <a:r>
              <a:rPr lang="ko-KR" altLang="en-US" dirty="0"/>
              <a:t>개의 이미지를 예측해보았습니다</a:t>
            </a:r>
            <a:r>
              <a:rPr lang="en-US" altLang="ko-KR" dirty="0"/>
              <a:t>.</a:t>
            </a:r>
          </a:p>
          <a:p>
            <a:endParaRPr lang="en-US" altLang="ko-KR" dirty="0"/>
          </a:p>
          <a:p>
            <a:r>
              <a:rPr lang="ko-KR" altLang="en-US" dirty="0"/>
              <a:t>튜닝을 거치지 않은 모델에서는 틀리게 예측한 경우도 보이고</a:t>
            </a:r>
            <a:r>
              <a:rPr lang="en-US" altLang="ko-KR" dirty="0"/>
              <a:t>, </a:t>
            </a:r>
            <a:r>
              <a:rPr lang="ko-KR" altLang="en-US" dirty="0"/>
              <a:t>맞게 예측을 해도 얼마나 확신을 가지고 예측 값을 판단했는지를 나타내는 수치인 </a:t>
            </a:r>
            <a:r>
              <a:rPr lang="en-US" altLang="ko-KR" dirty="0"/>
              <a:t>Confidence</a:t>
            </a:r>
            <a:r>
              <a:rPr lang="ko-KR" altLang="en-US" dirty="0"/>
              <a:t>값이 낮게 나오는 데이터들이 보입니다</a:t>
            </a:r>
            <a:r>
              <a:rPr lang="en-US" altLang="ko-KR" dirty="0"/>
              <a:t>.</a:t>
            </a:r>
          </a:p>
          <a:p>
            <a:endParaRPr lang="en-US" altLang="ko-KR" dirty="0"/>
          </a:p>
          <a:p>
            <a:r>
              <a:rPr lang="ko-KR" altLang="en-US" dirty="0"/>
              <a:t>튜닝을 거친 최종 모델에서는 예측 정확도와 </a:t>
            </a:r>
            <a:r>
              <a:rPr lang="en-US" altLang="ko-KR" dirty="0"/>
              <a:t>confidence </a:t>
            </a:r>
            <a:r>
              <a:rPr lang="ko-KR" altLang="en-US" dirty="0"/>
              <a:t>모두 개선 되었습니다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43</a:t>
            </a:fld>
            <a:endParaRPr lang="ko-KR" altLang="en-US"/>
          </a:p>
        </p:txBody>
      </p:sp>
    </p:spTree>
    <p:extLst>
      <p:ext uri="{BB962C8B-B14F-4D97-AF65-F5344CB8AC3E}">
        <p14:creationId xmlns:p14="http://schemas.microsoft.com/office/powerpoint/2010/main" val="21566265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전체 테스트 데이터셋으로 예측을 진행해도</a:t>
            </a:r>
            <a:endParaRPr lang="en-US" altLang="ko-KR" dirty="0"/>
          </a:p>
          <a:p>
            <a:r>
              <a:rPr lang="ko-KR" altLang="en-US" dirty="0"/>
              <a:t>최종 모델이 모든 수치에서 높은 성능을 나타내고 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44</a:t>
            </a:fld>
            <a:endParaRPr lang="ko-KR" altLang="en-US"/>
          </a:p>
        </p:txBody>
      </p:sp>
    </p:spTree>
    <p:extLst>
      <p:ext uri="{BB962C8B-B14F-4D97-AF65-F5344CB8AC3E}">
        <p14:creationId xmlns:p14="http://schemas.microsoft.com/office/powerpoint/2010/main" val="3550513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결론입니다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45</a:t>
            </a:fld>
            <a:endParaRPr lang="ko-KR" altLang="en-US"/>
          </a:p>
        </p:txBody>
      </p:sp>
    </p:spTree>
    <p:extLst>
      <p:ext uri="{BB962C8B-B14F-4D97-AF65-F5344CB8AC3E}">
        <p14:creationId xmlns:p14="http://schemas.microsoft.com/office/powerpoint/2010/main" val="13372803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중요한 부분만을 요약해보면</a:t>
            </a:r>
            <a:r>
              <a:rPr lang="en-US" altLang="ko-KR" dirty="0"/>
              <a:t>,</a:t>
            </a:r>
          </a:p>
          <a:p>
            <a:endParaRPr lang="en-US" altLang="ko-KR" dirty="0"/>
          </a:p>
          <a:p>
            <a:r>
              <a:rPr lang="ko-KR" altLang="en-US" dirty="0"/>
              <a:t>서론에서는 프로젝트의 필요성을 살펴봤고</a:t>
            </a:r>
            <a:r>
              <a:rPr lang="en-US" altLang="ko-KR" dirty="0"/>
              <a:t>,</a:t>
            </a:r>
            <a:r>
              <a:rPr lang="ko-KR" altLang="en-US" dirty="0"/>
              <a:t> 데이터셋을 선정하고 메타데이터를 분석하였습니다</a:t>
            </a:r>
            <a:r>
              <a:rPr lang="en-US" altLang="ko-KR" dirty="0"/>
              <a:t>.</a:t>
            </a:r>
          </a:p>
          <a:p>
            <a:endParaRPr lang="en-US" altLang="ko-KR" dirty="0"/>
          </a:p>
          <a:p>
            <a:r>
              <a:rPr lang="ko-KR" altLang="en-US" dirty="0"/>
              <a:t>모델링은 </a:t>
            </a:r>
            <a:r>
              <a:rPr lang="en-US" altLang="ko-KR" dirty="0"/>
              <a:t>CNN </a:t>
            </a:r>
            <a:r>
              <a:rPr lang="ko-KR" altLang="en-US" dirty="0"/>
              <a:t>모델로 진행했고</a:t>
            </a:r>
            <a:r>
              <a:rPr lang="en-US" altLang="ko-KR" dirty="0"/>
              <a:t>, </a:t>
            </a:r>
            <a:r>
              <a:rPr lang="ko-KR" altLang="en-US" dirty="0"/>
              <a:t>전이학습 모델에서는 네거티브 전이가 일어났었습니다</a:t>
            </a:r>
            <a:r>
              <a:rPr lang="en-US" altLang="ko-KR" dirty="0"/>
              <a:t>.</a:t>
            </a:r>
          </a:p>
          <a:p>
            <a:endParaRPr lang="en-US" altLang="ko-KR" dirty="0"/>
          </a:p>
          <a:p>
            <a:r>
              <a:rPr lang="ko-KR" altLang="en-US" dirty="0"/>
              <a:t>테스트 데이터로 예측한 결과 만족스러운 성능과 일반화 가능성이 나타났습니다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46</a:t>
            </a:fld>
            <a:endParaRPr lang="ko-KR" altLang="en-US"/>
          </a:p>
        </p:txBody>
      </p:sp>
    </p:spTree>
    <p:extLst>
      <p:ext uri="{BB962C8B-B14F-4D97-AF65-F5344CB8AC3E}">
        <p14:creationId xmlns:p14="http://schemas.microsoft.com/office/powerpoint/2010/main" val="13143912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이번</a:t>
            </a:r>
            <a:r>
              <a:rPr lang="en-US" altLang="ko-KR" dirty="0"/>
              <a:t> </a:t>
            </a:r>
            <a:r>
              <a:rPr lang="ko-KR" altLang="en-US" dirty="0"/>
              <a:t>프로젝트의 한계점과 추후 발전 방향을 살펴보면</a:t>
            </a:r>
            <a:r>
              <a:rPr lang="en-US" altLang="ko-KR" dirty="0"/>
              <a:t>,</a:t>
            </a:r>
          </a:p>
          <a:p>
            <a:endParaRPr lang="en-US" altLang="ko-KR" dirty="0"/>
          </a:p>
          <a:p>
            <a:r>
              <a:rPr lang="ko-KR" altLang="en-US" dirty="0"/>
              <a:t>알츠하이머에 국한된 모델이기 때문에 다른 치매 유발 요인에 대한 추가분석이 이뤄질 수 있을 것 같고</a:t>
            </a:r>
            <a:r>
              <a:rPr lang="en-US" altLang="ko-KR" dirty="0"/>
              <a:t>,</a:t>
            </a:r>
          </a:p>
          <a:p>
            <a:r>
              <a:rPr lang="ko-KR" altLang="en-US" dirty="0"/>
              <a:t>한정된 </a:t>
            </a:r>
            <a:r>
              <a:rPr lang="en-US" altLang="ko-KR" dirty="0"/>
              <a:t>MRI </a:t>
            </a:r>
            <a:r>
              <a:rPr lang="ko-KR" altLang="en-US" dirty="0"/>
              <a:t>이미지 데이터를 사용했기 때문에 분석 범위를 넓혀서 분석해볼 수 있을 것이라 봅니다</a:t>
            </a:r>
            <a:r>
              <a:rPr lang="en-US" altLang="ko-KR" dirty="0"/>
              <a:t>.</a:t>
            </a:r>
          </a:p>
          <a:p>
            <a:endParaRPr lang="en-US" altLang="ko-KR" dirty="0"/>
          </a:p>
          <a:p>
            <a:r>
              <a:rPr lang="ko-KR" altLang="en-US" dirty="0"/>
              <a:t>그리고 데이터 증강기법을 두가지만 썼는데</a:t>
            </a:r>
            <a:r>
              <a:rPr lang="en-US" altLang="ko-KR" dirty="0"/>
              <a:t>, </a:t>
            </a:r>
            <a:r>
              <a:rPr lang="ko-KR" altLang="en-US" dirty="0"/>
              <a:t>좀더 다양한 증강 기법으로 모델을 더 굳건히 만들 수도 있을 것 같고</a:t>
            </a:r>
            <a:r>
              <a:rPr lang="en-US" altLang="ko-KR" dirty="0"/>
              <a:t>,</a:t>
            </a:r>
          </a:p>
          <a:p>
            <a:r>
              <a:rPr lang="ko-KR" altLang="en-US" dirty="0"/>
              <a:t>학습에 이용하지 않은 테스트 데이터셋으로 예측을 진행했지만</a:t>
            </a:r>
            <a:r>
              <a:rPr lang="en-US" altLang="ko-KR" dirty="0"/>
              <a:t>, </a:t>
            </a:r>
            <a:r>
              <a:rPr lang="ko-KR" altLang="en-US" dirty="0"/>
              <a:t>다른 기관에서 측정한 </a:t>
            </a:r>
            <a:r>
              <a:rPr lang="en-US" altLang="ko-KR" dirty="0"/>
              <a:t>MRI </a:t>
            </a:r>
            <a:r>
              <a:rPr lang="ko-KR" altLang="en-US" dirty="0"/>
              <a:t>데이터로도 일반화가 되는지도 추가 분석 </a:t>
            </a:r>
            <a:r>
              <a:rPr lang="ko-KR" altLang="en-US" dirty="0" err="1"/>
              <a:t>해볼수</a:t>
            </a:r>
            <a:r>
              <a:rPr lang="ko-KR" altLang="en-US" dirty="0"/>
              <a:t> 있을 </a:t>
            </a:r>
            <a:r>
              <a:rPr lang="ko-KR" altLang="en-US" dirty="0" err="1"/>
              <a:t>것같습니다</a:t>
            </a:r>
            <a:r>
              <a:rPr lang="en-US" altLang="ko-KR" dirty="0"/>
              <a:t>.</a:t>
            </a:r>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47</a:t>
            </a:fld>
            <a:endParaRPr lang="ko-KR" altLang="en-US"/>
          </a:p>
        </p:txBody>
      </p:sp>
    </p:spTree>
    <p:extLst>
      <p:ext uri="{BB962C8B-B14F-4D97-AF65-F5344CB8AC3E}">
        <p14:creationId xmlns:p14="http://schemas.microsoft.com/office/powerpoint/2010/main" val="20736617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마지막으로</a:t>
            </a:r>
            <a:r>
              <a:rPr lang="en-US" altLang="ko-KR" dirty="0"/>
              <a:t>,</a:t>
            </a:r>
          </a:p>
          <a:p>
            <a:endParaRPr lang="en-US" altLang="ko-KR" dirty="0"/>
          </a:p>
          <a:p>
            <a:r>
              <a:rPr lang="ko-KR" altLang="en-US" dirty="0"/>
              <a:t>본 프로젝트는 </a:t>
            </a:r>
            <a:r>
              <a:rPr lang="ko-KR" altLang="en-US" dirty="0" err="1"/>
              <a:t>의료영상이미지로</a:t>
            </a:r>
            <a:r>
              <a:rPr lang="ko-KR" altLang="en-US" dirty="0"/>
              <a:t> 알츠하이머</a:t>
            </a:r>
            <a:r>
              <a:rPr lang="en-US" altLang="ko-KR" dirty="0"/>
              <a:t>, </a:t>
            </a:r>
            <a:r>
              <a:rPr lang="ko-KR" altLang="en-US" dirty="0"/>
              <a:t>경도인지장애</a:t>
            </a:r>
            <a:r>
              <a:rPr lang="en-US" altLang="ko-KR" dirty="0"/>
              <a:t>, </a:t>
            </a:r>
            <a:r>
              <a:rPr lang="ko-KR" altLang="en-US" dirty="0"/>
              <a:t>정상으로 분류하는 딥러닝 모델을 개발하는 과정을 다루고 있으며</a:t>
            </a:r>
            <a:r>
              <a:rPr lang="en-US" altLang="ko-KR" dirty="0"/>
              <a:t>,</a:t>
            </a:r>
          </a:p>
          <a:p>
            <a:endParaRPr lang="en-US" altLang="ko-KR" dirty="0"/>
          </a:p>
          <a:p>
            <a:r>
              <a:rPr lang="ko-KR" altLang="en-US" dirty="0"/>
              <a:t>이러한 모델을 알츠하이머 위험군을 선별하는데 활용하여 적극적인 예방을 실시 할 수 있을 것이라 생각하고</a:t>
            </a:r>
            <a:endParaRPr lang="en-US" altLang="ko-KR" dirty="0"/>
          </a:p>
          <a:p>
            <a:r>
              <a:rPr lang="ko-KR" altLang="en-US" dirty="0"/>
              <a:t>또한 이를 진단에 활용하여 좀 더 정확한 진단을 내리는 데에도 활용 할 수 있을 것이라 봅니다</a:t>
            </a:r>
            <a:r>
              <a:rPr lang="en-US" altLang="ko-KR" dirty="0"/>
              <a:t>.</a:t>
            </a:r>
          </a:p>
          <a:p>
            <a:endParaRPr lang="en-US" altLang="ko-KR" dirty="0"/>
          </a:p>
          <a:p>
            <a:r>
              <a:rPr lang="ko-KR" altLang="en-US" dirty="0"/>
              <a:t>본 프로젝트 및 섹션에 대한 </a:t>
            </a:r>
            <a:r>
              <a:rPr lang="ko-KR" altLang="en-US" dirty="0" err="1"/>
              <a:t>느낀점을</a:t>
            </a:r>
            <a:r>
              <a:rPr lang="ko-KR" altLang="en-US" dirty="0"/>
              <a:t> 간략하게 말씀 드리자면</a:t>
            </a:r>
            <a:endParaRPr lang="en-US" altLang="ko-KR" dirty="0"/>
          </a:p>
          <a:p>
            <a:r>
              <a:rPr lang="ko-KR" altLang="en-US" dirty="0"/>
              <a:t>우선 많은 것들을 배울 </a:t>
            </a:r>
            <a:r>
              <a:rPr lang="ko-KR" altLang="en-US" dirty="0" err="1"/>
              <a:t>수있어서</a:t>
            </a:r>
            <a:r>
              <a:rPr lang="ko-KR" altLang="en-US" dirty="0"/>
              <a:t> 뿌듯했고</a:t>
            </a:r>
            <a:r>
              <a:rPr lang="en-US" altLang="ko-KR" dirty="0"/>
              <a:t>, </a:t>
            </a:r>
            <a:r>
              <a:rPr lang="ko-KR" altLang="en-US" dirty="0"/>
              <a:t>성능도 높게 나타나서 만족스러웠습니다</a:t>
            </a:r>
            <a:r>
              <a:rPr lang="en-US" altLang="ko-KR" dirty="0"/>
              <a:t>.</a:t>
            </a:r>
          </a:p>
          <a:p>
            <a:r>
              <a:rPr lang="ko-KR" altLang="en-US" dirty="0" err="1"/>
              <a:t>아쉬운점은</a:t>
            </a:r>
            <a:r>
              <a:rPr lang="ko-KR" altLang="en-US" dirty="0"/>
              <a:t> 컴퓨터 사양의 한계로 </a:t>
            </a:r>
            <a:r>
              <a:rPr lang="ko-KR" altLang="en-US" dirty="0" err="1"/>
              <a:t>코랩을</a:t>
            </a:r>
            <a:r>
              <a:rPr lang="ko-KR" altLang="en-US" dirty="0"/>
              <a:t> 주로 이용했는데</a:t>
            </a:r>
            <a:r>
              <a:rPr lang="en-US" altLang="ko-KR" dirty="0"/>
              <a:t>, </a:t>
            </a:r>
            <a:r>
              <a:rPr lang="ko-KR" altLang="en-US" dirty="0" err="1"/>
              <a:t>코랩이</a:t>
            </a:r>
            <a:r>
              <a:rPr lang="ko-KR" altLang="en-US" dirty="0"/>
              <a:t> 생각보다 </a:t>
            </a:r>
            <a:r>
              <a:rPr lang="ko-KR" altLang="en-US" dirty="0" err="1"/>
              <a:t>불편했어서</a:t>
            </a:r>
            <a:endParaRPr lang="en-US" altLang="ko-KR" dirty="0"/>
          </a:p>
          <a:p>
            <a:r>
              <a:rPr lang="ko-KR" altLang="en-US" dirty="0"/>
              <a:t>컴퓨터 사양에 대한 아쉬움이 남아 </a:t>
            </a:r>
            <a:r>
              <a:rPr lang="ko-KR" altLang="en-US" dirty="0" err="1"/>
              <a:t>있는것을</a:t>
            </a:r>
            <a:r>
              <a:rPr lang="ko-KR" altLang="en-US" dirty="0"/>
              <a:t> 꼽을 수 있을 것 같습니다</a:t>
            </a:r>
            <a:r>
              <a:rPr lang="en-US" altLang="ko-KR" dirty="0"/>
              <a:t>.</a:t>
            </a:r>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48</a:t>
            </a:fld>
            <a:endParaRPr lang="ko-KR" altLang="en-US"/>
          </a:p>
        </p:txBody>
      </p:sp>
    </p:spTree>
    <p:extLst>
      <p:ext uri="{BB962C8B-B14F-4D97-AF65-F5344CB8AC3E}">
        <p14:creationId xmlns:p14="http://schemas.microsoft.com/office/powerpoint/2010/main" val="98423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이상으로 발표를 마치도록 하겠습니다</a:t>
            </a:r>
            <a:r>
              <a:rPr lang="en-US" altLang="ko-KR" dirty="0"/>
              <a:t>. </a:t>
            </a:r>
            <a:r>
              <a:rPr lang="ko-KR" altLang="en-US" dirty="0"/>
              <a:t>감사합니다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49</a:t>
            </a:fld>
            <a:endParaRPr lang="ko-KR" altLang="en-US"/>
          </a:p>
        </p:txBody>
      </p:sp>
    </p:spTree>
    <p:extLst>
      <p:ext uri="{BB962C8B-B14F-4D97-AF65-F5344CB8AC3E}">
        <p14:creationId xmlns:p14="http://schemas.microsoft.com/office/powerpoint/2010/main" val="761618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그럼 치매에 대해 잠시 살펴보면</a:t>
            </a:r>
            <a:r>
              <a:rPr lang="en-US" altLang="ko-KR" dirty="0"/>
              <a:t>, </a:t>
            </a:r>
            <a:r>
              <a:rPr lang="ko-KR" altLang="en-US" dirty="0"/>
              <a:t>치매는 건망증과는 다른 엄연한 질병이며</a:t>
            </a:r>
            <a:r>
              <a:rPr lang="en-US" altLang="ko-KR" dirty="0"/>
              <a:t>, </a:t>
            </a:r>
            <a:r>
              <a:rPr lang="ko-KR" altLang="en-US" dirty="0"/>
              <a:t>가장 흔한 원인 질환은 알츠하이머입니다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5</a:t>
            </a:fld>
            <a:endParaRPr lang="ko-KR" altLang="en-US"/>
          </a:p>
        </p:txBody>
      </p:sp>
    </p:spTree>
    <p:extLst>
      <p:ext uri="{BB962C8B-B14F-4D97-AF65-F5344CB8AC3E}">
        <p14:creationId xmlns:p14="http://schemas.microsoft.com/office/powerpoint/2010/main" val="2773115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알츠하이머 치매는 뇌세포의 퇴화로 인해 치매 증상이 유발되는 질병이고</a:t>
            </a:r>
            <a:r>
              <a:rPr lang="en-US" altLang="ko-KR" dirty="0"/>
              <a:t>, MRI </a:t>
            </a:r>
            <a:r>
              <a:rPr lang="ko-KR" altLang="en-US" dirty="0"/>
              <a:t>사진처럼 뇌가 쪼그라들어 있는게 특징입니다</a:t>
            </a:r>
            <a:r>
              <a:rPr lang="en-US" altLang="ko-KR" dirty="0"/>
              <a:t>.</a:t>
            </a:r>
          </a:p>
          <a:p>
            <a:endParaRPr lang="en-US" altLang="ko-KR" dirty="0"/>
          </a:p>
          <a:p>
            <a:r>
              <a:rPr lang="ko-KR" altLang="en-US" dirty="0"/>
              <a:t>여기서 경도인지장애라는 용어는 </a:t>
            </a:r>
            <a:r>
              <a:rPr lang="ko-KR" altLang="en-US" dirty="0" err="1"/>
              <a:t>낯설은</a:t>
            </a:r>
            <a:r>
              <a:rPr lang="ko-KR" altLang="en-US" dirty="0"/>
              <a:t> 분들도 </a:t>
            </a:r>
            <a:r>
              <a:rPr lang="ko-KR" altLang="en-US" dirty="0" err="1"/>
              <a:t>계실텐데</a:t>
            </a:r>
            <a:r>
              <a:rPr lang="en-US" altLang="ko-KR" dirty="0"/>
              <a:t>, </a:t>
            </a:r>
            <a:r>
              <a:rPr lang="ko-KR" altLang="en-US" dirty="0"/>
              <a:t>건망증과 알츠하이머의 중간 단계</a:t>
            </a:r>
            <a:r>
              <a:rPr lang="en-US" altLang="ko-KR" dirty="0"/>
              <a:t>, </a:t>
            </a:r>
            <a:r>
              <a:rPr lang="ko-KR" altLang="en-US" dirty="0"/>
              <a:t>즉 치매 전단계라 보시면 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6</a:t>
            </a:fld>
            <a:endParaRPr lang="ko-KR" altLang="en-US"/>
          </a:p>
        </p:txBody>
      </p:sp>
    </p:spTree>
    <p:extLst>
      <p:ext uri="{BB962C8B-B14F-4D97-AF65-F5344CB8AC3E}">
        <p14:creationId xmlns:p14="http://schemas.microsoft.com/office/powerpoint/2010/main" val="1439610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그렇다면 이러한 연구가 왜 필요하며</a:t>
            </a:r>
            <a:r>
              <a:rPr lang="en-US" altLang="ko-KR" dirty="0"/>
              <a:t>, </a:t>
            </a:r>
            <a:r>
              <a:rPr lang="ko-KR" altLang="en-US" dirty="0"/>
              <a:t>왜 굳이 </a:t>
            </a:r>
            <a:r>
              <a:rPr lang="ko-KR" altLang="en-US" dirty="0" err="1"/>
              <a:t>딥러닝을</a:t>
            </a:r>
            <a:r>
              <a:rPr lang="ko-KR" altLang="en-US" dirty="0"/>
              <a:t> </a:t>
            </a:r>
            <a:r>
              <a:rPr lang="ko-KR" altLang="en-US" dirty="0" err="1"/>
              <a:t>적용해야하는지를</a:t>
            </a:r>
            <a:r>
              <a:rPr lang="ko-KR" altLang="en-US" dirty="0"/>
              <a:t> 살펴보겠습니다</a:t>
            </a:r>
            <a:r>
              <a:rPr lang="en-US" altLang="ko-KR" dirty="0"/>
              <a:t>.</a:t>
            </a:r>
          </a:p>
          <a:p>
            <a:endParaRPr lang="en-US" altLang="ko-KR" dirty="0"/>
          </a:p>
          <a:p>
            <a:r>
              <a:rPr lang="ko-KR" altLang="en-US" dirty="0"/>
              <a:t>경도인지장애를 예측하는 것은 예방 차원에서도 매우 중요합니다</a:t>
            </a:r>
            <a:r>
              <a:rPr lang="en-US" altLang="ko-KR" dirty="0"/>
              <a:t>.</a:t>
            </a:r>
          </a:p>
          <a:p>
            <a:endParaRPr lang="en-US" altLang="ko-KR" dirty="0"/>
          </a:p>
          <a:p>
            <a:r>
              <a:rPr lang="ko-KR" altLang="en-US" dirty="0"/>
              <a:t>알츠하이머 진단에 있어서 가장 결정적인 것은 뇌 촬영 검사인데</a:t>
            </a:r>
            <a:r>
              <a:rPr lang="en-US" altLang="ko-KR" dirty="0"/>
              <a:t>, </a:t>
            </a:r>
            <a:r>
              <a:rPr lang="ko-KR" altLang="en-US" dirty="0"/>
              <a:t>일반적인 통계나 </a:t>
            </a:r>
            <a:r>
              <a:rPr lang="ko-KR" altLang="en-US" dirty="0" err="1"/>
              <a:t>머신러닝으로는</a:t>
            </a:r>
            <a:r>
              <a:rPr lang="ko-KR" altLang="en-US" dirty="0"/>
              <a:t> 한계가 있습니다</a:t>
            </a:r>
            <a:r>
              <a:rPr lang="en-US" altLang="ko-KR" dirty="0"/>
              <a:t>.</a:t>
            </a:r>
          </a:p>
          <a:p>
            <a:r>
              <a:rPr lang="ko-KR" altLang="en-US" dirty="0"/>
              <a:t>이러한 한계를 극복 할 수 있는 것이 바로 </a:t>
            </a:r>
            <a:r>
              <a:rPr lang="ko-KR" altLang="en-US" dirty="0" err="1"/>
              <a:t>딥러닝입니다</a:t>
            </a:r>
            <a:r>
              <a:rPr lang="en-US" altLang="ko-KR" dirty="0"/>
              <a:t>.</a:t>
            </a:r>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7</a:t>
            </a:fld>
            <a:endParaRPr lang="ko-KR" altLang="en-US"/>
          </a:p>
        </p:txBody>
      </p:sp>
    </p:spTree>
    <p:extLst>
      <p:ext uri="{BB962C8B-B14F-4D97-AF65-F5344CB8AC3E}">
        <p14:creationId xmlns:p14="http://schemas.microsoft.com/office/powerpoint/2010/main" val="1747436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따라서 이번 프로젝트에서는 </a:t>
            </a:r>
            <a:r>
              <a:rPr lang="ko-KR" altLang="en-US" dirty="0" err="1"/>
              <a:t>의료영상이미지로</a:t>
            </a:r>
            <a:r>
              <a:rPr lang="ko-KR" altLang="en-US" dirty="0"/>
              <a:t> 알츠하이머와 경도인지장애를 진단하는 모델 개발을 주제로 삼게 되었고</a:t>
            </a:r>
            <a:r>
              <a:rPr lang="en-US" altLang="ko-KR" dirty="0"/>
              <a:t>, </a:t>
            </a:r>
          </a:p>
          <a:p>
            <a:r>
              <a:rPr lang="ko-KR" altLang="en-US" dirty="0"/>
              <a:t>이번 프로젝트의 목표 및 가설은 </a:t>
            </a:r>
            <a:endParaRPr lang="en-US" altLang="ko-KR" dirty="0"/>
          </a:p>
          <a:p>
            <a:r>
              <a:rPr lang="ko-KR" altLang="en-US" dirty="0"/>
              <a:t>메타데이터 분석을 통한 트렌드를 파악</a:t>
            </a:r>
            <a:endParaRPr lang="en-US" altLang="ko-KR" dirty="0"/>
          </a:p>
          <a:p>
            <a:r>
              <a:rPr lang="ko-KR" altLang="en-US" dirty="0"/>
              <a:t>이미지 데이터를 통한 모델링</a:t>
            </a:r>
            <a:endParaRPr lang="en-US" altLang="ko-KR" dirty="0"/>
          </a:p>
          <a:p>
            <a:r>
              <a:rPr lang="ko-KR" altLang="en-US" dirty="0"/>
              <a:t>모델 개선</a:t>
            </a:r>
            <a:r>
              <a:rPr lang="en-US" altLang="ko-KR" dirty="0"/>
              <a:t>,</a:t>
            </a:r>
          </a:p>
          <a:p>
            <a:r>
              <a:rPr lang="ko-KR" altLang="en-US" dirty="0"/>
              <a:t>그리고 검증과 예측을 진행하는 것입니다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8</a:t>
            </a:fld>
            <a:endParaRPr lang="ko-KR" altLang="en-US"/>
          </a:p>
        </p:txBody>
      </p:sp>
    </p:spTree>
    <p:extLst>
      <p:ext uri="{BB962C8B-B14F-4D97-AF65-F5344CB8AC3E}">
        <p14:creationId xmlns:p14="http://schemas.microsoft.com/office/powerpoint/2010/main" val="202898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이번 프로젝트의 딥러닝 파이프라인입니다</a:t>
            </a:r>
            <a:r>
              <a:rPr lang="en-US" altLang="ko-KR" dirty="0"/>
              <a:t>.</a:t>
            </a:r>
          </a:p>
          <a:p>
            <a:endParaRPr lang="en-US" altLang="ko-KR" dirty="0"/>
          </a:p>
          <a:p>
            <a:r>
              <a:rPr lang="ko-KR" altLang="en-US" dirty="0"/>
              <a:t>다음과 같은 순서로 진행되었고</a:t>
            </a:r>
            <a:r>
              <a:rPr lang="en-US" altLang="ko-KR" dirty="0"/>
              <a:t>, </a:t>
            </a:r>
            <a:r>
              <a:rPr lang="ko-KR" altLang="en-US" dirty="0"/>
              <a:t>이제 단계 별로 자세히 살펴보겠습니다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F88E571-DB7C-423C-BBD6-F060AB10975C}" type="slidenum">
              <a:rPr lang="ko-KR" altLang="en-US" smtClean="0"/>
              <a:t>9</a:t>
            </a:fld>
            <a:endParaRPr lang="ko-KR" altLang="en-US"/>
          </a:p>
        </p:txBody>
      </p:sp>
    </p:spTree>
    <p:extLst>
      <p:ext uri="{BB962C8B-B14F-4D97-AF65-F5344CB8AC3E}">
        <p14:creationId xmlns:p14="http://schemas.microsoft.com/office/powerpoint/2010/main" val="1431301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291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689813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783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008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23025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EDAE0"/>
        </a:solidFill>
        <a:effectLst/>
      </p:bgPr>
    </p:bg>
    <p:spTree>
      <p:nvGrpSpPr>
        <p:cNvPr id="1" name=""/>
        <p:cNvGrpSpPr/>
        <p:nvPr/>
      </p:nvGrpSpPr>
      <p:grpSpPr>
        <a:xfrm>
          <a:off x="0" y="0"/>
          <a:ext cx="0" cy="0"/>
          <a:chOff x="0" y="0"/>
          <a:chExt cx="0" cy="0"/>
        </a:xfrm>
      </p:grpSpPr>
      <p:sp>
        <p:nvSpPr>
          <p:cNvPr id="2" name="타원 1"/>
          <p:cNvSpPr/>
          <p:nvPr userDrawn="1"/>
        </p:nvSpPr>
        <p:spPr>
          <a:xfrm>
            <a:off x="-648929" y="4494571"/>
            <a:ext cx="1297858" cy="1297858"/>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타원 2"/>
          <p:cNvSpPr/>
          <p:nvPr userDrawn="1"/>
        </p:nvSpPr>
        <p:spPr>
          <a:xfrm>
            <a:off x="8495071" y="4494571"/>
            <a:ext cx="1297858" cy="1297858"/>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타원 3"/>
          <p:cNvSpPr/>
          <p:nvPr userDrawn="1"/>
        </p:nvSpPr>
        <p:spPr>
          <a:xfrm>
            <a:off x="8494247" y="-642477"/>
            <a:ext cx="1297858" cy="1297858"/>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p:cNvSpPr/>
          <p:nvPr userDrawn="1"/>
        </p:nvSpPr>
        <p:spPr>
          <a:xfrm>
            <a:off x="-648929" y="-643271"/>
            <a:ext cx="1297858" cy="1297858"/>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93516310"/>
      </p:ext>
    </p:extLst>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EDAE0"/>
        </a:solidFill>
        <a:effectLst/>
      </p:bgPr>
    </p:bg>
    <p:spTree>
      <p:nvGrpSpPr>
        <p:cNvPr id="1" name=""/>
        <p:cNvGrpSpPr/>
        <p:nvPr/>
      </p:nvGrpSpPr>
      <p:grpSpPr>
        <a:xfrm>
          <a:off x="0" y="0"/>
          <a:ext cx="0" cy="0"/>
          <a:chOff x="0" y="0"/>
          <a:chExt cx="0" cy="0"/>
        </a:xfrm>
      </p:grpSpPr>
      <p:sp>
        <p:nvSpPr>
          <p:cNvPr id="6" name="직사각형 5"/>
          <p:cNvSpPr/>
          <p:nvPr userDrawn="1"/>
        </p:nvSpPr>
        <p:spPr>
          <a:xfrm>
            <a:off x="179512" y="1059583"/>
            <a:ext cx="8784975" cy="3888432"/>
          </a:xfrm>
          <a:prstGeom prst="rect">
            <a:avLst/>
          </a:prstGeom>
          <a:noFill/>
          <a:ln>
            <a:solidFill>
              <a:srgbClr val="FED2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연결선 6"/>
          <p:cNvCxnSpPr/>
          <p:nvPr userDrawn="1"/>
        </p:nvCxnSpPr>
        <p:spPr>
          <a:xfrm>
            <a:off x="179512" y="987574"/>
            <a:ext cx="8784975" cy="0"/>
          </a:xfrm>
          <a:prstGeom prst="line">
            <a:avLst/>
          </a:prstGeom>
          <a:ln>
            <a:solidFill>
              <a:srgbClr val="FED2D9"/>
            </a:solidFill>
          </a:ln>
        </p:spPr>
        <p:style>
          <a:lnRef idx="1">
            <a:schemeClr val="accent1"/>
          </a:lnRef>
          <a:fillRef idx="0">
            <a:schemeClr val="accent1"/>
          </a:fillRef>
          <a:effectRef idx="0">
            <a:schemeClr val="accent1"/>
          </a:effectRef>
          <a:fontRef idx="minor">
            <a:schemeClr val="tx1"/>
          </a:fontRef>
        </p:style>
      </p:cxnSp>
      <p:grpSp>
        <p:nvGrpSpPr>
          <p:cNvPr id="14" name="그룹 13"/>
          <p:cNvGrpSpPr/>
          <p:nvPr userDrawn="1"/>
        </p:nvGrpSpPr>
        <p:grpSpPr>
          <a:xfrm>
            <a:off x="64770" y="233528"/>
            <a:ext cx="468981" cy="468981"/>
            <a:chOff x="1235310" y="1490798"/>
            <a:chExt cx="468981" cy="468981"/>
          </a:xfrm>
        </p:grpSpPr>
        <p:sp>
          <p:nvSpPr>
            <p:cNvPr id="15" name="타원 14"/>
            <p:cNvSpPr/>
            <p:nvPr/>
          </p:nvSpPr>
          <p:spPr>
            <a:xfrm rot="20618353">
              <a:off x="1235310" y="1490798"/>
              <a:ext cx="468981" cy="468981"/>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p:cNvCxnSpPr>
              <a:stCxn id="15" idx="1"/>
              <a:endCxn id="15" idx="5"/>
            </p:cNvCxnSpPr>
            <p:nvPr/>
          </p:nvCxnSpPr>
          <p:spPr>
            <a:xfrm rot="20618353">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 name="직선 연결선 16"/>
            <p:cNvCxnSpPr>
              <a:stCxn id="15" idx="7"/>
              <a:endCxn id="15" idx="3"/>
            </p:cNvCxnSpPr>
            <p:nvPr/>
          </p:nvCxnSpPr>
          <p:spPr>
            <a:xfrm rot="20618353" flipH="1">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직선 연결선 17"/>
            <p:cNvCxnSpPr>
              <a:stCxn id="15" idx="0"/>
              <a:endCxn id="15" idx="4"/>
            </p:cNvCxnSpPr>
            <p:nvPr/>
          </p:nvCxnSpPr>
          <p:spPr>
            <a:xfrm rot="20618353">
              <a:off x="1469801" y="1490798"/>
              <a:ext cx="0" cy="468981"/>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 name="직선 연결선 18"/>
            <p:cNvCxnSpPr>
              <a:stCxn id="15" idx="2"/>
              <a:endCxn id="15" idx="6"/>
            </p:cNvCxnSpPr>
            <p:nvPr/>
          </p:nvCxnSpPr>
          <p:spPr>
            <a:xfrm rot="20618353">
              <a:off x="1235310" y="1725289"/>
              <a:ext cx="468981"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6875755"/>
      </p:ext>
    </p:extLst>
  </p:cSld>
  <p:clrMap bg1="lt1" tx1="dk1" bg2="lt2" tx2="dk2" accent1="accent1" accent2="accent2" accent3="accent3" accent4="accent4" accent5="accent5" accent6="accent6" hlink="hlink" folHlink="folHlink"/>
  <p:sldLayoutIdLst>
    <p:sldLayoutId id="2147483653"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EDAE0"/>
        </a:solidFill>
        <a:effectLst/>
      </p:bgPr>
    </p:bg>
    <p:spTree>
      <p:nvGrpSpPr>
        <p:cNvPr id="1" name=""/>
        <p:cNvGrpSpPr/>
        <p:nvPr/>
      </p:nvGrpSpPr>
      <p:grpSpPr>
        <a:xfrm>
          <a:off x="0" y="0"/>
          <a:ext cx="0" cy="0"/>
          <a:chOff x="0" y="0"/>
          <a:chExt cx="0" cy="0"/>
        </a:xfrm>
      </p:grpSpPr>
      <p:sp>
        <p:nvSpPr>
          <p:cNvPr id="6" name="직사각형 5"/>
          <p:cNvSpPr/>
          <p:nvPr userDrawn="1"/>
        </p:nvSpPr>
        <p:spPr>
          <a:xfrm>
            <a:off x="179512" y="1059583"/>
            <a:ext cx="8784975" cy="3888432"/>
          </a:xfrm>
          <a:prstGeom prst="rect">
            <a:avLst/>
          </a:prstGeom>
          <a:noFill/>
          <a:ln>
            <a:solidFill>
              <a:srgbClr val="FED2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연결선 6"/>
          <p:cNvCxnSpPr/>
          <p:nvPr userDrawn="1"/>
        </p:nvCxnSpPr>
        <p:spPr>
          <a:xfrm>
            <a:off x="179512" y="987574"/>
            <a:ext cx="8784975" cy="0"/>
          </a:xfrm>
          <a:prstGeom prst="line">
            <a:avLst/>
          </a:prstGeom>
          <a:ln>
            <a:solidFill>
              <a:srgbClr val="FED2D9"/>
            </a:solidFill>
          </a:ln>
        </p:spPr>
        <p:style>
          <a:lnRef idx="1">
            <a:schemeClr val="accent1"/>
          </a:lnRef>
          <a:fillRef idx="0">
            <a:schemeClr val="accent1"/>
          </a:fillRef>
          <a:effectRef idx="0">
            <a:schemeClr val="accent1"/>
          </a:effectRef>
          <a:fontRef idx="minor">
            <a:schemeClr val="tx1"/>
          </a:fontRef>
        </p:style>
      </p:cxnSp>
      <p:grpSp>
        <p:nvGrpSpPr>
          <p:cNvPr id="4" name="그룹 3"/>
          <p:cNvGrpSpPr/>
          <p:nvPr userDrawn="1"/>
        </p:nvGrpSpPr>
        <p:grpSpPr>
          <a:xfrm>
            <a:off x="432587" y="590854"/>
            <a:ext cx="324712" cy="324712"/>
            <a:chOff x="5032995" y="1955952"/>
            <a:chExt cx="649424" cy="649424"/>
          </a:xfrm>
        </p:grpSpPr>
        <p:sp>
          <p:nvSpPr>
            <p:cNvPr id="5" name="타원 4"/>
            <p:cNvSpPr/>
            <p:nvPr/>
          </p:nvSpPr>
          <p:spPr>
            <a:xfrm rot="15386503">
              <a:off x="5032995" y="1955952"/>
              <a:ext cx="649424" cy="64942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p:cNvCxnSpPr>
              <a:stCxn id="5" idx="1"/>
              <a:endCxn id="5" idx="5"/>
            </p:cNvCxnSpPr>
            <p:nvPr/>
          </p:nvCxnSpPr>
          <p:spPr>
            <a:xfrm rot="15386503">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 name="직선 연결선 8"/>
            <p:cNvCxnSpPr>
              <a:stCxn id="5" idx="7"/>
              <a:endCxn id="5" idx="3"/>
            </p:cNvCxnSpPr>
            <p:nvPr/>
          </p:nvCxnSpPr>
          <p:spPr>
            <a:xfrm rot="15386503" flipH="1">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 name="직선 연결선 9"/>
            <p:cNvCxnSpPr>
              <a:stCxn id="5" idx="0"/>
              <a:endCxn id="5" idx="4"/>
            </p:cNvCxnSpPr>
            <p:nvPr/>
          </p:nvCxnSpPr>
          <p:spPr>
            <a:xfrm rot="15386503">
              <a:off x="5357707" y="1955952"/>
              <a:ext cx="0" cy="649424"/>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직선 연결선 10"/>
            <p:cNvCxnSpPr>
              <a:stCxn id="5" idx="2"/>
              <a:endCxn id="5" idx="6"/>
            </p:cNvCxnSpPr>
            <p:nvPr/>
          </p:nvCxnSpPr>
          <p:spPr>
            <a:xfrm rot="15386503">
              <a:off x="5032995" y="2280664"/>
              <a:ext cx="649424"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12" name="그룹 11"/>
          <p:cNvGrpSpPr/>
          <p:nvPr userDrawn="1"/>
        </p:nvGrpSpPr>
        <p:grpSpPr>
          <a:xfrm>
            <a:off x="64770" y="233528"/>
            <a:ext cx="468981" cy="468981"/>
            <a:chOff x="1235310" y="1490798"/>
            <a:chExt cx="468981" cy="468981"/>
          </a:xfrm>
        </p:grpSpPr>
        <p:sp>
          <p:nvSpPr>
            <p:cNvPr id="13" name="타원 12"/>
            <p:cNvSpPr/>
            <p:nvPr/>
          </p:nvSpPr>
          <p:spPr>
            <a:xfrm rot="20618353">
              <a:off x="1235310" y="1490798"/>
              <a:ext cx="468981" cy="468981"/>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연결선 13"/>
            <p:cNvCxnSpPr>
              <a:stCxn id="13" idx="1"/>
              <a:endCxn id="13" idx="5"/>
            </p:cNvCxnSpPr>
            <p:nvPr/>
          </p:nvCxnSpPr>
          <p:spPr>
            <a:xfrm rot="20618353">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 name="직선 연결선 14"/>
            <p:cNvCxnSpPr>
              <a:stCxn id="13" idx="7"/>
              <a:endCxn id="13" idx="3"/>
            </p:cNvCxnSpPr>
            <p:nvPr/>
          </p:nvCxnSpPr>
          <p:spPr>
            <a:xfrm rot="20618353" flipH="1">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 name="직선 연결선 15"/>
            <p:cNvCxnSpPr>
              <a:stCxn id="13" idx="0"/>
              <a:endCxn id="13" idx="4"/>
            </p:cNvCxnSpPr>
            <p:nvPr/>
          </p:nvCxnSpPr>
          <p:spPr>
            <a:xfrm rot="20618353">
              <a:off x="1469801" y="1490798"/>
              <a:ext cx="0" cy="468981"/>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 name="직선 연결선 16"/>
            <p:cNvCxnSpPr>
              <a:stCxn id="13" idx="2"/>
              <a:endCxn id="13" idx="6"/>
            </p:cNvCxnSpPr>
            <p:nvPr/>
          </p:nvCxnSpPr>
          <p:spPr>
            <a:xfrm rot="20618353">
              <a:off x="1235310" y="1725289"/>
              <a:ext cx="468981"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0396090"/>
      </p:ext>
    </p:extLst>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EDAE0"/>
        </a:solidFill>
        <a:effectLst/>
      </p:bgPr>
    </p:bg>
    <p:spTree>
      <p:nvGrpSpPr>
        <p:cNvPr id="1" name=""/>
        <p:cNvGrpSpPr/>
        <p:nvPr/>
      </p:nvGrpSpPr>
      <p:grpSpPr>
        <a:xfrm>
          <a:off x="0" y="0"/>
          <a:ext cx="0" cy="0"/>
          <a:chOff x="0" y="0"/>
          <a:chExt cx="0" cy="0"/>
        </a:xfrm>
      </p:grpSpPr>
      <p:sp>
        <p:nvSpPr>
          <p:cNvPr id="6" name="직사각형 5"/>
          <p:cNvSpPr/>
          <p:nvPr userDrawn="1"/>
        </p:nvSpPr>
        <p:spPr>
          <a:xfrm>
            <a:off x="179512" y="1059583"/>
            <a:ext cx="8784975" cy="3888432"/>
          </a:xfrm>
          <a:prstGeom prst="rect">
            <a:avLst/>
          </a:prstGeom>
          <a:noFill/>
          <a:ln>
            <a:solidFill>
              <a:srgbClr val="FED2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연결선 6"/>
          <p:cNvCxnSpPr/>
          <p:nvPr userDrawn="1"/>
        </p:nvCxnSpPr>
        <p:spPr>
          <a:xfrm>
            <a:off x="179512" y="987574"/>
            <a:ext cx="8784975" cy="0"/>
          </a:xfrm>
          <a:prstGeom prst="line">
            <a:avLst/>
          </a:prstGeom>
          <a:ln>
            <a:solidFill>
              <a:srgbClr val="FED2D9"/>
            </a:solidFill>
          </a:ln>
        </p:spPr>
        <p:style>
          <a:lnRef idx="1">
            <a:schemeClr val="accent1"/>
          </a:lnRef>
          <a:fillRef idx="0">
            <a:schemeClr val="accent1"/>
          </a:fillRef>
          <a:effectRef idx="0">
            <a:schemeClr val="accent1"/>
          </a:effectRef>
          <a:fontRef idx="minor">
            <a:schemeClr val="tx1"/>
          </a:fontRef>
        </p:style>
      </p:cxnSp>
      <p:grpSp>
        <p:nvGrpSpPr>
          <p:cNvPr id="4" name="그룹 3"/>
          <p:cNvGrpSpPr/>
          <p:nvPr userDrawn="1"/>
        </p:nvGrpSpPr>
        <p:grpSpPr>
          <a:xfrm>
            <a:off x="432587" y="590854"/>
            <a:ext cx="324712" cy="324712"/>
            <a:chOff x="5032995" y="1955952"/>
            <a:chExt cx="649424" cy="649424"/>
          </a:xfrm>
        </p:grpSpPr>
        <p:sp>
          <p:nvSpPr>
            <p:cNvPr id="5" name="타원 4"/>
            <p:cNvSpPr/>
            <p:nvPr/>
          </p:nvSpPr>
          <p:spPr>
            <a:xfrm rot="15386503">
              <a:off x="5032995" y="1955952"/>
              <a:ext cx="649424" cy="64942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p:cNvCxnSpPr>
              <a:stCxn id="5" idx="1"/>
              <a:endCxn id="5" idx="5"/>
            </p:cNvCxnSpPr>
            <p:nvPr/>
          </p:nvCxnSpPr>
          <p:spPr>
            <a:xfrm rot="15386503">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 name="직선 연결선 8"/>
            <p:cNvCxnSpPr>
              <a:stCxn id="5" idx="7"/>
              <a:endCxn id="5" idx="3"/>
            </p:cNvCxnSpPr>
            <p:nvPr/>
          </p:nvCxnSpPr>
          <p:spPr>
            <a:xfrm rot="15386503" flipH="1">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 name="직선 연결선 9"/>
            <p:cNvCxnSpPr>
              <a:stCxn id="5" idx="0"/>
              <a:endCxn id="5" idx="4"/>
            </p:cNvCxnSpPr>
            <p:nvPr/>
          </p:nvCxnSpPr>
          <p:spPr>
            <a:xfrm rot="15386503">
              <a:off x="5357707" y="1955952"/>
              <a:ext cx="0" cy="649424"/>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직선 연결선 10"/>
            <p:cNvCxnSpPr>
              <a:stCxn id="5" idx="2"/>
              <a:endCxn id="5" idx="6"/>
            </p:cNvCxnSpPr>
            <p:nvPr/>
          </p:nvCxnSpPr>
          <p:spPr>
            <a:xfrm rot="15386503">
              <a:off x="5032995" y="2280664"/>
              <a:ext cx="649424"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12" name="그룹 11"/>
          <p:cNvGrpSpPr/>
          <p:nvPr userDrawn="1"/>
        </p:nvGrpSpPr>
        <p:grpSpPr>
          <a:xfrm>
            <a:off x="64770" y="233528"/>
            <a:ext cx="468981" cy="468981"/>
            <a:chOff x="1235310" y="1490798"/>
            <a:chExt cx="468981" cy="468981"/>
          </a:xfrm>
        </p:grpSpPr>
        <p:sp>
          <p:nvSpPr>
            <p:cNvPr id="13" name="타원 12"/>
            <p:cNvSpPr/>
            <p:nvPr/>
          </p:nvSpPr>
          <p:spPr>
            <a:xfrm rot="20618353">
              <a:off x="1235310" y="1490798"/>
              <a:ext cx="468981" cy="468981"/>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연결선 13"/>
            <p:cNvCxnSpPr>
              <a:stCxn id="13" idx="1"/>
              <a:endCxn id="13" idx="5"/>
            </p:cNvCxnSpPr>
            <p:nvPr/>
          </p:nvCxnSpPr>
          <p:spPr>
            <a:xfrm rot="20618353">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 name="직선 연결선 14"/>
            <p:cNvCxnSpPr>
              <a:stCxn id="13" idx="7"/>
              <a:endCxn id="13" idx="3"/>
            </p:cNvCxnSpPr>
            <p:nvPr/>
          </p:nvCxnSpPr>
          <p:spPr>
            <a:xfrm rot="20618353" flipH="1">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 name="직선 연결선 15"/>
            <p:cNvCxnSpPr>
              <a:stCxn id="13" idx="0"/>
              <a:endCxn id="13" idx="4"/>
            </p:cNvCxnSpPr>
            <p:nvPr/>
          </p:nvCxnSpPr>
          <p:spPr>
            <a:xfrm rot="20618353">
              <a:off x="1469801" y="1490798"/>
              <a:ext cx="0" cy="468981"/>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 name="직선 연결선 16"/>
            <p:cNvCxnSpPr>
              <a:stCxn id="13" idx="2"/>
              <a:endCxn id="13" idx="6"/>
            </p:cNvCxnSpPr>
            <p:nvPr/>
          </p:nvCxnSpPr>
          <p:spPr>
            <a:xfrm rot="20618353">
              <a:off x="1235310" y="1725289"/>
              <a:ext cx="468981"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18" name="그룹 17"/>
          <p:cNvGrpSpPr/>
          <p:nvPr userDrawn="1"/>
        </p:nvGrpSpPr>
        <p:grpSpPr>
          <a:xfrm>
            <a:off x="430920" y="-45564"/>
            <a:ext cx="396531" cy="396531"/>
            <a:chOff x="366559" y="177202"/>
            <a:chExt cx="613827" cy="613827"/>
          </a:xfrm>
        </p:grpSpPr>
        <p:sp>
          <p:nvSpPr>
            <p:cNvPr id="19" name="타원 18"/>
            <p:cNvSpPr/>
            <p:nvPr/>
          </p:nvSpPr>
          <p:spPr>
            <a:xfrm rot="463851">
              <a:off x="366559" y="177202"/>
              <a:ext cx="613827" cy="613827"/>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연결선 19"/>
            <p:cNvCxnSpPr>
              <a:stCxn id="19" idx="1"/>
              <a:endCxn id="19" idx="5"/>
            </p:cNvCxnSpPr>
            <p:nvPr/>
          </p:nvCxnSpPr>
          <p:spPr>
            <a:xfrm rot="463851">
              <a:off x="456452" y="267095"/>
              <a:ext cx="434041" cy="434041"/>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 name="직선 연결선 20"/>
            <p:cNvCxnSpPr>
              <a:stCxn id="19" idx="7"/>
              <a:endCxn id="19" idx="3"/>
            </p:cNvCxnSpPr>
            <p:nvPr/>
          </p:nvCxnSpPr>
          <p:spPr>
            <a:xfrm rot="463851" flipH="1">
              <a:off x="456452" y="267095"/>
              <a:ext cx="434041" cy="434041"/>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직선 연결선 21"/>
            <p:cNvCxnSpPr>
              <a:stCxn id="19" idx="0"/>
              <a:endCxn id="19" idx="4"/>
            </p:cNvCxnSpPr>
            <p:nvPr/>
          </p:nvCxnSpPr>
          <p:spPr>
            <a:xfrm rot="463851">
              <a:off x="673473" y="177202"/>
              <a:ext cx="0" cy="613827"/>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19" idx="2"/>
              <a:endCxn id="19" idx="6"/>
            </p:cNvCxnSpPr>
            <p:nvPr/>
          </p:nvCxnSpPr>
          <p:spPr>
            <a:xfrm rot="463851">
              <a:off x="366559" y="484116"/>
              <a:ext cx="613827"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0396637"/>
      </p:ext>
    </p:extLst>
  </p:cSld>
  <p:clrMap bg1="lt1" tx1="dk1" bg2="lt2" tx2="dk2" accent1="accent1" accent2="accent2" accent3="accent3" accent4="accent4" accent5="accent5" accent6="accent6" hlink="hlink" folHlink="folHlink"/>
  <p:sldLayoutIdLst>
    <p:sldLayoutId id="2147483657"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EDAE0"/>
        </a:solidFill>
        <a:effectLst/>
      </p:bgPr>
    </p:bg>
    <p:spTree>
      <p:nvGrpSpPr>
        <p:cNvPr id="1" name=""/>
        <p:cNvGrpSpPr/>
        <p:nvPr/>
      </p:nvGrpSpPr>
      <p:grpSpPr>
        <a:xfrm>
          <a:off x="0" y="0"/>
          <a:ext cx="0" cy="0"/>
          <a:chOff x="0" y="0"/>
          <a:chExt cx="0" cy="0"/>
        </a:xfrm>
      </p:grpSpPr>
      <p:sp>
        <p:nvSpPr>
          <p:cNvPr id="6" name="직사각형 5"/>
          <p:cNvSpPr/>
          <p:nvPr userDrawn="1"/>
        </p:nvSpPr>
        <p:spPr>
          <a:xfrm>
            <a:off x="179512" y="1059583"/>
            <a:ext cx="8784975" cy="3888432"/>
          </a:xfrm>
          <a:prstGeom prst="rect">
            <a:avLst/>
          </a:prstGeom>
          <a:noFill/>
          <a:ln>
            <a:solidFill>
              <a:srgbClr val="FED2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연결선 6"/>
          <p:cNvCxnSpPr/>
          <p:nvPr userDrawn="1"/>
        </p:nvCxnSpPr>
        <p:spPr>
          <a:xfrm>
            <a:off x="179512" y="987574"/>
            <a:ext cx="8784975" cy="0"/>
          </a:xfrm>
          <a:prstGeom prst="line">
            <a:avLst/>
          </a:prstGeom>
          <a:ln>
            <a:solidFill>
              <a:srgbClr val="FED2D9"/>
            </a:solidFill>
          </a:ln>
        </p:spPr>
        <p:style>
          <a:lnRef idx="1">
            <a:schemeClr val="accent1"/>
          </a:lnRef>
          <a:fillRef idx="0">
            <a:schemeClr val="accent1"/>
          </a:fillRef>
          <a:effectRef idx="0">
            <a:schemeClr val="accent1"/>
          </a:effectRef>
          <a:fontRef idx="minor">
            <a:schemeClr val="tx1"/>
          </a:fontRef>
        </p:style>
      </p:cxnSp>
      <p:grpSp>
        <p:nvGrpSpPr>
          <p:cNvPr id="4" name="그룹 3"/>
          <p:cNvGrpSpPr/>
          <p:nvPr userDrawn="1"/>
        </p:nvGrpSpPr>
        <p:grpSpPr>
          <a:xfrm>
            <a:off x="432587" y="590854"/>
            <a:ext cx="324712" cy="324712"/>
            <a:chOff x="5032995" y="1955952"/>
            <a:chExt cx="649424" cy="649424"/>
          </a:xfrm>
        </p:grpSpPr>
        <p:sp>
          <p:nvSpPr>
            <p:cNvPr id="5" name="타원 4"/>
            <p:cNvSpPr/>
            <p:nvPr/>
          </p:nvSpPr>
          <p:spPr>
            <a:xfrm rot="15386503">
              <a:off x="5032995" y="1955952"/>
              <a:ext cx="649424" cy="64942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p:cNvCxnSpPr>
              <a:stCxn id="5" idx="1"/>
              <a:endCxn id="5" idx="5"/>
            </p:cNvCxnSpPr>
            <p:nvPr/>
          </p:nvCxnSpPr>
          <p:spPr>
            <a:xfrm rot="15386503">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 name="직선 연결선 8"/>
            <p:cNvCxnSpPr>
              <a:stCxn id="5" idx="7"/>
              <a:endCxn id="5" idx="3"/>
            </p:cNvCxnSpPr>
            <p:nvPr/>
          </p:nvCxnSpPr>
          <p:spPr>
            <a:xfrm rot="15386503" flipH="1">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 name="직선 연결선 9"/>
            <p:cNvCxnSpPr>
              <a:stCxn id="5" idx="0"/>
              <a:endCxn id="5" idx="4"/>
            </p:cNvCxnSpPr>
            <p:nvPr/>
          </p:nvCxnSpPr>
          <p:spPr>
            <a:xfrm rot="15386503">
              <a:off x="5357707" y="1955952"/>
              <a:ext cx="0" cy="649424"/>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직선 연결선 10"/>
            <p:cNvCxnSpPr>
              <a:stCxn id="5" idx="2"/>
              <a:endCxn id="5" idx="6"/>
            </p:cNvCxnSpPr>
            <p:nvPr/>
          </p:nvCxnSpPr>
          <p:spPr>
            <a:xfrm rot="15386503">
              <a:off x="5032995" y="2280664"/>
              <a:ext cx="649424"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12" name="그룹 11"/>
          <p:cNvGrpSpPr/>
          <p:nvPr userDrawn="1"/>
        </p:nvGrpSpPr>
        <p:grpSpPr>
          <a:xfrm>
            <a:off x="64770" y="233528"/>
            <a:ext cx="468981" cy="468981"/>
            <a:chOff x="1235310" y="1490798"/>
            <a:chExt cx="468981" cy="468981"/>
          </a:xfrm>
        </p:grpSpPr>
        <p:sp>
          <p:nvSpPr>
            <p:cNvPr id="13" name="타원 12"/>
            <p:cNvSpPr/>
            <p:nvPr/>
          </p:nvSpPr>
          <p:spPr>
            <a:xfrm rot="20618353">
              <a:off x="1235310" y="1490798"/>
              <a:ext cx="468981" cy="468981"/>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연결선 13"/>
            <p:cNvCxnSpPr>
              <a:stCxn id="13" idx="1"/>
              <a:endCxn id="13" idx="5"/>
            </p:cNvCxnSpPr>
            <p:nvPr/>
          </p:nvCxnSpPr>
          <p:spPr>
            <a:xfrm rot="20618353">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 name="직선 연결선 14"/>
            <p:cNvCxnSpPr>
              <a:stCxn id="13" idx="7"/>
              <a:endCxn id="13" idx="3"/>
            </p:cNvCxnSpPr>
            <p:nvPr/>
          </p:nvCxnSpPr>
          <p:spPr>
            <a:xfrm rot="20618353" flipH="1">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 name="직선 연결선 15"/>
            <p:cNvCxnSpPr>
              <a:stCxn id="13" idx="0"/>
              <a:endCxn id="13" idx="4"/>
            </p:cNvCxnSpPr>
            <p:nvPr/>
          </p:nvCxnSpPr>
          <p:spPr>
            <a:xfrm rot="20618353">
              <a:off x="1469801" y="1490798"/>
              <a:ext cx="0" cy="468981"/>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 name="직선 연결선 16"/>
            <p:cNvCxnSpPr>
              <a:stCxn id="13" idx="2"/>
              <a:endCxn id="13" idx="6"/>
            </p:cNvCxnSpPr>
            <p:nvPr/>
          </p:nvCxnSpPr>
          <p:spPr>
            <a:xfrm rot="20618353">
              <a:off x="1235310" y="1725289"/>
              <a:ext cx="468981"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18" name="그룹 17"/>
          <p:cNvGrpSpPr/>
          <p:nvPr userDrawn="1"/>
        </p:nvGrpSpPr>
        <p:grpSpPr>
          <a:xfrm>
            <a:off x="430920" y="-45564"/>
            <a:ext cx="396531" cy="396531"/>
            <a:chOff x="366559" y="177202"/>
            <a:chExt cx="613827" cy="613827"/>
          </a:xfrm>
        </p:grpSpPr>
        <p:sp>
          <p:nvSpPr>
            <p:cNvPr id="19" name="타원 18"/>
            <p:cNvSpPr/>
            <p:nvPr/>
          </p:nvSpPr>
          <p:spPr>
            <a:xfrm rot="463851">
              <a:off x="366559" y="177202"/>
              <a:ext cx="613827" cy="613827"/>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연결선 19"/>
            <p:cNvCxnSpPr>
              <a:stCxn id="19" idx="1"/>
              <a:endCxn id="19" idx="5"/>
            </p:cNvCxnSpPr>
            <p:nvPr/>
          </p:nvCxnSpPr>
          <p:spPr>
            <a:xfrm rot="463851">
              <a:off x="456452" y="267095"/>
              <a:ext cx="434041" cy="434041"/>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 name="직선 연결선 20"/>
            <p:cNvCxnSpPr>
              <a:stCxn id="19" idx="7"/>
              <a:endCxn id="19" idx="3"/>
            </p:cNvCxnSpPr>
            <p:nvPr/>
          </p:nvCxnSpPr>
          <p:spPr>
            <a:xfrm rot="463851" flipH="1">
              <a:off x="456452" y="267095"/>
              <a:ext cx="434041" cy="434041"/>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직선 연결선 21"/>
            <p:cNvCxnSpPr>
              <a:stCxn id="19" idx="0"/>
              <a:endCxn id="19" idx="4"/>
            </p:cNvCxnSpPr>
            <p:nvPr/>
          </p:nvCxnSpPr>
          <p:spPr>
            <a:xfrm rot="463851">
              <a:off x="673473" y="177202"/>
              <a:ext cx="0" cy="613827"/>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19" idx="2"/>
              <a:endCxn id="19" idx="6"/>
            </p:cNvCxnSpPr>
            <p:nvPr/>
          </p:nvCxnSpPr>
          <p:spPr>
            <a:xfrm rot="463851">
              <a:off x="366559" y="484116"/>
              <a:ext cx="613827"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24" name="그룹 23"/>
          <p:cNvGrpSpPr/>
          <p:nvPr userDrawn="1"/>
        </p:nvGrpSpPr>
        <p:grpSpPr>
          <a:xfrm>
            <a:off x="773002" y="643197"/>
            <a:ext cx="205850" cy="205850"/>
            <a:chOff x="5032995" y="1955952"/>
            <a:chExt cx="649424" cy="649424"/>
          </a:xfrm>
        </p:grpSpPr>
        <p:sp>
          <p:nvSpPr>
            <p:cNvPr id="25" name="타원 24"/>
            <p:cNvSpPr/>
            <p:nvPr/>
          </p:nvSpPr>
          <p:spPr>
            <a:xfrm rot="15386503">
              <a:off x="5032995" y="1955952"/>
              <a:ext cx="649424" cy="64942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연결선 25"/>
            <p:cNvCxnSpPr>
              <a:stCxn id="25" idx="1"/>
              <a:endCxn id="25" idx="5"/>
            </p:cNvCxnSpPr>
            <p:nvPr/>
          </p:nvCxnSpPr>
          <p:spPr>
            <a:xfrm rot="15386503">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7" name="직선 연결선 26"/>
            <p:cNvCxnSpPr>
              <a:stCxn id="25" idx="7"/>
              <a:endCxn id="25" idx="3"/>
            </p:cNvCxnSpPr>
            <p:nvPr/>
          </p:nvCxnSpPr>
          <p:spPr>
            <a:xfrm rot="15386503" flipH="1">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25" idx="0"/>
              <a:endCxn id="25" idx="4"/>
            </p:cNvCxnSpPr>
            <p:nvPr/>
          </p:nvCxnSpPr>
          <p:spPr>
            <a:xfrm rot="15386503">
              <a:off x="5357707" y="1955952"/>
              <a:ext cx="0" cy="649424"/>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25" idx="2"/>
              <a:endCxn id="25" idx="6"/>
            </p:cNvCxnSpPr>
            <p:nvPr/>
          </p:nvCxnSpPr>
          <p:spPr>
            <a:xfrm rot="15386503">
              <a:off x="5032995" y="2280664"/>
              <a:ext cx="649424"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8733388"/>
      </p:ext>
    </p:extLst>
  </p:cSld>
  <p:clrMap bg1="lt1" tx1="dk1" bg2="lt2" tx2="dk2" accent1="accent1" accent2="accent2" accent3="accent3" accent4="accent4" accent5="accent5" accent6="accent6" hlink="hlink" folHlink="folHlink"/>
  <p:sldLayoutIdLst>
    <p:sldLayoutId id="2147483659"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datasets/katalniraj/adni-extracted-axia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hyperlink" Target="https://datastudio.google.com/s/t6TpK5bx21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7" Type="http://schemas.microsoft.com/office/2007/relationships/hdphoto" Target="../media/hdphoto5.wdp"/><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6.png"/><Relationship Id="rId5" Type="http://schemas.microsoft.com/office/2007/relationships/hdphoto" Target="../media/hdphoto5.wdp"/><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jpeg"/><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1.png"/><Relationship Id="rId5" Type="http://schemas.microsoft.com/office/2007/relationships/hdphoto" Target="../media/hdphoto5.wdp"/><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61.jpe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jpe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75.jpeg"/><Relationship Id="rId5" Type="http://schemas.microsoft.com/office/2007/relationships/hdphoto" Target="../media/hdphoto6.wdp"/><Relationship Id="rId10" Type="http://schemas.openxmlformats.org/officeDocument/2006/relationships/image" Target="../media/image79.jpeg"/><Relationship Id="rId4" Type="http://schemas.openxmlformats.org/officeDocument/2006/relationships/image" Target="../media/image74.png"/><Relationship Id="rId9"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61.jpeg"/></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89.jpeg"/><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91.png"/><Relationship Id="rId5" Type="http://schemas.openxmlformats.org/officeDocument/2006/relationships/image" Target="../media/image51.png"/><Relationship Id="rId4" Type="http://schemas.openxmlformats.org/officeDocument/2006/relationships/image" Target="../media/image90.jpe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codestates.com/blog/content/%EB%8D%B0%EC%9D%B4%ED%84%B0-%EC%82%AC%EC%9D%B4%EC%96%B8%ED%8B%B0%EC%8A%A4%ED%8A%B8%EA%B0%80-%ED%95%98%EB%8A%94-%EC%9D%BC"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106.png"/><Relationship Id="rId4" Type="http://schemas.openxmlformats.org/officeDocument/2006/relationships/image" Target="../media/image105.png"/></Relationships>
</file>

<file path=ppt/slides/_rels/slide4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6.png"/><Relationship Id="rId7" Type="http://schemas.openxmlformats.org/officeDocument/2006/relationships/image" Target="../media/image107.jpe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111.png"/><Relationship Id="rId4" Type="http://schemas.openxmlformats.org/officeDocument/2006/relationships/image" Target="../media/image110.png"/></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116.png"/><Relationship Id="rId4" Type="http://schemas.openxmlformats.org/officeDocument/2006/relationships/image" Target="../media/image115.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7.png"/><Relationship Id="rId7" Type="http://schemas.openxmlformats.org/officeDocument/2006/relationships/image" Target="../media/image120.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119.svg"/><Relationship Id="rId5" Type="http://schemas.openxmlformats.org/officeDocument/2006/relationships/image" Target="../media/image118.png"/><Relationship Id="rId4" Type="http://schemas.microsoft.com/office/2007/relationships/hdphoto" Target="../media/hdphoto7.wdp"/></Relationships>
</file>

<file path=ppt/slides/_rels/slide47.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2.png"/><Relationship Id="rId7"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119.svg"/><Relationship Id="rId5" Type="http://schemas.openxmlformats.org/officeDocument/2006/relationships/image" Target="../media/image118.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hyperlink" Target="https://velog.io/@dankj1991" TargetMode="External"/><Relationship Id="rId5" Type="http://schemas.openxmlformats.org/officeDocument/2006/relationships/hyperlink" Target="https://github.com/kyungjaecheong" TargetMode="External"/><Relationship Id="rId4" Type="http://schemas.openxmlformats.org/officeDocument/2006/relationships/hyperlink" Target="mailto:dankool@naver.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11" Type="http://schemas.microsoft.com/office/2007/relationships/hdphoto" Target="../media/hdphoto4.wdp"/><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683568" y="1649891"/>
            <a:ext cx="2083964" cy="1843718"/>
            <a:chOff x="1858913" y="361728"/>
            <a:chExt cx="2083964" cy="1843718"/>
          </a:xfrm>
        </p:grpSpPr>
        <p:sp>
          <p:nvSpPr>
            <p:cNvPr id="6" name="타원 5"/>
            <p:cNvSpPr/>
            <p:nvPr/>
          </p:nvSpPr>
          <p:spPr>
            <a:xfrm rot="20618353">
              <a:off x="1858913" y="832801"/>
              <a:ext cx="850799" cy="850799"/>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연결선 8"/>
            <p:cNvCxnSpPr>
              <a:stCxn id="6" idx="1"/>
              <a:endCxn id="6" idx="5"/>
            </p:cNvCxnSpPr>
            <p:nvPr/>
          </p:nvCxnSpPr>
          <p:spPr>
            <a:xfrm rot="20618353">
              <a:off x="1983509" y="957397"/>
              <a:ext cx="601606" cy="601606"/>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직선 연결선 10"/>
            <p:cNvCxnSpPr>
              <a:stCxn id="6" idx="7"/>
              <a:endCxn id="6" idx="3"/>
            </p:cNvCxnSpPr>
            <p:nvPr/>
          </p:nvCxnSpPr>
          <p:spPr>
            <a:xfrm rot="20618353" flipH="1">
              <a:off x="1983509" y="957397"/>
              <a:ext cx="601606" cy="601606"/>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 name="직선 연결선 12"/>
            <p:cNvCxnSpPr>
              <a:stCxn id="6" idx="0"/>
              <a:endCxn id="6" idx="4"/>
            </p:cNvCxnSpPr>
            <p:nvPr/>
          </p:nvCxnSpPr>
          <p:spPr>
            <a:xfrm rot="20618353">
              <a:off x="2284313" y="832801"/>
              <a:ext cx="0" cy="850799"/>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 name="직선 연결선 14"/>
            <p:cNvCxnSpPr>
              <a:stCxn id="6" idx="2"/>
              <a:endCxn id="6" idx="6"/>
            </p:cNvCxnSpPr>
            <p:nvPr/>
          </p:nvCxnSpPr>
          <p:spPr>
            <a:xfrm rot="20618353">
              <a:off x="1858913" y="1258201"/>
              <a:ext cx="850799"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 name="타원 11"/>
            <p:cNvSpPr/>
            <p:nvPr/>
          </p:nvSpPr>
          <p:spPr>
            <a:xfrm rot="463851">
              <a:off x="2715224" y="361728"/>
              <a:ext cx="1227653" cy="1227653"/>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연결선 13"/>
            <p:cNvCxnSpPr>
              <a:stCxn id="12" idx="1"/>
              <a:endCxn id="12" idx="5"/>
            </p:cNvCxnSpPr>
            <p:nvPr/>
          </p:nvCxnSpPr>
          <p:spPr>
            <a:xfrm rot="463851">
              <a:off x="2895009" y="541513"/>
              <a:ext cx="868082" cy="868082"/>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직선 연결선 15"/>
            <p:cNvCxnSpPr>
              <a:stCxn id="12" idx="7"/>
              <a:endCxn id="12" idx="3"/>
            </p:cNvCxnSpPr>
            <p:nvPr/>
          </p:nvCxnSpPr>
          <p:spPr>
            <a:xfrm rot="463851" flipH="1">
              <a:off x="2895009" y="541513"/>
              <a:ext cx="868082" cy="868082"/>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stCxn id="12" idx="0"/>
              <a:endCxn id="12" idx="4"/>
            </p:cNvCxnSpPr>
            <p:nvPr/>
          </p:nvCxnSpPr>
          <p:spPr>
            <a:xfrm rot="463851">
              <a:off x="3329051" y="361728"/>
              <a:ext cx="0" cy="1227653"/>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stCxn id="12" idx="2"/>
              <a:endCxn id="12" idx="6"/>
            </p:cNvCxnSpPr>
            <p:nvPr/>
          </p:nvCxnSpPr>
          <p:spPr>
            <a:xfrm rot="463851">
              <a:off x="2715224" y="975555"/>
              <a:ext cx="1227653" cy="0"/>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 name="타원 19"/>
            <p:cNvSpPr/>
            <p:nvPr/>
          </p:nvSpPr>
          <p:spPr>
            <a:xfrm rot="15386503">
              <a:off x="2535932" y="1556022"/>
              <a:ext cx="649424" cy="64942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연결선 20"/>
            <p:cNvCxnSpPr>
              <a:stCxn id="20" idx="1"/>
              <a:endCxn id="20" idx="5"/>
            </p:cNvCxnSpPr>
            <p:nvPr/>
          </p:nvCxnSpPr>
          <p:spPr>
            <a:xfrm rot="15386503">
              <a:off x="2631038" y="165112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직선 연결선 21"/>
            <p:cNvCxnSpPr>
              <a:stCxn id="20" idx="7"/>
              <a:endCxn id="20" idx="3"/>
            </p:cNvCxnSpPr>
            <p:nvPr/>
          </p:nvCxnSpPr>
          <p:spPr>
            <a:xfrm rot="15386503" flipH="1">
              <a:off x="2631038" y="165112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20" idx="0"/>
              <a:endCxn id="20" idx="4"/>
            </p:cNvCxnSpPr>
            <p:nvPr/>
          </p:nvCxnSpPr>
          <p:spPr>
            <a:xfrm rot="15386503">
              <a:off x="2860644" y="1556022"/>
              <a:ext cx="0" cy="649424"/>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20" idx="2"/>
              <a:endCxn id="20" idx="6"/>
            </p:cNvCxnSpPr>
            <p:nvPr/>
          </p:nvCxnSpPr>
          <p:spPr>
            <a:xfrm rot="15386503">
              <a:off x="2535932" y="1880734"/>
              <a:ext cx="649424"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pic>
        <p:nvPicPr>
          <p:cNvPr id="4" name="Picture 2" descr="sakura no backgroundì ëí ì´ë¯¸ì§ ê²ìê²°ê³¼">
            <a:extLst>
              <a:ext uri="{FF2B5EF4-FFF2-40B4-BE49-F238E27FC236}">
                <a16:creationId xmlns:a16="http://schemas.microsoft.com/office/drawing/2014/main" id="{E4AD5C8D-C81F-B27C-6BC8-A0451278D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5334000" y="3691255"/>
            <a:ext cx="3810000" cy="14522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akura no backgroundì ëí ì´ë¯¸ì§ ê²ìê²°ê³¼">
            <a:extLst>
              <a:ext uri="{FF2B5EF4-FFF2-40B4-BE49-F238E27FC236}">
                <a16:creationId xmlns:a16="http://schemas.microsoft.com/office/drawing/2014/main" id="{99CD2A21-EA58-3B1F-8E9F-2A2CF40A3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0" y="-64"/>
            <a:ext cx="3809999"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logo icon design Royalty Free Vector Image">
            <a:extLst>
              <a:ext uri="{FF2B5EF4-FFF2-40B4-BE49-F238E27FC236}">
                <a16:creationId xmlns:a16="http://schemas.microsoft.com/office/drawing/2014/main" id="{38D7F076-4B18-BC06-BF32-1C7063B2043E}"/>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78800" y1="17778" x2="78800" y2="17778"/>
                      </a14:backgroundRemoval>
                    </a14:imgEffect>
                  </a14:imgLayer>
                </a14:imgProps>
              </a:ext>
              <a:ext uri="{28A0092B-C50C-407E-A947-70E740481C1C}">
                <a14:useLocalDpi xmlns:a14="http://schemas.microsoft.com/office/drawing/2010/main" val="0"/>
              </a:ext>
            </a:extLst>
          </a:blip>
          <a:srcRect/>
          <a:stretch>
            <a:fillRect/>
          </a:stretch>
        </p:blipFill>
        <p:spPr bwMode="auto">
          <a:xfrm>
            <a:off x="2819556" y="1501838"/>
            <a:ext cx="1563800" cy="1688904"/>
          </a:xfrm>
          <a:prstGeom prst="rect">
            <a:avLst/>
          </a:prstGeom>
          <a:noFill/>
        </p:spPr>
      </p:pic>
      <p:sp>
        <p:nvSpPr>
          <p:cNvPr id="10" name="TextBox 9">
            <a:extLst>
              <a:ext uri="{FF2B5EF4-FFF2-40B4-BE49-F238E27FC236}">
                <a16:creationId xmlns:a16="http://schemas.microsoft.com/office/drawing/2014/main" id="{0587AEDF-5033-ABAA-CBB6-95C8B51D5474}"/>
              </a:ext>
            </a:extLst>
          </p:cNvPr>
          <p:cNvSpPr txBox="1"/>
          <p:nvPr/>
        </p:nvSpPr>
        <p:spPr>
          <a:xfrm>
            <a:off x="4385438" y="1572898"/>
            <a:ext cx="4572000" cy="1384995"/>
          </a:xfrm>
          <a:prstGeom prst="rect">
            <a:avLst/>
          </a:prstGeom>
          <a:noFill/>
        </p:spPr>
        <p:txBody>
          <a:bodyPr wrap="square" rtlCol="0">
            <a:spAutoFit/>
          </a:bodyPr>
          <a:lstStyle/>
          <a:p>
            <a:r>
              <a:rPr lang="en-US" altLang="ko-KR" sz="2800" dirty="0">
                <a:solidFill>
                  <a:srgbClr val="7030A0"/>
                </a:solidFill>
                <a:latin typeface="Open Sans" pitchFamily="2" charset="0"/>
                <a:ea typeface="Open Sans" pitchFamily="2" charset="0"/>
                <a:cs typeface="Open Sans" pitchFamily="2" charset="0"/>
              </a:rPr>
              <a:t>Deep Learning based</a:t>
            </a:r>
          </a:p>
          <a:p>
            <a:r>
              <a:rPr lang="en-US" altLang="ko-KR" sz="2800" dirty="0">
                <a:solidFill>
                  <a:srgbClr val="7030A0"/>
                </a:solidFill>
                <a:latin typeface="Open Sans" pitchFamily="2" charset="0"/>
                <a:ea typeface="Open Sans" pitchFamily="2" charset="0"/>
                <a:cs typeface="Open Sans" pitchFamily="2" charset="0"/>
              </a:rPr>
              <a:t>Alzheimer &amp; MCI</a:t>
            </a:r>
          </a:p>
          <a:p>
            <a:r>
              <a:rPr lang="en-US" altLang="ko-KR" sz="2800" dirty="0">
                <a:solidFill>
                  <a:srgbClr val="7030A0"/>
                </a:solidFill>
                <a:latin typeface="Open Sans" pitchFamily="2" charset="0"/>
                <a:ea typeface="Open Sans" pitchFamily="2" charset="0"/>
                <a:cs typeface="Open Sans" pitchFamily="2" charset="0"/>
              </a:rPr>
              <a:t>Diagnosis Model</a:t>
            </a:r>
            <a:endParaRPr lang="ko-KR" altLang="en-US" sz="2800" dirty="0">
              <a:solidFill>
                <a:srgbClr val="7030A0"/>
              </a:solidFill>
              <a:latin typeface="Open Sans" pitchFamily="2" charset="0"/>
              <a:ea typeface="Noto Sans KR" panose="020B0500000000000000" pitchFamily="34" charset="-127"/>
              <a:cs typeface="Open Sans" pitchFamily="2" charset="0"/>
            </a:endParaRPr>
          </a:p>
        </p:txBody>
      </p:sp>
      <p:sp>
        <p:nvSpPr>
          <p:cNvPr id="19" name="TextBox 18">
            <a:extLst>
              <a:ext uri="{FF2B5EF4-FFF2-40B4-BE49-F238E27FC236}">
                <a16:creationId xmlns:a16="http://schemas.microsoft.com/office/drawing/2014/main" id="{2EDD9BEE-ED84-BD2A-A370-A6E1DD71D64A}"/>
              </a:ext>
            </a:extLst>
          </p:cNvPr>
          <p:cNvSpPr txBox="1"/>
          <p:nvPr/>
        </p:nvSpPr>
        <p:spPr>
          <a:xfrm>
            <a:off x="4385438" y="2954537"/>
            <a:ext cx="4572000" cy="307777"/>
          </a:xfrm>
          <a:prstGeom prst="rect">
            <a:avLst/>
          </a:prstGeom>
          <a:noFill/>
        </p:spPr>
        <p:txBody>
          <a:bodyPr wrap="square" rtlCol="0">
            <a:spAutoFit/>
          </a:bodyPr>
          <a:lstStyle/>
          <a:p>
            <a:r>
              <a:rPr lang="ko-KR" altLang="en-US" sz="1400" dirty="0">
                <a:solidFill>
                  <a:srgbClr val="7030A0"/>
                </a:solidFill>
                <a:latin typeface="Noto Sans KR" panose="020B0500000000000000" pitchFamily="34" charset="-127"/>
                <a:ea typeface="Noto Sans KR" panose="020B0500000000000000" pitchFamily="34" charset="-127"/>
                <a:cs typeface="Open Sans" pitchFamily="2" charset="0"/>
              </a:rPr>
              <a:t>딥러닝 기반 알츠하이머</a:t>
            </a:r>
            <a:r>
              <a:rPr lang="en-US" altLang="ko-KR" sz="1400" dirty="0">
                <a:solidFill>
                  <a:srgbClr val="7030A0"/>
                </a:solidFill>
                <a:latin typeface="Noto Sans KR" panose="020B0500000000000000" pitchFamily="34" charset="-127"/>
                <a:ea typeface="Noto Sans KR" panose="020B0500000000000000" pitchFamily="34" charset="-127"/>
                <a:cs typeface="Open Sans" pitchFamily="2" charset="0"/>
              </a:rPr>
              <a:t>, </a:t>
            </a:r>
            <a:r>
              <a:rPr lang="ko-KR" altLang="en-US" sz="1400" dirty="0">
                <a:solidFill>
                  <a:srgbClr val="7030A0"/>
                </a:solidFill>
                <a:latin typeface="Noto Sans KR" panose="020B0500000000000000" pitchFamily="34" charset="-127"/>
                <a:ea typeface="Noto Sans KR" panose="020B0500000000000000" pitchFamily="34" charset="-127"/>
                <a:cs typeface="Open Sans" pitchFamily="2" charset="0"/>
              </a:rPr>
              <a:t>경도인지장애 진단 모델 개발</a:t>
            </a:r>
          </a:p>
        </p:txBody>
      </p:sp>
      <p:sp>
        <p:nvSpPr>
          <p:cNvPr id="25" name="TextBox 24">
            <a:extLst>
              <a:ext uri="{FF2B5EF4-FFF2-40B4-BE49-F238E27FC236}">
                <a16:creationId xmlns:a16="http://schemas.microsoft.com/office/drawing/2014/main" id="{E94B3708-02B9-CD05-2DC5-C1C6A6151A19}"/>
              </a:ext>
            </a:extLst>
          </p:cNvPr>
          <p:cNvSpPr txBox="1"/>
          <p:nvPr/>
        </p:nvSpPr>
        <p:spPr>
          <a:xfrm>
            <a:off x="2286000" y="3484560"/>
            <a:ext cx="4572000" cy="307777"/>
          </a:xfrm>
          <a:prstGeom prst="rect">
            <a:avLst/>
          </a:prstGeom>
          <a:noFill/>
        </p:spPr>
        <p:txBody>
          <a:bodyPr wrap="square" rtlCol="0">
            <a:spAutoFit/>
          </a:bodyPr>
          <a:lstStyle/>
          <a:p>
            <a:pPr algn="ctr"/>
            <a:r>
              <a:rPr lang="en-US" altLang="ko-KR" sz="1400" dirty="0" err="1">
                <a:solidFill>
                  <a:srgbClr val="7030A0"/>
                </a:solidFill>
                <a:latin typeface="Open Sans" pitchFamily="2" charset="0"/>
                <a:ea typeface="Open Sans" pitchFamily="2" charset="0"/>
                <a:cs typeface="Open Sans" pitchFamily="2" charset="0"/>
              </a:rPr>
              <a:t>Codestates</a:t>
            </a:r>
            <a:r>
              <a:rPr lang="en-US" altLang="ko-KR" sz="1400" dirty="0">
                <a:solidFill>
                  <a:srgbClr val="7030A0"/>
                </a:solidFill>
                <a:latin typeface="Open Sans" pitchFamily="2" charset="0"/>
                <a:ea typeface="Open Sans" pitchFamily="2" charset="0"/>
                <a:cs typeface="Open Sans" pitchFamily="2" charset="0"/>
              </a:rPr>
              <a:t> AI bootcamp 15</a:t>
            </a:r>
            <a:r>
              <a:rPr lang="en-US" altLang="ko-KR" sz="1400" baseline="30000" dirty="0">
                <a:solidFill>
                  <a:srgbClr val="7030A0"/>
                </a:solidFill>
                <a:latin typeface="Open Sans" pitchFamily="2" charset="0"/>
                <a:ea typeface="Open Sans" pitchFamily="2" charset="0"/>
                <a:cs typeface="Open Sans" pitchFamily="2" charset="0"/>
              </a:rPr>
              <a:t>th</a:t>
            </a:r>
            <a:r>
              <a:rPr lang="en-US" altLang="ko-KR" sz="1400" dirty="0">
                <a:solidFill>
                  <a:srgbClr val="7030A0"/>
                </a:solidFill>
                <a:latin typeface="Open Sans" pitchFamily="2" charset="0"/>
                <a:ea typeface="Open Sans" pitchFamily="2" charset="0"/>
                <a:cs typeface="Open Sans" pitchFamily="2" charset="0"/>
              </a:rPr>
              <a:t> </a:t>
            </a:r>
            <a:r>
              <a:rPr lang="ko-KR" altLang="en-US" sz="1400" dirty="0">
                <a:solidFill>
                  <a:srgbClr val="7030A0"/>
                </a:solidFill>
                <a:latin typeface="Open Sans" pitchFamily="2" charset="0"/>
                <a:ea typeface="Noto Sans KR" panose="020B0500000000000000" pitchFamily="34" charset="-127"/>
                <a:cs typeface="Open Sans" pitchFamily="2" charset="0"/>
              </a:rPr>
              <a:t>정경재</a:t>
            </a:r>
          </a:p>
        </p:txBody>
      </p:sp>
    </p:spTree>
    <p:extLst>
      <p:ext uri="{BB962C8B-B14F-4D97-AF65-F5344CB8AC3E}">
        <p14:creationId xmlns:p14="http://schemas.microsoft.com/office/powerpoint/2010/main" val="1226979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그림 111" descr="텍스트, 시계이(가) 표시된 사진&#10;&#10;자동 생성된 설명">
            <a:extLst>
              <a:ext uri="{FF2B5EF4-FFF2-40B4-BE49-F238E27FC236}">
                <a16:creationId xmlns:a16="http://schemas.microsoft.com/office/drawing/2014/main" id="{E9240EC2-1044-C78D-724E-472CFA81EC0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5437"/>
          <a:stretch/>
        </p:blipFill>
        <p:spPr>
          <a:xfrm>
            <a:off x="1186034" y="2061815"/>
            <a:ext cx="2326044" cy="2527095"/>
          </a:xfrm>
          <a:prstGeom prst="rect">
            <a:avLst/>
          </a:prstGeom>
          <a:ln w="76200">
            <a:solidFill>
              <a:srgbClr val="7030A0"/>
            </a:solidFill>
          </a:ln>
          <a:effectLst>
            <a:softEdge rad="63500"/>
          </a:effectLst>
        </p:spPr>
      </p:pic>
      <p:sp>
        <p:nvSpPr>
          <p:cNvPr id="8" name="TextBox 7"/>
          <p:cNvSpPr txBox="1"/>
          <p:nvPr/>
        </p:nvSpPr>
        <p:spPr>
          <a:xfrm>
            <a:off x="517682" y="309885"/>
            <a:ext cx="3778599" cy="461665"/>
          </a:xfrm>
          <a:prstGeom prst="rect">
            <a:avLst/>
          </a:prstGeom>
          <a:noFill/>
        </p:spPr>
        <p:txBody>
          <a:bodyPr wrap="none" rtlCol="0">
            <a:spAutoFit/>
          </a:bodyPr>
          <a:lstStyle/>
          <a:p>
            <a:r>
              <a:rPr lang="en-US" altLang="ko-KR" sz="2400" dirty="0">
                <a:solidFill>
                  <a:srgbClr val="7030A0"/>
                </a:solidFill>
                <a:latin typeface="Open Sans" pitchFamily="2" charset="0"/>
                <a:ea typeface="Open Sans" pitchFamily="2" charset="0"/>
                <a:cs typeface="Open Sans" pitchFamily="2" charset="0"/>
              </a:rPr>
              <a:t>Introduction – </a:t>
            </a:r>
            <a:r>
              <a:rPr lang="ko-KR" altLang="en-US" sz="2400" dirty="0">
                <a:solidFill>
                  <a:srgbClr val="7030A0"/>
                </a:solidFill>
                <a:latin typeface="Open Sans" pitchFamily="2" charset="0"/>
                <a:ea typeface="Noto Sans KR" panose="020B0500000000000000" pitchFamily="34" charset="-127"/>
                <a:cs typeface="Open Sans" pitchFamily="2" charset="0"/>
              </a:rPr>
              <a:t>데이터 선정</a:t>
            </a:r>
          </a:p>
        </p:txBody>
      </p:sp>
      <p:grpSp>
        <p:nvGrpSpPr>
          <p:cNvPr id="34" name="그룹 33"/>
          <p:cNvGrpSpPr/>
          <p:nvPr/>
        </p:nvGrpSpPr>
        <p:grpSpPr>
          <a:xfrm>
            <a:off x="8349115" y="31462"/>
            <a:ext cx="748916" cy="716215"/>
            <a:chOff x="8349115" y="31462"/>
            <a:chExt cx="748916" cy="716215"/>
          </a:xfrm>
        </p:grpSpPr>
        <p:grpSp>
          <p:nvGrpSpPr>
            <p:cNvPr id="32" name="그룹 31"/>
            <p:cNvGrpSpPr/>
            <p:nvPr/>
          </p:nvGrpSpPr>
          <p:grpSpPr>
            <a:xfrm>
              <a:off x="8766487" y="190296"/>
              <a:ext cx="295864" cy="295864"/>
              <a:chOff x="8378650" y="324694"/>
              <a:chExt cx="295864" cy="295864"/>
            </a:xfrm>
          </p:grpSpPr>
          <p:sp>
            <p:nvSpPr>
              <p:cNvPr id="16" name="타원 15"/>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p:cNvCxnSpPr>
                <a:stCxn id="16" idx="1"/>
                <a:endCxn id="16"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직선 연결선 17"/>
              <p:cNvCxnSpPr>
                <a:stCxn id="16" idx="7"/>
                <a:endCxn id="16"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 name="직선 연결선 18"/>
              <p:cNvCxnSpPr>
                <a:stCxn id="16" idx="0"/>
                <a:endCxn id="16"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 name="직선 연결선 19"/>
              <p:cNvCxnSpPr>
                <a:stCxn id="16" idx="2"/>
                <a:endCxn id="16"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1" name="그룹 30"/>
            <p:cNvGrpSpPr/>
            <p:nvPr/>
          </p:nvGrpSpPr>
          <p:grpSpPr>
            <a:xfrm>
              <a:off x="8349115" y="31462"/>
              <a:ext cx="383328" cy="383328"/>
              <a:chOff x="8676431" y="160879"/>
              <a:chExt cx="426915" cy="426915"/>
            </a:xfrm>
          </p:grpSpPr>
          <p:sp>
            <p:nvSpPr>
              <p:cNvPr id="21" name="타원 20"/>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p:cNvCxnSpPr>
                <a:stCxn id="21" idx="1"/>
                <a:endCxn id="21"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21" idx="7"/>
                <a:endCxn id="21"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21" idx="0"/>
                <a:endCxn id="21"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직선 연결선 24"/>
              <p:cNvCxnSpPr>
                <a:stCxn id="21" idx="2"/>
                <a:endCxn id="21"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3" name="그룹 32"/>
            <p:cNvGrpSpPr/>
            <p:nvPr/>
          </p:nvGrpSpPr>
          <p:grpSpPr>
            <a:xfrm>
              <a:off x="8872194" y="521840"/>
              <a:ext cx="225837" cy="225837"/>
              <a:chOff x="8614083" y="576193"/>
              <a:chExt cx="225837" cy="225837"/>
            </a:xfrm>
          </p:grpSpPr>
          <p:sp>
            <p:nvSpPr>
              <p:cNvPr id="26" name="타원 25"/>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p:cNvCxnSpPr>
                <a:stCxn id="26" idx="1"/>
                <a:endCxn id="26"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26" idx="7"/>
                <a:endCxn id="26"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26" idx="0"/>
                <a:endCxn id="26"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직선 연결선 29"/>
              <p:cNvCxnSpPr>
                <a:stCxn id="26" idx="2"/>
                <a:endCxn id="26"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sp>
        <p:nvSpPr>
          <p:cNvPr id="10" name="사각형: 둥근 모서리 9">
            <a:extLst>
              <a:ext uri="{FF2B5EF4-FFF2-40B4-BE49-F238E27FC236}">
                <a16:creationId xmlns:a16="http://schemas.microsoft.com/office/drawing/2014/main" id="{AE43D556-0839-B37B-3D71-98D10D09949C}"/>
              </a:ext>
            </a:extLst>
          </p:cNvPr>
          <p:cNvSpPr/>
          <p:nvPr/>
        </p:nvSpPr>
        <p:spPr>
          <a:xfrm>
            <a:off x="3814619" y="2061816"/>
            <a:ext cx="2160240"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rgbClr val="7030A0"/>
                </a:solidFill>
                <a:latin typeface="Open Sans" pitchFamily="2" charset="0"/>
                <a:ea typeface="Noto Sans KR" panose="020B0500000000000000" pitchFamily="34" charset="-127"/>
                <a:cs typeface="Open Sans" pitchFamily="2" charset="0"/>
              </a:rPr>
              <a:t>선정 데이터셋</a:t>
            </a:r>
          </a:p>
        </p:txBody>
      </p:sp>
      <p:sp>
        <p:nvSpPr>
          <p:cNvPr id="11" name="TextBox 10">
            <a:extLst>
              <a:ext uri="{FF2B5EF4-FFF2-40B4-BE49-F238E27FC236}">
                <a16:creationId xmlns:a16="http://schemas.microsoft.com/office/drawing/2014/main" id="{68689968-A71C-A4B5-22F4-90B921242E03}"/>
              </a:ext>
            </a:extLst>
          </p:cNvPr>
          <p:cNvSpPr txBox="1"/>
          <p:nvPr/>
        </p:nvSpPr>
        <p:spPr>
          <a:xfrm>
            <a:off x="3814619" y="2718934"/>
            <a:ext cx="4248472" cy="1846659"/>
          </a:xfrm>
          <a:prstGeom prst="rect">
            <a:avLst/>
          </a:prstGeom>
          <a:noFill/>
          <a:ln>
            <a:solidFill>
              <a:srgbClr val="7030A0"/>
            </a:solidFill>
          </a:ln>
        </p:spPr>
        <p:txBody>
          <a:bodyPr wrap="square" rtlCol="0">
            <a:spAutoFit/>
          </a:bodyPr>
          <a:lstStyle/>
          <a:p>
            <a:pPr marL="171450" indent="-171450">
              <a:buFont typeface="Arial" panose="020B0604020202020204" pitchFamily="34" charset="0"/>
              <a:buChar char="•"/>
            </a:pPr>
            <a:r>
              <a:rPr lang="en-US" altLang="ko-KR" sz="1200" b="1" dirty="0">
                <a:solidFill>
                  <a:srgbClr val="7030A0"/>
                </a:solidFill>
                <a:latin typeface="Open Sans" pitchFamily="2" charset="0"/>
                <a:ea typeface="Noto Sans KR" panose="020B0500000000000000" pitchFamily="34" charset="-127"/>
                <a:cs typeface="Open Sans" pitchFamily="2" charset="0"/>
              </a:rPr>
              <a:t>ADNI (Alzheimer’s Disease Neuroimaging Initiative)</a:t>
            </a:r>
          </a:p>
          <a:p>
            <a:pPr marL="171450" indent="-171450">
              <a:buFont typeface="Arial" panose="020B0604020202020204" pitchFamily="34" charset="0"/>
              <a:buChar char="•"/>
            </a:pPr>
            <a:endParaRPr lang="en-US" altLang="ko-KR" sz="1200" b="1"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알츠하이머의 진행을 늦추거나 멈추는 치료법의 조사 및 개발을 목적으로 하는 지원하는 글로벌 종단 연구 사업</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데이터 저장소 </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en-US" altLang="ko-KR" sz="1200" b="1" dirty="0">
                <a:solidFill>
                  <a:srgbClr val="7030A0"/>
                </a:solidFill>
                <a:latin typeface="Open Sans" pitchFamily="2" charset="0"/>
                <a:ea typeface="Noto Sans KR" panose="020B0500000000000000" pitchFamily="34" charset="-127"/>
                <a:cs typeface="Open Sans" pitchFamily="2" charset="0"/>
              </a:rPr>
              <a:t>USC</a:t>
            </a:r>
            <a:r>
              <a:rPr lang="en-US" altLang="ko-KR" sz="1200" dirty="0">
                <a:solidFill>
                  <a:srgbClr val="7030A0"/>
                </a:solidFill>
                <a:latin typeface="Open Sans" pitchFamily="2" charset="0"/>
                <a:ea typeface="Noto Sans KR" panose="020B0500000000000000" pitchFamily="34" charset="-127"/>
                <a:cs typeface="Open Sans" pitchFamily="2" charset="0"/>
              </a:rPr>
              <a:t> LONI </a:t>
            </a:r>
            <a:r>
              <a:rPr lang="en-US" altLang="ko-KR" sz="1200" b="1" dirty="0">
                <a:solidFill>
                  <a:srgbClr val="7030A0"/>
                </a:solidFill>
                <a:latin typeface="Open Sans" pitchFamily="2" charset="0"/>
                <a:ea typeface="Noto Sans KR" panose="020B0500000000000000" pitchFamily="34" charset="-127"/>
                <a:cs typeface="Open Sans" pitchFamily="2" charset="0"/>
              </a:rPr>
              <a:t>Image &amp; Data Archive </a:t>
            </a:r>
            <a:br>
              <a:rPr lang="en-US" altLang="ko-KR" sz="1200" dirty="0">
                <a:solidFill>
                  <a:srgbClr val="7030A0"/>
                </a:solidFill>
                <a:latin typeface="Open Sans" pitchFamily="2" charset="0"/>
                <a:ea typeface="Noto Sans KR" panose="020B0500000000000000" pitchFamily="34" charset="-127"/>
                <a:cs typeface="Open Sans" pitchFamily="2" charset="0"/>
              </a:rPr>
            </a:br>
            <a:r>
              <a:rPr lang="en-US" altLang="ko-KR" sz="900" dirty="0">
                <a:solidFill>
                  <a:srgbClr val="7030A0"/>
                </a:solidFill>
                <a:latin typeface="Open Sans" pitchFamily="2" charset="0"/>
                <a:ea typeface="Noto Sans KR" panose="020B0500000000000000" pitchFamily="34" charset="-127"/>
                <a:cs typeface="Open Sans" pitchFamily="2" charset="0"/>
              </a:rPr>
              <a:t>USC</a:t>
            </a:r>
            <a:r>
              <a:rPr lang="ko-KR" altLang="en-US" sz="900" dirty="0">
                <a:solidFill>
                  <a:srgbClr val="7030A0"/>
                </a:solidFill>
                <a:latin typeface="Open Sans" pitchFamily="2" charset="0"/>
                <a:ea typeface="Noto Sans KR" panose="020B0500000000000000" pitchFamily="34" charset="-127"/>
                <a:cs typeface="Open Sans" pitchFamily="2" charset="0"/>
              </a:rPr>
              <a:t> </a:t>
            </a:r>
            <a:r>
              <a:rPr lang="en-US" altLang="ko-KR" sz="900" dirty="0">
                <a:solidFill>
                  <a:srgbClr val="7030A0"/>
                </a:solidFill>
                <a:latin typeface="Open Sans" pitchFamily="2" charset="0"/>
                <a:ea typeface="Noto Sans KR" panose="020B0500000000000000" pitchFamily="34" charset="-127"/>
                <a:cs typeface="Open Sans" pitchFamily="2" charset="0"/>
              </a:rPr>
              <a:t>:</a:t>
            </a:r>
            <a:r>
              <a:rPr lang="ko-KR" altLang="en-US" sz="900" dirty="0">
                <a:solidFill>
                  <a:srgbClr val="7030A0"/>
                </a:solidFill>
                <a:latin typeface="Open Sans" pitchFamily="2" charset="0"/>
                <a:ea typeface="Noto Sans KR" panose="020B0500000000000000" pitchFamily="34" charset="-127"/>
                <a:cs typeface="Open Sans" pitchFamily="2" charset="0"/>
              </a:rPr>
              <a:t> </a:t>
            </a:r>
            <a:r>
              <a:rPr lang="en-US" altLang="ko-KR" sz="900" dirty="0">
                <a:solidFill>
                  <a:srgbClr val="7030A0"/>
                </a:solidFill>
                <a:latin typeface="Open Sans" pitchFamily="2" charset="0"/>
                <a:ea typeface="Noto Sans KR" panose="020B0500000000000000" pitchFamily="34" charset="-127"/>
                <a:cs typeface="Open Sans" pitchFamily="2" charset="0"/>
              </a:rPr>
              <a:t>University</a:t>
            </a:r>
            <a:r>
              <a:rPr lang="ko-KR" altLang="en-US" sz="900" dirty="0">
                <a:solidFill>
                  <a:srgbClr val="7030A0"/>
                </a:solidFill>
                <a:latin typeface="Open Sans" pitchFamily="2" charset="0"/>
                <a:ea typeface="Noto Sans KR" panose="020B0500000000000000" pitchFamily="34" charset="-127"/>
                <a:cs typeface="Open Sans" pitchFamily="2" charset="0"/>
              </a:rPr>
              <a:t> </a:t>
            </a:r>
            <a:r>
              <a:rPr lang="en-US" altLang="ko-KR" sz="900" dirty="0">
                <a:solidFill>
                  <a:srgbClr val="7030A0"/>
                </a:solidFill>
                <a:latin typeface="Open Sans" pitchFamily="2" charset="0"/>
                <a:ea typeface="Noto Sans KR" panose="020B0500000000000000" pitchFamily="34" charset="-127"/>
                <a:cs typeface="Open Sans" pitchFamily="2" charset="0"/>
              </a:rPr>
              <a:t>of</a:t>
            </a:r>
            <a:r>
              <a:rPr lang="ko-KR" altLang="en-US" sz="900" dirty="0">
                <a:solidFill>
                  <a:srgbClr val="7030A0"/>
                </a:solidFill>
                <a:latin typeface="Open Sans" pitchFamily="2" charset="0"/>
                <a:ea typeface="Noto Sans KR" panose="020B0500000000000000" pitchFamily="34" charset="-127"/>
                <a:cs typeface="Open Sans" pitchFamily="2" charset="0"/>
              </a:rPr>
              <a:t> </a:t>
            </a:r>
            <a:r>
              <a:rPr lang="en-US" altLang="ko-KR" sz="900" dirty="0">
                <a:solidFill>
                  <a:srgbClr val="7030A0"/>
                </a:solidFill>
                <a:latin typeface="Open Sans" pitchFamily="2" charset="0"/>
                <a:ea typeface="Noto Sans KR" panose="020B0500000000000000" pitchFamily="34" charset="-127"/>
                <a:cs typeface="Open Sans" pitchFamily="2" charset="0"/>
              </a:rPr>
              <a:t>Southern</a:t>
            </a:r>
            <a:r>
              <a:rPr lang="ko-KR" altLang="en-US" sz="900" dirty="0">
                <a:solidFill>
                  <a:srgbClr val="7030A0"/>
                </a:solidFill>
                <a:latin typeface="Open Sans" pitchFamily="2" charset="0"/>
                <a:ea typeface="Noto Sans KR" panose="020B0500000000000000" pitchFamily="34" charset="-127"/>
                <a:cs typeface="Open Sans" pitchFamily="2" charset="0"/>
              </a:rPr>
              <a:t> </a:t>
            </a:r>
            <a:r>
              <a:rPr lang="en-US" altLang="ko-KR" sz="900" dirty="0">
                <a:solidFill>
                  <a:srgbClr val="7030A0"/>
                </a:solidFill>
                <a:latin typeface="Open Sans" pitchFamily="2" charset="0"/>
                <a:ea typeface="Noto Sans KR" panose="020B0500000000000000" pitchFamily="34" charset="-127"/>
                <a:cs typeface="Open Sans" pitchFamily="2" charset="0"/>
              </a:rPr>
              <a:t>California</a:t>
            </a:r>
            <a:br>
              <a:rPr lang="en-US" altLang="ko-KR" sz="900" dirty="0">
                <a:solidFill>
                  <a:srgbClr val="7030A0"/>
                </a:solidFill>
                <a:latin typeface="Open Sans" pitchFamily="2" charset="0"/>
                <a:ea typeface="Noto Sans KR" panose="020B0500000000000000" pitchFamily="34" charset="-127"/>
                <a:cs typeface="Open Sans" pitchFamily="2" charset="0"/>
              </a:rPr>
            </a:br>
            <a:r>
              <a:rPr lang="en-US" altLang="ko-KR" sz="900" dirty="0">
                <a:solidFill>
                  <a:srgbClr val="7030A0"/>
                </a:solidFill>
                <a:latin typeface="Open Sans" pitchFamily="2" charset="0"/>
                <a:ea typeface="Noto Sans KR" panose="020B0500000000000000" pitchFamily="34" charset="-127"/>
                <a:cs typeface="Open Sans" pitchFamily="2" charset="0"/>
              </a:rPr>
              <a:t>LONI : Laboratory Of Neuro Imaging</a:t>
            </a: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자격을 갖춘 연구원이 온라인 </a:t>
            </a:r>
            <a:r>
              <a:rPr lang="ko-KR" altLang="en-US" sz="1200" b="1" dirty="0">
                <a:solidFill>
                  <a:srgbClr val="7030A0"/>
                </a:solidFill>
                <a:latin typeface="Open Sans" pitchFamily="2" charset="0"/>
                <a:ea typeface="Noto Sans KR" panose="020B0500000000000000" pitchFamily="34" charset="-127"/>
                <a:cs typeface="Open Sans" pitchFamily="2" charset="0"/>
              </a:rPr>
              <a:t>데이터 액세스 요청서</a:t>
            </a:r>
            <a:r>
              <a:rPr lang="ko-KR" altLang="en-US" sz="1200" dirty="0">
                <a:solidFill>
                  <a:srgbClr val="7030A0"/>
                </a:solidFill>
                <a:latin typeface="Open Sans" pitchFamily="2" charset="0"/>
                <a:ea typeface="Noto Sans KR" panose="020B0500000000000000" pitchFamily="34" charset="-127"/>
                <a:cs typeface="Open Sans" pitchFamily="2" charset="0"/>
              </a:rPr>
              <a:t>를 제출하여 심사를 거쳐 데이터를 이용할 수 있음</a:t>
            </a:r>
            <a:endParaRPr lang="en-US" altLang="ko-KR" sz="1200" dirty="0">
              <a:solidFill>
                <a:srgbClr val="7030A0"/>
              </a:solidFill>
              <a:latin typeface="Open Sans" pitchFamily="2" charset="0"/>
              <a:ea typeface="Noto Sans KR" panose="020B0500000000000000" pitchFamily="34" charset="-127"/>
              <a:cs typeface="Open Sans" pitchFamily="2" charset="0"/>
            </a:endParaRPr>
          </a:p>
        </p:txBody>
      </p:sp>
      <p:grpSp>
        <p:nvGrpSpPr>
          <p:cNvPr id="36" name="그룹 35">
            <a:extLst>
              <a:ext uri="{FF2B5EF4-FFF2-40B4-BE49-F238E27FC236}">
                <a16:creationId xmlns:a16="http://schemas.microsoft.com/office/drawing/2014/main" id="{5B29217A-7B82-035A-8982-D229F9102137}"/>
              </a:ext>
            </a:extLst>
          </p:cNvPr>
          <p:cNvGrpSpPr/>
          <p:nvPr/>
        </p:nvGrpSpPr>
        <p:grpSpPr>
          <a:xfrm>
            <a:off x="6048883" y="2078456"/>
            <a:ext cx="2014208" cy="559424"/>
            <a:chOff x="228852" y="3702605"/>
            <a:chExt cx="3380000" cy="949347"/>
          </a:xfrm>
        </p:grpSpPr>
        <p:pic>
          <p:nvPicPr>
            <p:cNvPr id="3" name="그림 2">
              <a:extLst>
                <a:ext uri="{FF2B5EF4-FFF2-40B4-BE49-F238E27FC236}">
                  <a16:creationId xmlns:a16="http://schemas.microsoft.com/office/drawing/2014/main" id="{0861350A-2694-2329-B338-B4D5866F48E7}"/>
                </a:ext>
              </a:extLst>
            </p:cNvPr>
            <p:cNvPicPr>
              <a:picLocks noChangeAspect="1"/>
            </p:cNvPicPr>
            <p:nvPr/>
          </p:nvPicPr>
          <p:blipFill>
            <a:blip r:embed="rId4"/>
            <a:stretch>
              <a:fillRect/>
            </a:stretch>
          </p:blipFill>
          <p:spPr>
            <a:xfrm>
              <a:off x="1698460" y="3702605"/>
              <a:ext cx="1910391" cy="501610"/>
            </a:xfrm>
            <a:prstGeom prst="rect">
              <a:avLst/>
            </a:prstGeom>
          </p:spPr>
        </p:pic>
        <p:pic>
          <p:nvPicPr>
            <p:cNvPr id="5" name="그림 4">
              <a:extLst>
                <a:ext uri="{FF2B5EF4-FFF2-40B4-BE49-F238E27FC236}">
                  <a16:creationId xmlns:a16="http://schemas.microsoft.com/office/drawing/2014/main" id="{49966D11-AAD8-21FE-EFE4-EE7A2BA7E3EE}"/>
                </a:ext>
              </a:extLst>
            </p:cNvPr>
            <p:cNvPicPr>
              <a:picLocks noChangeAspect="1"/>
            </p:cNvPicPr>
            <p:nvPr/>
          </p:nvPicPr>
          <p:blipFill>
            <a:blip r:embed="rId5"/>
            <a:stretch>
              <a:fillRect/>
            </a:stretch>
          </p:blipFill>
          <p:spPr>
            <a:xfrm>
              <a:off x="1698461" y="4204215"/>
              <a:ext cx="819032" cy="447737"/>
            </a:xfrm>
            <a:prstGeom prst="rect">
              <a:avLst/>
            </a:prstGeom>
          </p:spPr>
        </p:pic>
        <p:pic>
          <p:nvPicPr>
            <p:cNvPr id="7" name="그림 6">
              <a:extLst>
                <a:ext uri="{FF2B5EF4-FFF2-40B4-BE49-F238E27FC236}">
                  <a16:creationId xmlns:a16="http://schemas.microsoft.com/office/drawing/2014/main" id="{BC3E0919-6C04-2846-4209-83AE8D71F1B4}"/>
                </a:ext>
              </a:extLst>
            </p:cNvPr>
            <p:cNvPicPr>
              <a:picLocks noChangeAspect="1"/>
            </p:cNvPicPr>
            <p:nvPr/>
          </p:nvPicPr>
          <p:blipFill>
            <a:blip r:embed="rId6"/>
            <a:stretch>
              <a:fillRect/>
            </a:stretch>
          </p:blipFill>
          <p:spPr>
            <a:xfrm>
              <a:off x="2517493" y="4204215"/>
              <a:ext cx="1091359" cy="447737"/>
            </a:xfrm>
            <a:prstGeom prst="rect">
              <a:avLst/>
            </a:prstGeom>
          </p:spPr>
        </p:pic>
        <p:pic>
          <p:nvPicPr>
            <p:cNvPr id="13" name="그림 12">
              <a:extLst>
                <a:ext uri="{FF2B5EF4-FFF2-40B4-BE49-F238E27FC236}">
                  <a16:creationId xmlns:a16="http://schemas.microsoft.com/office/drawing/2014/main" id="{6EC0CFE6-07B7-7A6C-F3A8-7AA2E7E3853C}"/>
                </a:ext>
              </a:extLst>
            </p:cNvPr>
            <p:cNvPicPr>
              <a:picLocks noChangeAspect="1"/>
            </p:cNvPicPr>
            <p:nvPr/>
          </p:nvPicPr>
          <p:blipFill>
            <a:blip r:embed="rId7"/>
            <a:stretch>
              <a:fillRect/>
            </a:stretch>
          </p:blipFill>
          <p:spPr>
            <a:xfrm>
              <a:off x="228852" y="3702605"/>
              <a:ext cx="1469610" cy="949347"/>
            </a:xfrm>
            <a:prstGeom prst="rect">
              <a:avLst/>
            </a:prstGeom>
          </p:spPr>
        </p:pic>
      </p:grpSp>
      <p:grpSp>
        <p:nvGrpSpPr>
          <p:cNvPr id="53" name="그룹 52">
            <a:extLst>
              <a:ext uri="{FF2B5EF4-FFF2-40B4-BE49-F238E27FC236}">
                <a16:creationId xmlns:a16="http://schemas.microsoft.com/office/drawing/2014/main" id="{B95E19BF-C8F9-7723-2E5D-DB8266CE9E56}"/>
              </a:ext>
            </a:extLst>
          </p:cNvPr>
          <p:cNvGrpSpPr/>
          <p:nvPr/>
        </p:nvGrpSpPr>
        <p:grpSpPr>
          <a:xfrm>
            <a:off x="432837" y="1131590"/>
            <a:ext cx="8273138" cy="576064"/>
            <a:chOff x="432837" y="1131590"/>
            <a:chExt cx="8273138" cy="576064"/>
          </a:xfrm>
        </p:grpSpPr>
        <p:sp>
          <p:nvSpPr>
            <p:cNvPr id="54" name="사각형: 둥근 모서리 53">
              <a:extLst>
                <a:ext uri="{FF2B5EF4-FFF2-40B4-BE49-F238E27FC236}">
                  <a16:creationId xmlns:a16="http://schemas.microsoft.com/office/drawing/2014/main" id="{AED2E010-97D2-8406-6183-665AEEECA5E3}"/>
                </a:ext>
              </a:extLst>
            </p:cNvPr>
            <p:cNvSpPr/>
            <p:nvPr/>
          </p:nvSpPr>
          <p:spPr>
            <a:xfrm>
              <a:off x="432837"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55" name="사각형: 둥근 모서리 54">
              <a:extLst>
                <a:ext uri="{FF2B5EF4-FFF2-40B4-BE49-F238E27FC236}">
                  <a16:creationId xmlns:a16="http://schemas.microsoft.com/office/drawing/2014/main" id="{402F55EC-2FDA-77E5-684B-B1CF941DEDB4}"/>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6" name="사각형: 둥근 모서리 55">
              <a:extLst>
                <a:ext uri="{FF2B5EF4-FFF2-40B4-BE49-F238E27FC236}">
                  <a16:creationId xmlns:a16="http://schemas.microsoft.com/office/drawing/2014/main" id="{9D65EE61-A8FD-5C9C-25AE-B240DDF05CDA}"/>
                </a:ext>
              </a:extLst>
            </p:cNvPr>
            <p:cNvSpPr/>
            <p:nvPr/>
          </p:nvSpPr>
          <p:spPr>
            <a:xfrm>
              <a:off x="3814619"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57" name="사각형: 둥근 모서리 56">
              <a:extLst>
                <a:ext uri="{FF2B5EF4-FFF2-40B4-BE49-F238E27FC236}">
                  <a16:creationId xmlns:a16="http://schemas.microsoft.com/office/drawing/2014/main" id="{03E0BDB9-124B-B0EB-BA78-A5DD93833446}"/>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8" name="사각형: 둥근 모서리 57">
              <a:extLst>
                <a:ext uri="{FF2B5EF4-FFF2-40B4-BE49-F238E27FC236}">
                  <a16:creationId xmlns:a16="http://schemas.microsoft.com/office/drawing/2014/main" id="{E3F7CEDF-DC5E-C787-6058-08A2AC344F8B}"/>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59" name="화살표: 오른쪽 58">
              <a:extLst>
                <a:ext uri="{FF2B5EF4-FFF2-40B4-BE49-F238E27FC236}">
                  <a16:creationId xmlns:a16="http://schemas.microsoft.com/office/drawing/2014/main" id="{D8A8E3E5-63C0-4A78-6F7B-95B79E537A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화살표: 오른쪽 59">
              <a:extLst>
                <a:ext uri="{FF2B5EF4-FFF2-40B4-BE49-F238E27FC236}">
                  <a16:creationId xmlns:a16="http://schemas.microsoft.com/office/drawing/2014/main" id="{BFCD4148-C035-B893-52DF-5E00EC3E409B}"/>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화살표: 오른쪽 60">
              <a:extLst>
                <a:ext uri="{FF2B5EF4-FFF2-40B4-BE49-F238E27FC236}">
                  <a16:creationId xmlns:a16="http://schemas.microsoft.com/office/drawing/2014/main" id="{AFA568C2-5EFC-2531-88E2-1495B3E8C4A6}"/>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화살표: 오른쪽 61">
              <a:extLst>
                <a:ext uri="{FF2B5EF4-FFF2-40B4-BE49-F238E27FC236}">
                  <a16:creationId xmlns:a16="http://schemas.microsoft.com/office/drawing/2014/main" id="{86BC2E95-6EA4-7A23-A038-85789DDBB8E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27423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17682" y="309885"/>
            <a:ext cx="3778599" cy="461665"/>
          </a:xfrm>
          <a:prstGeom prst="rect">
            <a:avLst/>
          </a:prstGeom>
          <a:noFill/>
        </p:spPr>
        <p:txBody>
          <a:bodyPr wrap="none" rtlCol="0">
            <a:spAutoFit/>
          </a:bodyPr>
          <a:lstStyle/>
          <a:p>
            <a:r>
              <a:rPr lang="en-US" altLang="ko-KR" sz="2400" dirty="0">
                <a:solidFill>
                  <a:srgbClr val="7030A0"/>
                </a:solidFill>
                <a:latin typeface="Open Sans" pitchFamily="2" charset="0"/>
                <a:ea typeface="Open Sans" pitchFamily="2" charset="0"/>
                <a:cs typeface="Open Sans" pitchFamily="2" charset="0"/>
              </a:rPr>
              <a:t>Introduction – </a:t>
            </a:r>
            <a:r>
              <a:rPr lang="ko-KR" altLang="en-US" sz="2400" dirty="0">
                <a:solidFill>
                  <a:srgbClr val="7030A0"/>
                </a:solidFill>
                <a:latin typeface="Open Sans" pitchFamily="2" charset="0"/>
                <a:ea typeface="Noto Sans KR" panose="020B0500000000000000" pitchFamily="34" charset="-127"/>
                <a:cs typeface="Open Sans" pitchFamily="2" charset="0"/>
              </a:rPr>
              <a:t>데이터 준비</a:t>
            </a:r>
          </a:p>
        </p:txBody>
      </p:sp>
      <p:grpSp>
        <p:nvGrpSpPr>
          <p:cNvPr id="34" name="그룹 33"/>
          <p:cNvGrpSpPr/>
          <p:nvPr/>
        </p:nvGrpSpPr>
        <p:grpSpPr>
          <a:xfrm>
            <a:off x="8349115" y="31462"/>
            <a:ext cx="748916" cy="716215"/>
            <a:chOff x="8349115" y="31462"/>
            <a:chExt cx="748916" cy="716215"/>
          </a:xfrm>
        </p:grpSpPr>
        <p:grpSp>
          <p:nvGrpSpPr>
            <p:cNvPr id="32" name="그룹 31"/>
            <p:cNvGrpSpPr/>
            <p:nvPr/>
          </p:nvGrpSpPr>
          <p:grpSpPr>
            <a:xfrm>
              <a:off x="8766487" y="190296"/>
              <a:ext cx="295864" cy="295864"/>
              <a:chOff x="8378650" y="324694"/>
              <a:chExt cx="295864" cy="295864"/>
            </a:xfrm>
          </p:grpSpPr>
          <p:sp>
            <p:nvSpPr>
              <p:cNvPr id="16" name="타원 15"/>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p:cNvCxnSpPr>
                <a:stCxn id="16" idx="1"/>
                <a:endCxn id="16"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직선 연결선 17"/>
              <p:cNvCxnSpPr>
                <a:stCxn id="16" idx="7"/>
                <a:endCxn id="16"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 name="직선 연결선 18"/>
              <p:cNvCxnSpPr>
                <a:stCxn id="16" idx="0"/>
                <a:endCxn id="16"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 name="직선 연결선 19"/>
              <p:cNvCxnSpPr>
                <a:stCxn id="16" idx="2"/>
                <a:endCxn id="16"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1" name="그룹 30"/>
            <p:cNvGrpSpPr/>
            <p:nvPr/>
          </p:nvGrpSpPr>
          <p:grpSpPr>
            <a:xfrm>
              <a:off x="8349115" y="31462"/>
              <a:ext cx="383328" cy="383328"/>
              <a:chOff x="8676431" y="160879"/>
              <a:chExt cx="426915" cy="426915"/>
            </a:xfrm>
          </p:grpSpPr>
          <p:sp>
            <p:nvSpPr>
              <p:cNvPr id="21" name="타원 20"/>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p:cNvCxnSpPr>
                <a:stCxn id="21" idx="1"/>
                <a:endCxn id="21"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21" idx="7"/>
                <a:endCxn id="21"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21" idx="0"/>
                <a:endCxn id="21"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직선 연결선 24"/>
              <p:cNvCxnSpPr>
                <a:stCxn id="21" idx="2"/>
                <a:endCxn id="21"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3" name="그룹 32"/>
            <p:cNvGrpSpPr/>
            <p:nvPr/>
          </p:nvGrpSpPr>
          <p:grpSpPr>
            <a:xfrm>
              <a:off x="8872194" y="521840"/>
              <a:ext cx="225837" cy="225837"/>
              <a:chOff x="8614083" y="576193"/>
              <a:chExt cx="225837" cy="225837"/>
            </a:xfrm>
          </p:grpSpPr>
          <p:sp>
            <p:nvSpPr>
              <p:cNvPr id="26" name="타원 25"/>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p:cNvCxnSpPr>
                <a:stCxn id="26" idx="1"/>
                <a:endCxn id="26"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26" idx="7"/>
                <a:endCxn id="26"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26" idx="0"/>
                <a:endCxn id="26"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직선 연결선 29"/>
              <p:cNvCxnSpPr>
                <a:stCxn id="26" idx="2"/>
                <a:endCxn id="26"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53" name="그룹 52">
            <a:extLst>
              <a:ext uri="{FF2B5EF4-FFF2-40B4-BE49-F238E27FC236}">
                <a16:creationId xmlns:a16="http://schemas.microsoft.com/office/drawing/2014/main" id="{B95E19BF-C8F9-7723-2E5D-DB8266CE9E56}"/>
              </a:ext>
            </a:extLst>
          </p:cNvPr>
          <p:cNvGrpSpPr/>
          <p:nvPr/>
        </p:nvGrpSpPr>
        <p:grpSpPr>
          <a:xfrm>
            <a:off x="432837" y="1131590"/>
            <a:ext cx="8273138" cy="576064"/>
            <a:chOff x="432837" y="1131590"/>
            <a:chExt cx="8273138" cy="576064"/>
          </a:xfrm>
        </p:grpSpPr>
        <p:sp>
          <p:nvSpPr>
            <p:cNvPr id="54" name="사각형: 둥근 모서리 53">
              <a:extLst>
                <a:ext uri="{FF2B5EF4-FFF2-40B4-BE49-F238E27FC236}">
                  <a16:creationId xmlns:a16="http://schemas.microsoft.com/office/drawing/2014/main" id="{AED2E010-97D2-8406-6183-665AEEECA5E3}"/>
                </a:ext>
              </a:extLst>
            </p:cNvPr>
            <p:cNvSpPr/>
            <p:nvPr/>
          </p:nvSpPr>
          <p:spPr>
            <a:xfrm>
              <a:off x="432837"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55" name="사각형: 둥근 모서리 54">
              <a:extLst>
                <a:ext uri="{FF2B5EF4-FFF2-40B4-BE49-F238E27FC236}">
                  <a16:creationId xmlns:a16="http://schemas.microsoft.com/office/drawing/2014/main" id="{402F55EC-2FDA-77E5-684B-B1CF941DEDB4}"/>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6" name="사각형: 둥근 모서리 55">
              <a:extLst>
                <a:ext uri="{FF2B5EF4-FFF2-40B4-BE49-F238E27FC236}">
                  <a16:creationId xmlns:a16="http://schemas.microsoft.com/office/drawing/2014/main" id="{9D65EE61-A8FD-5C9C-25AE-B240DDF05CDA}"/>
                </a:ext>
              </a:extLst>
            </p:cNvPr>
            <p:cNvSpPr/>
            <p:nvPr/>
          </p:nvSpPr>
          <p:spPr>
            <a:xfrm>
              <a:off x="3814619"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57" name="사각형: 둥근 모서리 56">
              <a:extLst>
                <a:ext uri="{FF2B5EF4-FFF2-40B4-BE49-F238E27FC236}">
                  <a16:creationId xmlns:a16="http://schemas.microsoft.com/office/drawing/2014/main" id="{03E0BDB9-124B-B0EB-BA78-A5DD93833446}"/>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8" name="사각형: 둥근 모서리 57">
              <a:extLst>
                <a:ext uri="{FF2B5EF4-FFF2-40B4-BE49-F238E27FC236}">
                  <a16:creationId xmlns:a16="http://schemas.microsoft.com/office/drawing/2014/main" id="{E3F7CEDF-DC5E-C787-6058-08A2AC344F8B}"/>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59" name="화살표: 오른쪽 58">
              <a:extLst>
                <a:ext uri="{FF2B5EF4-FFF2-40B4-BE49-F238E27FC236}">
                  <a16:creationId xmlns:a16="http://schemas.microsoft.com/office/drawing/2014/main" id="{D8A8E3E5-63C0-4A78-6F7B-95B79E537A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화살표: 오른쪽 59">
              <a:extLst>
                <a:ext uri="{FF2B5EF4-FFF2-40B4-BE49-F238E27FC236}">
                  <a16:creationId xmlns:a16="http://schemas.microsoft.com/office/drawing/2014/main" id="{BFCD4148-C035-B893-52DF-5E00EC3E409B}"/>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화살표: 오른쪽 60">
              <a:extLst>
                <a:ext uri="{FF2B5EF4-FFF2-40B4-BE49-F238E27FC236}">
                  <a16:creationId xmlns:a16="http://schemas.microsoft.com/office/drawing/2014/main" id="{AFA568C2-5EFC-2531-88E2-1495B3E8C4A6}"/>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화살표: 오른쪽 61">
              <a:extLst>
                <a:ext uri="{FF2B5EF4-FFF2-40B4-BE49-F238E27FC236}">
                  <a16:creationId xmlns:a16="http://schemas.microsoft.com/office/drawing/2014/main" id="{86BC2E95-6EA4-7A23-A038-85789DDBB8E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TextBox 1">
            <a:extLst>
              <a:ext uri="{FF2B5EF4-FFF2-40B4-BE49-F238E27FC236}">
                <a16:creationId xmlns:a16="http://schemas.microsoft.com/office/drawing/2014/main" id="{3B60A5D5-25EE-C8D1-8117-E288F42B0822}"/>
              </a:ext>
            </a:extLst>
          </p:cNvPr>
          <p:cNvSpPr txBox="1"/>
          <p:nvPr/>
        </p:nvSpPr>
        <p:spPr>
          <a:xfrm>
            <a:off x="3811605" y="2726527"/>
            <a:ext cx="4248472" cy="1815882"/>
          </a:xfrm>
          <a:prstGeom prst="rect">
            <a:avLst/>
          </a:prstGeom>
          <a:noFill/>
          <a:ln>
            <a:solidFill>
              <a:srgbClr val="7030A0"/>
            </a:solidFill>
          </a:ln>
        </p:spPr>
        <p:txBody>
          <a:bodyPr wrap="square" rtlCol="0" anchor="t">
            <a:spAutoFit/>
          </a:bodyPr>
          <a:lstStyle/>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추적 관찰이 목적이 아니므로 </a:t>
            </a:r>
            <a:r>
              <a:rPr lang="en-US" altLang="ko-KR" sz="1200" dirty="0">
                <a:solidFill>
                  <a:srgbClr val="7030A0"/>
                </a:solidFill>
                <a:latin typeface="Open Sans" pitchFamily="2" charset="0"/>
                <a:ea typeface="Noto Sans KR" panose="020B0500000000000000" pitchFamily="34" charset="-127"/>
                <a:cs typeface="Open Sans" pitchFamily="2" charset="0"/>
              </a:rPr>
              <a:t>ADNI </a:t>
            </a:r>
            <a:r>
              <a:rPr lang="ko-KR" altLang="en-US" sz="1200" dirty="0">
                <a:solidFill>
                  <a:srgbClr val="7030A0"/>
                </a:solidFill>
                <a:latin typeface="Open Sans" pitchFamily="2" charset="0"/>
                <a:ea typeface="Noto Sans KR" panose="020B0500000000000000" pitchFamily="34" charset="-127"/>
                <a:cs typeface="Open Sans" pitchFamily="2" charset="0"/>
              </a:rPr>
              <a:t>에서 가장 처음에 실시된 </a:t>
            </a:r>
            <a:r>
              <a:rPr lang="en-US" altLang="ko-KR" sz="1200" b="1" dirty="0">
                <a:solidFill>
                  <a:srgbClr val="7030A0"/>
                </a:solidFill>
                <a:latin typeface="Open Sans" pitchFamily="2" charset="0"/>
                <a:ea typeface="Noto Sans KR" panose="020B0500000000000000" pitchFamily="34" charset="-127"/>
                <a:cs typeface="Open Sans" pitchFamily="2" charset="0"/>
              </a:rPr>
              <a:t>ADNI Baseline</a:t>
            </a:r>
            <a:r>
              <a:rPr lang="ko-KR" altLang="en-US" sz="1200" b="1" dirty="0">
                <a:solidFill>
                  <a:srgbClr val="7030A0"/>
                </a:solidFill>
                <a:latin typeface="Open Sans" pitchFamily="2" charset="0"/>
                <a:ea typeface="Noto Sans KR" panose="020B0500000000000000" pitchFamily="34" charset="-127"/>
                <a:cs typeface="Open Sans" pitchFamily="2" charset="0"/>
              </a:rPr>
              <a:t> </a:t>
            </a:r>
            <a:r>
              <a:rPr lang="en-US" altLang="ko-KR" sz="1200" b="1" dirty="0">
                <a:solidFill>
                  <a:srgbClr val="7030A0"/>
                </a:solidFill>
                <a:latin typeface="Open Sans" pitchFamily="2" charset="0"/>
                <a:ea typeface="Noto Sans KR" panose="020B0500000000000000" pitchFamily="34" charset="-127"/>
                <a:cs typeface="Open Sans" pitchFamily="2" charset="0"/>
              </a:rPr>
              <a:t>Data</a:t>
            </a:r>
            <a:r>
              <a:rPr lang="ko-KR" altLang="en-US" sz="1200" dirty="0">
                <a:solidFill>
                  <a:srgbClr val="7030A0"/>
                </a:solidFill>
                <a:latin typeface="Open Sans" pitchFamily="2" charset="0"/>
                <a:ea typeface="Noto Sans KR" panose="020B0500000000000000" pitchFamily="34" charset="-127"/>
                <a:cs typeface="Open Sans" pitchFamily="2" charset="0"/>
              </a:rPr>
              <a:t>를 모델링 및 분석에 이용</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그룹 구성 </a:t>
            </a:r>
            <a:r>
              <a:rPr lang="en-US" altLang="ko-KR" sz="1200" dirty="0">
                <a:solidFill>
                  <a:srgbClr val="7030A0"/>
                </a:solidFill>
                <a:latin typeface="Open Sans" pitchFamily="2" charset="0"/>
                <a:ea typeface="Noto Sans KR" panose="020B0500000000000000" pitchFamily="34" charset="-127"/>
                <a:cs typeface="Open Sans" pitchFamily="2" charset="0"/>
              </a:rPr>
              <a:t>: CN(</a:t>
            </a:r>
            <a:r>
              <a:rPr lang="ko-KR" altLang="en-US" sz="1200" dirty="0">
                <a:solidFill>
                  <a:srgbClr val="7030A0"/>
                </a:solidFill>
                <a:latin typeface="Open Sans" pitchFamily="2" charset="0"/>
                <a:ea typeface="Noto Sans KR" panose="020B0500000000000000" pitchFamily="34" charset="-127"/>
                <a:cs typeface="Open Sans" pitchFamily="2" charset="0"/>
              </a:rPr>
              <a:t>정상</a:t>
            </a:r>
            <a:r>
              <a:rPr lang="en-US" altLang="ko-KR" sz="1200" dirty="0">
                <a:solidFill>
                  <a:srgbClr val="7030A0"/>
                </a:solidFill>
                <a:latin typeface="Open Sans" pitchFamily="2" charset="0"/>
                <a:ea typeface="Noto Sans KR" panose="020B0500000000000000" pitchFamily="34" charset="-127"/>
                <a:cs typeface="Open Sans" pitchFamily="2" charset="0"/>
              </a:rPr>
              <a:t>) / MCI(</a:t>
            </a:r>
            <a:r>
              <a:rPr lang="ko-KR" altLang="en-US" sz="1200" dirty="0">
                <a:solidFill>
                  <a:srgbClr val="7030A0"/>
                </a:solidFill>
                <a:latin typeface="Open Sans" pitchFamily="2" charset="0"/>
                <a:ea typeface="Noto Sans KR" panose="020B0500000000000000" pitchFamily="34" charset="-127"/>
                <a:cs typeface="Open Sans" pitchFamily="2" charset="0"/>
              </a:rPr>
              <a:t>경도인지장애</a:t>
            </a:r>
            <a:r>
              <a:rPr lang="en-US" altLang="ko-KR" sz="1200" dirty="0">
                <a:solidFill>
                  <a:srgbClr val="7030A0"/>
                </a:solidFill>
                <a:latin typeface="Open Sans" pitchFamily="2" charset="0"/>
                <a:ea typeface="Noto Sans KR" panose="020B0500000000000000" pitchFamily="34" charset="-127"/>
                <a:cs typeface="Open Sans" pitchFamily="2" charset="0"/>
              </a:rPr>
              <a:t>) / AD(</a:t>
            </a:r>
            <a:r>
              <a:rPr lang="ko-KR" altLang="en-US" sz="1200" dirty="0">
                <a:solidFill>
                  <a:srgbClr val="7030A0"/>
                </a:solidFill>
                <a:latin typeface="Open Sans" pitchFamily="2" charset="0"/>
                <a:ea typeface="Noto Sans KR" panose="020B0500000000000000" pitchFamily="34" charset="-127"/>
                <a:cs typeface="Open Sans" pitchFamily="2" charset="0"/>
              </a:rPr>
              <a:t>알츠하이머</a:t>
            </a:r>
            <a:r>
              <a:rPr lang="en-US" altLang="ko-KR" sz="1200" dirty="0">
                <a:solidFill>
                  <a:srgbClr val="7030A0"/>
                </a:solidFill>
                <a:latin typeface="Open Sans" pitchFamily="2" charset="0"/>
                <a:ea typeface="Noto Sans KR" panose="020B0500000000000000" pitchFamily="34" charset="-127"/>
                <a:cs typeface="Open Sans" pitchFamily="2" charset="0"/>
              </a:rPr>
              <a:t>)</a:t>
            </a: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en-US" altLang="ko-KR" sz="1200" b="1" dirty="0">
                <a:solidFill>
                  <a:srgbClr val="7030A0"/>
                </a:solidFill>
                <a:latin typeface="Open Sans" pitchFamily="2" charset="0"/>
                <a:ea typeface="Noto Sans KR" panose="020B0500000000000000" pitchFamily="34" charset="-127"/>
                <a:cs typeface="Open Sans" pitchFamily="2" charset="0"/>
              </a:rPr>
              <a:t>Metadata</a:t>
            </a:r>
            <a:r>
              <a:rPr lang="en-US" altLang="ko-KR" sz="1200" dirty="0">
                <a:solidFill>
                  <a:srgbClr val="7030A0"/>
                </a:solidFill>
                <a:latin typeface="Open Sans" pitchFamily="2" charset="0"/>
                <a:ea typeface="Noto Sans KR" panose="020B0500000000000000" pitchFamily="34" charset="-127"/>
                <a:cs typeface="Open Sans" pitchFamily="2" charset="0"/>
              </a:rPr>
              <a:t> : USC Image &amp; Data Archive ADNI@LONI</a:t>
            </a:r>
          </a:p>
          <a:p>
            <a:pPr marL="171450" indent="-171450">
              <a:buFont typeface="Arial" panose="020B0604020202020204" pitchFamily="34" charset="0"/>
              <a:buChar char="•"/>
            </a:pPr>
            <a:endParaRPr lang="en-US" altLang="ko-KR" sz="1200" b="1"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en-US" altLang="ko-KR" sz="1200" b="1" dirty="0">
                <a:solidFill>
                  <a:srgbClr val="7030A0"/>
                </a:solidFill>
                <a:latin typeface="Open Sans" pitchFamily="2" charset="0"/>
                <a:ea typeface="Noto Sans KR" panose="020B0500000000000000" pitchFamily="34" charset="-127"/>
                <a:cs typeface="Open Sans" pitchFamily="2" charset="0"/>
              </a:rPr>
              <a:t>MRI Image Data</a:t>
            </a:r>
            <a:r>
              <a:rPr lang="en-US" altLang="ko-KR" sz="1200" dirty="0">
                <a:solidFill>
                  <a:srgbClr val="7030A0"/>
                </a:solidFill>
                <a:latin typeface="Open Sans" pitchFamily="2" charset="0"/>
                <a:ea typeface="Noto Sans KR" panose="020B0500000000000000" pitchFamily="34" charset="-127"/>
                <a:cs typeface="Open Sans" pitchFamily="2" charset="0"/>
              </a:rPr>
              <a:t> : Kaggle Dataset </a:t>
            </a:r>
          </a:p>
          <a:p>
            <a:pPr marL="171450" indent="-171450">
              <a:buFont typeface="Arial" panose="020B0604020202020204" pitchFamily="34" charset="0"/>
              <a:buChar char="•"/>
            </a:pPr>
            <a:r>
              <a:rPr lang="en-US" altLang="ko-KR" sz="800" dirty="0">
                <a:solidFill>
                  <a:srgbClr val="7030A0"/>
                </a:solidFill>
                <a:latin typeface="Open Sans" pitchFamily="2" charset="0"/>
                <a:ea typeface="Noto Sans KR" panose="020B0500000000000000" pitchFamily="34" charset="-127"/>
                <a:cs typeface="Open Sans" pitchFamily="2" charset="0"/>
              </a:rPr>
              <a:t>“</a:t>
            </a:r>
            <a:r>
              <a:rPr lang="en-US" altLang="ko-KR" sz="800" dirty="0" err="1">
                <a:solidFill>
                  <a:srgbClr val="7030A0"/>
                </a:solidFill>
                <a:latin typeface="Open Sans" pitchFamily="2" charset="0"/>
                <a:ea typeface="Noto Sans KR" panose="020B0500000000000000" pitchFamily="34" charset="-127"/>
                <a:cs typeface="Open Sans" pitchFamily="2" charset="0"/>
              </a:rPr>
              <a:t>ADNI_Extracted_Axial</a:t>
            </a:r>
            <a:r>
              <a:rPr lang="en-US" altLang="ko-KR" sz="800" dirty="0">
                <a:solidFill>
                  <a:srgbClr val="7030A0"/>
                </a:solidFill>
                <a:latin typeface="Open Sans" pitchFamily="2" charset="0"/>
                <a:ea typeface="Noto Sans KR" panose="020B0500000000000000" pitchFamily="34" charset="-127"/>
                <a:cs typeface="Open Sans" pitchFamily="2" charset="0"/>
              </a:rPr>
              <a:t>” by NEERAJ KUMAR</a:t>
            </a:r>
          </a:p>
          <a:p>
            <a:pPr marL="171450" indent="-171450">
              <a:buFont typeface="Arial" panose="020B0604020202020204" pitchFamily="34" charset="0"/>
              <a:buChar char="•"/>
            </a:pPr>
            <a:r>
              <a:rPr lang="en-US" altLang="ko-KR" sz="800" dirty="0">
                <a:solidFill>
                  <a:srgbClr val="7030A0"/>
                </a:solidFill>
                <a:latin typeface="Open Sans" pitchFamily="2" charset="0"/>
                <a:ea typeface="Noto Sans KR" panose="020B0500000000000000" pitchFamily="34" charset="-127"/>
                <a:cs typeface="Open Sans" pitchFamily="2" charset="0"/>
                <a:hlinkClick r:id="rId3"/>
              </a:rPr>
              <a:t>https://www.kaggle.com/datasets/katalniraj/adni-extracted-axial</a:t>
            </a:r>
            <a:endParaRPr lang="en-US" altLang="ko-KR" sz="800" dirty="0">
              <a:solidFill>
                <a:srgbClr val="7030A0"/>
              </a:solidFill>
              <a:latin typeface="Open Sans" pitchFamily="2" charset="0"/>
              <a:ea typeface="Noto Sans KR" panose="020B0500000000000000" pitchFamily="34" charset="-127"/>
              <a:cs typeface="Open Sans" pitchFamily="2" charset="0"/>
            </a:endParaRPr>
          </a:p>
        </p:txBody>
      </p:sp>
      <p:sp>
        <p:nvSpPr>
          <p:cNvPr id="4" name="사각형: 둥근 모서리 3">
            <a:extLst>
              <a:ext uri="{FF2B5EF4-FFF2-40B4-BE49-F238E27FC236}">
                <a16:creationId xmlns:a16="http://schemas.microsoft.com/office/drawing/2014/main" id="{ED1F6009-209E-706E-F2E9-F547556A1D49}"/>
              </a:ext>
            </a:extLst>
          </p:cNvPr>
          <p:cNvSpPr/>
          <p:nvPr/>
        </p:nvSpPr>
        <p:spPr>
          <a:xfrm>
            <a:off x="3814619" y="2078455"/>
            <a:ext cx="2160240"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rgbClr val="7030A0"/>
                </a:solidFill>
                <a:latin typeface="Open Sans" pitchFamily="2" charset="0"/>
                <a:ea typeface="Noto Sans KR" panose="020B0500000000000000" pitchFamily="34" charset="-127"/>
                <a:cs typeface="Open Sans" pitchFamily="2" charset="0"/>
              </a:rPr>
              <a:t>데이터 준비</a:t>
            </a:r>
          </a:p>
        </p:txBody>
      </p:sp>
      <p:pic>
        <p:nvPicPr>
          <p:cNvPr id="12" name="그림 11" descr="텍스트, 시계이(가) 표시된 사진&#10;&#10;자동 생성된 설명">
            <a:extLst>
              <a:ext uri="{FF2B5EF4-FFF2-40B4-BE49-F238E27FC236}">
                <a16:creationId xmlns:a16="http://schemas.microsoft.com/office/drawing/2014/main" id="{6E1F0C6A-2241-F542-70A4-466740C3A9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75437"/>
          <a:stretch/>
        </p:blipFill>
        <p:spPr>
          <a:xfrm>
            <a:off x="1186034" y="2061815"/>
            <a:ext cx="2326044" cy="2527095"/>
          </a:xfrm>
          <a:prstGeom prst="rect">
            <a:avLst/>
          </a:prstGeom>
          <a:ln w="76200">
            <a:solidFill>
              <a:srgbClr val="7030A0"/>
            </a:solidFill>
          </a:ln>
          <a:effectLst>
            <a:softEdge rad="63500"/>
          </a:effectLst>
        </p:spPr>
      </p:pic>
    </p:spTree>
    <p:extLst>
      <p:ext uri="{BB962C8B-B14F-4D97-AF65-F5344CB8AC3E}">
        <p14:creationId xmlns:p14="http://schemas.microsoft.com/office/powerpoint/2010/main" val="1051929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17682" y="309885"/>
            <a:ext cx="3778599" cy="461665"/>
          </a:xfrm>
          <a:prstGeom prst="rect">
            <a:avLst/>
          </a:prstGeom>
          <a:noFill/>
        </p:spPr>
        <p:txBody>
          <a:bodyPr wrap="none" rtlCol="0">
            <a:spAutoFit/>
          </a:bodyPr>
          <a:lstStyle/>
          <a:p>
            <a:r>
              <a:rPr lang="en-US" altLang="ko-KR" sz="2400" dirty="0">
                <a:solidFill>
                  <a:srgbClr val="7030A0"/>
                </a:solidFill>
                <a:latin typeface="Open Sans" pitchFamily="2" charset="0"/>
                <a:ea typeface="Open Sans" pitchFamily="2" charset="0"/>
                <a:cs typeface="Open Sans" pitchFamily="2" charset="0"/>
              </a:rPr>
              <a:t>Introduction – </a:t>
            </a:r>
            <a:r>
              <a:rPr lang="ko-KR" altLang="en-US" sz="2400" dirty="0">
                <a:solidFill>
                  <a:srgbClr val="7030A0"/>
                </a:solidFill>
                <a:latin typeface="Open Sans" pitchFamily="2" charset="0"/>
                <a:ea typeface="Noto Sans KR" panose="020B0500000000000000" pitchFamily="34" charset="-127"/>
                <a:cs typeface="Open Sans" pitchFamily="2" charset="0"/>
              </a:rPr>
              <a:t>데이터 수집</a:t>
            </a:r>
          </a:p>
        </p:txBody>
      </p:sp>
      <p:grpSp>
        <p:nvGrpSpPr>
          <p:cNvPr id="34" name="그룹 33"/>
          <p:cNvGrpSpPr/>
          <p:nvPr/>
        </p:nvGrpSpPr>
        <p:grpSpPr>
          <a:xfrm>
            <a:off x="8349115" y="31462"/>
            <a:ext cx="748916" cy="716215"/>
            <a:chOff x="8349115" y="31462"/>
            <a:chExt cx="748916" cy="716215"/>
          </a:xfrm>
        </p:grpSpPr>
        <p:grpSp>
          <p:nvGrpSpPr>
            <p:cNvPr id="32" name="그룹 31"/>
            <p:cNvGrpSpPr/>
            <p:nvPr/>
          </p:nvGrpSpPr>
          <p:grpSpPr>
            <a:xfrm>
              <a:off x="8766487" y="190296"/>
              <a:ext cx="295864" cy="295864"/>
              <a:chOff x="8378650" y="324694"/>
              <a:chExt cx="295864" cy="295864"/>
            </a:xfrm>
          </p:grpSpPr>
          <p:sp>
            <p:nvSpPr>
              <p:cNvPr id="16" name="타원 15"/>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p:cNvCxnSpPr>
                <a:stCxn id="16" idx="1"/>
                <a:endCxn id="16"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직선 연결선 17"/>
              <p:cNvCxnSpPr>
                <a:stCxn id="16" idx="7"/>
                <a:endCxn id="16"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 name="직선 연결선 18"/>
              <p:cNvCxnSpPr>
                <a:stCxn id="16" idx="0"/>
                <a:endCxn id="16"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 name="직선 연결선 19"/>
              <p:cNvCxnSpPr>
                <a:stCxn id="16" idx="2"/>
                <a:endCxn id="16"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1" name="그룹 30"/>
            <p:cNvGrpSpPr/>
            <p:nvPr/>
          </p:nvGrpSpPr>
          <p:grpSpPr>
            <a:xfrm>
              <a:off x="8349115" y="31462"/>
              <a:ext cx="383328" cy="383328"/>
              <a:chOff x="8676431" y="160879"/>
              <a:chExt cx="426915" cy="426915"/>
            </a:xfrm>
          </p:grpSpPr>
          <p:sp>
            <p:nvSpPr>
              <p:cNvPr id="21" name="타원 20"/>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p:cNvCxnSpPr>
                <a:stCxn id="21" idx="1"/>
                <a:endCxn id="21"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21" idx="7"/>
                <a:endCxn id="21"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21" idx="0"/>
                <a:endCxn id="21"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직선 연결선 24"/>
              <p:cNvCxnSpPr>
                <a:stCxn id="21" idx="2"/>
                <a:endCxn id="21"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3" name="그룹 32"/>
            <p:cNvGrpSpPr/>
            <p:nvPr/>
          </p:nvGrpSpPr>
          <p:grpSpPr>
            <a:xfrm>
              <a:off x="8872194" y="521840"/>
              <a:ext cx="225837" cy="225837"/>
              <a:chOff x="8614083" y="576193"/>
              <a:chExt cx="225837" cy="225837"/>
            </a:xfrm>
          </p:grpSpPr>
          <p:sp>
            <p:nvSpPr>
              <p:cNvPr id="26" name="타원 25"/>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p:cNvCxnSpPr>
                <a:stCxn id="26" idx="1"/>
                <a:endCxn id="26"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26" idx="7"/>
                <a:endCxn id="26"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26" idx="0"/>
                <a:endCxn id="26"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직선 연결선 29"/>
              <p:cNvCxnSpPr>
                <a:stCxn id="26" idx="2"/>
                <a:endCxn id="26"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pic>
        <p:nvPicPr>
          <p:cNvPr id="42" name="그림 41">
            <a:extLst>
              <a:ext uri="{FF2B5EF4-FFF2-40B4-BE49-F238E27FC236}">
                <a16:creationId xmlns:a16="http://schemas.microsoft.com/office/drawing/2014/main" id="{B3586C36-BA5F-A6C9-8D3B-F02455B9AA21}"/>
              </a:ext>
            </a:extLst>
          </p:cNvPr>
          <p:cNvPicPr>
            <a:picLocks noChangeAspect="1"/>
          </p:cNvPicPr>
          <p:nvPr/>
        </p:nvPicPr>
        <p:blipFill>
          <a:blip r:embed="rId3"/>
          <a:stretch>
            <a:fillRect/>
          </a:stretch>
        </p:blipFill>
        <p:spPr>
          <a:xfrm>
            <a:off x="425285" y="3382766"/>
            <a:ext cx="3812292" cy="1061191"/>
          </a:xfrm>
          <a:prstGeom prst="rect">
            <a:avLst/>
          </a:prstGeom>
          <a:effectLst>
            <a:softEdge rad="31750"/>
          </a:effectLst>
        </p:spPr>
      </p:pic>
      <p:grpSp>
        <p:nvGrpSpPr>
          <p:cNvPr id="53" name="그룹 52">
            <a:extLst>
              <a:ext uri="{FF2B5EF4-FFF2-40B4-BE49-F238E27FC236}">
                <a16:creationId xmlns:a16="http://schemas.microsoft.com/office/drawing/2014/main" id="{B95E19BF-C8F9-7723-2E5D-DB8266CE9E56}"/>
              </a:ext>
            </a:extLst>
          </p:cNvPr>
          <p:cNvGrpSpPr/>
          <p:nvPr/>
        </p:nvGrpSpPr>
        <p:grpSpPr>
          <a:xfrm>
            <a:off x="432837" y="1131590"/>
            <a:ext cx="8273138" cy="576064"/>
            <a:chOff x="432837" y="1131590"/>
            <a:chExt cx="8273138" cy="576064"/>
          </a:xfrm>
        </p:grpSpPr>
        <p:sp>
          <p:nvSpPr>
            <p:cNvPr id="54" name="사각형: 둥근 모서리 53">
              <a:extLst>
                <a:ext uri="{FF2B5EF4-FFF2-40B4-BE49-F238E27FC236}">
                  <a16:creationId xmlns:a16="http://schemas.microsoft.com/office/drawing/2014/main" id="{AED2E010-97D2-8406-6183-665AEEECA5E3}"/>
                </a:ext>
              </a:extLst>
            </p:cNvPr>
            <p:cNvSpPr/>
            <p:nvPr/>
          </p:nvSpPr>
          <p:spPr>
            <a:xfrm>
              <a:off x="432837"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55" name="사각형: 둥근 모서리 54">
              <a:extLst>
                <a:ext uri="{FF2B5EF4-FFF2-40B4-BE49-F238E27FC236}">
                  <a16:creationId xmlns:a16="http://schemas.microsoft.com/office/drawing/2014/main" id="{402F55EC-2FDA-77E5-684B-B1CF941DEDB4}"/>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6" name="사각형: 둥근 모서리 55">
              <a:extLst>
                <a:ext uri="{FF2B5EF4-FFF2-40B4-BE49-F238E27FC236}">
                  <a16:creationId xmlns:a16="http://schemas.microsoft.com/office/drawing/2014/main" id="{9D65EE61-A8FD-5C9C-25AE-B240DDF05CDA}"/>
                </a:ext>
              </a:extLst>
            </p:cNvPr>
            <p:cNvSpPr/>
            <p:nvPr/>
          </p:nvSpPr>
          <p:spPr>
            <a:xfrm>
              <a:off x="3814619"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57" name="사각형: 둥근 모서리 56">
              <a:extLst>
                <a:ext uri="{FF2B5EF4-FFF2-40B4-BE49-F238E27FC236}">
                  <a16:creationId xmlns:a16="http://schemas.microsoft.com/office/drawing/2014/main" id="{03E0BDB9-124B-B0EB-BA78-A5DD93833446}"/>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8" name="사각형: 둥근 모서리 57">
              <a:extLst>
                <a:ext uri="{FF2B5EF4-FFF2-40B4-BE49-F238E27FC236}">
                  <a16:creationId xmlns:a16="http://schemas.microsoft.com/office/drawing/2014/main" id="{E3F7CEDF-DC5E-C787-6058-08A2AC344F8B}"/>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59" name="화살표: 오른쪽 58">
              <a:extLst>
                <a:ext uri="{FF2B5EF4-FFF2-40B4-BE49-F238E27FC236}">
                  <a16:creationId xmlns:a16="http://schemas.microsoft.com/office/drawing/2014/main" id="{D8A8E3E5-63C0-4A78-6F7B-95B79E537A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화살표: 오른쪽 59">
              <a:extLst>
                <a:ext uri="{FF2B5EF4-FFF2-40B4-BE49-F238E27FC236}">
                  <a16:creationId xmlns:a16="http://schemas.microsoft.com/office/drawing/2014/main" id="{BFCD4148-C035-B893-52DF-5E00EC3E409B}"/>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화살표: 오른쪽 60">
              <a:extLst>
                <a:ext uri="{FF2B5EF4-FFF2-40B4-BE49-F238E27FC236}">
                  <a16:creationId xmlns:a16="http://schemas.microsoft.com/office/drawing/2014/main" id="{AFA568C2-5EFC-2531-88E2-1495B3E8C4A6}"/>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화살표: 오른쪽 61">
              <a:extLst>
                <a:ext uri="{FF2B5EF4-FFF2-40B4-BE49-F238E27FC236}">
                  <a16:creationId xmlns:a16="http://schemas.microsoft.com/office/drawing/2014/main" id="{86BC2E95-6EA4-7A23-A038-85789DDBB8E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5" name="그림 14">
            <a:extLst>
              <a:ext uri="{FF2B5EF4-FFF2-40B4-BE49-F238E27FC236}">
                <a16:creationId xmlns:a16="http://schemas.microsoft.com/office/drawing/2014/main" id="{4A185BF3-0405-061D-9578-9F20F818BD99}"/>
              </a:ext>
            </a:extLst>
          </p:cNvPr>
          <p:cNvPicPr>
            <a:picLocks noChangeAspect="1"/>
          </p:cNvPicPr>
          <p:nvPr/>
        </p:nvPicPr>
        <p:blipFill>
          <a:blip r:embed="rId4"/>
          <a:stretch>
            <a:fillRect/>
          </a:stretch>
        </p:blipFill>
        <p:spPr>
          <a:xfrm>
            <a:off x="6437888" y="1856249"/>
            <a:ext cx="2410981" cy="1526518"/>
          </a:xfrm>
          <a:prstGeom prst="rect">
            <a:avLst/>
          </a:prstGeom>
        </p:spPr>
      </p:pic>
      <p:pic>
        <p:nvPicPr>
          <p:cNvPr id="37" name="그림 36">
            <a:extLst>
              <a:ext uri="{FF2B5EF4-FFF2-40B4-BE49-F238E27FC236}">
                <a16:creationId xmlns:a16="http://schemas.microsoft.com/office/drawing/2014/main" id="{9C2BC50C-CABA-A1FB-1AFC-5F3B17833846}"/>
              </a:ext>
            </a:extLst>
          </p:cNvPr>
          <p:cNvPicPr>
            <a:picLocks noChangeAspect="1"/>
          </p:cNvPicPr>
          <p:nvPr/>
        </p:nvPicPr>
        <p:blipFill>
          <a:blip r:embed="rId5"/>
          <a:stretch>
            <a:fillRect/>
          </a:stretch>
        </p:blipFill>
        <p:spPr>
          <a:xfrm>
            <a:off x="6437889" y="3382767"/>
            <a:ext cx="2410980" cy="1516319"/>
          </a:xfrm>
          <a:prstGeom prst="rect">
            <a:avLst/>
          </a:prstGeom>
        </p:spPr>
      </p:pic>
      <p:pic>
        <p:nvPicPr>
          <p:cNvPr id="39" name="그림 38">
            <a:extLst>
              <a:ext uri="{FF2B5EF4-FFF2-40B4-BE49-F238E27FC236}">
                <a16:creationId xmlns:a16="http://schemas.microsoft.com/office/drawing/2014/main" id="{60974D1C-2C9E-332A-3CAC-C32B7985AD2F}"/>
              </a:ext>
            </a:extLst>
          </p:cNvPr>
          <p:cNvPicPr>
            <a:picLocks noChangeAspect="1"/>
          </p:cNvPicPr>
          <p:nvPr/>
        </p:nvPicPr>
        <p:blipFill>
          <a:blip r:embed="rId6"/>
          <a:stretch>
            <a:fillRect/>
          </a:stretch>
        </p:blipFill>
        <p:spPr>
          <a:xfrm>
            <a:off x="4473220" y="3382766"/>
            <a:ext cx="1820651" cy="1516320"/>
          </a:xfrm>
          <a:prstGeom prst="rect">
            <a:avLst/>
          </a:prstGeom>
        </p:spPr>
      </p:pic>
      <p:sp>
        <p:nvSpPr>
          <p:cNvPr id="40" name="사각형: 둥근 모서리 39">
            <a:extLst>
              <a:ext uri="{FF2B5EF4-FFF2-40B4-BE49-F238E27FC236}">
                <a16:creationId xmlns:a16="http://schemas.microsoft.com/office/drawing/2014/main" id="{D83F9954-F97A-9031-C05E-099F3BE8B0FF}"/>
              </a:ext>
            </a:extLst>
          </p:cNvPr>
          <p:cNvSpPr/>
          <p:nvPr/>
        </p:nvSpPr>
        <p:spPr>
          <a:xfrm>
            <a:off x="4473220" y="1856249"/>
            <a:ext cx="1820651"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7030A0"/>
                </a:solidFill>
                <a:latin typeface="Open Sans" pitchFamily="2" charset="0"/>
                <a:ea typeface="Noto Sans KR" panose="020B0500000000000000" pitchFamily="34" charset="-127"/>
                <a:cs typeface="Open Sans" pitchFamily="2" charset="0"/>
              </a:rPr>
              <a:t>MRI images</a:t>
            </a:r>
            <a:br>
              <a:rPr lang="en-US" altLang="ko-KR" dirty="0">
                <a:solidFill>
                  <a:srgbClr val="7030A0"/>
                </a:solidFill>
                <a:latin typeface="Open Sans" pitchFamily="2" charset="0"/>
                <a:ea typeface="Noto Sans KR" panose="020B0500000000000000" pitchFamily="34" charset="-127"/>
                <a:cs typeface="Open Sans" pitchFamily="2" charset="0"/>
              </a:rPr>
            </a:br>
            <a:r>
              <a:rPr lang="en-US" altLang="ko-KR" dirty="0">
                <a:solidFill>
                  <a:srgbClr val="7030A0"/>
                </a:solidFill>
                <a:latin typeface="Open Sans" pitchFamily="2" charset="0"/>
                <a:ea typeface="Noto Sans KR" panose="020B0500000000000000" pitchFamily="34" charset="-127"/>
                <a:cs typeface="Open Sans" pitchFamily="2" charset="0"/>
              </a:rPr>
              <a:t>(Kaggle)</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sp>
        <p:nvSpPr>
          <p:cNvPr id="41" name="사각형: 둥근 모서리 40">
            <a:extLst>
              <a:ext uri="{FF2B5EF4-FFF2-40B4-BE49-F238E27FC236}">
                <a16:creationId xmlns:a16="http://schemas.microsoft.com/office/drawing/2014/main" id="{7A8C0B43-8D7D-1ABD-F085-42D1AECB28C0}"/>
              </a:ext>
            </a:extLst>
          </p:cNvPr>
          <p:cNvSpPr/>
          <p:nvPr/>
        </p:nvSpPr>
        <p:spPr>
          <a:xfrm>
            <a:off x="4473220" y="2526614"/>
            <a:ext cx="1820651" cy="761851"/>
          </a:xfrm>
          <a:prstGeom prst="roundRect">
            <a:avLst/>
          </a:prstGeom>
          <a:solidFill>
            <a:srgbClr val="FEDAE0"/>
          </a:solid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sz="900" dirty="0">
                <a:solidFill>
                  <a:srgbClr val="7030A0"/>
                </a:solidFill>
                <a:latin typeface="Open Sans" pitchFamily="2" charset="0"/>
                <a:ea typeface="Noto Sans KR" panose="020B0500000000000000" pitchFamily="34" charset="-127"/>
                <a:cs typeface="Open Sans" pitchFamily="2" charset="0"/>
              </a:rPr>
              <a:t>수집 위치 </a:t>
            </a:r>
            <a:r>
              <a:rPr lang="en-US" altLang="ko-KR" sz="900" dirty="0">
                <a:solidFill>
                  <a:srgbClr val="7030A0"/>
                </a:solidFill>
                <a:latin typeface="Open Sans" pitchFamily="2" charset="0"/>
                <a:ea typeface="Noto Sans KR" panose="020B0500000000000000" pitchFamily="34" charset="-127"/>
                <a:cs typeface="Open Sans" pitchFamily="2" charset="0"/>
              </a:rPr>
              <a:t>: </a:t>
            </a:r>
            <a:r>
              <a:rPr lang="ko-KR" altLang="en-US" sz="900" dirty="0">
                <a:solidFill>
                  <a:srgbClr val="7030A0"/>
                </a:solidFill>
                <a:latin typeface="Open Sans" pitchFamily="2" charset="0"/>
                <a:ea typeface="Noto Sans KR" panose="020B0500000000000000" pitchFamily="34" charset="-127"/>
                <a:cs typeface="Open Sans" pitchFamily="2" charset="0"/>
              </a:rPr>
              <a:t>간뇌</a:t>
            </a:r>
            <a:r>
              <a:rPr lang="en-US" altLang="ko-KR" sz="900" dirty="0">
                <a:solidFill>
                  <a:srgbClr val="7030A0"/>
                </a:solidFill>
                <a:latin typeface="Open Sans" pitchFamily="2" charset="0"/>
                <a:ea typeface="Noto Sans KR" panose="020B0500000000000000" pitchFamily="34" charset="-127"/>
                <a:cs typeface="Open Sans" pitchFamily="2" charset="0"/>
              </a:rPr>
              <a:t>(diencephalon)</a:t>
            </a:r>
          </a:p>
          <a:p>
            <a:endParaRPr lang="en-US" altLang="ko-KR" sz="800" dirty="0">
              <a:solidFill>
                <a:srgbClr val="7030A0"/>
              </a:solidFill>
              <a:latin typeface="Open Sans" pitchFamily="2" charset="0"/>
              <a:ea typeface="Noto Sans KR" panose="020B0500000000000000" pitchFamily="34" charset="-127"/>
              <a:cs typeface="Open Sans" pitchFamily="2" charset="0"/>
            </a:endParaRPr>
          </a:p>
          <a:p>
            <a:r>
              <a:rPr lang="ko-KR" altLang="en-US" sz="800" dirty="0">
                <a:solidFill>
                  <a:srgbClr val="7030A0"/>
                </a:solidFill>
                <a:latin typeface="Open Sans" pitchFamily="2" charset="0"/>
                <a:ea typeface="Noto Sans KR" panose="020B0500000000000000" pitchFamily="34" charset="-127"/>
                <a:cs typeface="Open Sans" pitchFamily="2" charset="0"/>
              </a:rPr>
              <a:t>간뇌 </a:t>
            </a:r>
            <a:r>
              <a:rPr lang="en-US" altLang="ko-KR" sz="800" dirty="0">
                <a:solidFill>
                  <a:srgbClr val="7030A0"/>
                </a:solidFill>
                <a:latin typeface="Open Sans" pitchFamily="2" charset="0"/>
                <a:ea typeface="Noto Sans KR" panose="020B0500000000000000" pitchFamily="34" charset="-127"/>
                <a:cs typeface="Open Sans" pitchFamily="2" charset="0"/>
              </a:rPr>
              <a:t>: </a:t>
            </a:r>
            <a:r>
              <a:rPr lang="ko-KR" altLang="en-US" sz="800" dirty="0">
                <a:solidFill>
                  <a:srgbClr val="7030A0"/>
                </a:solidFill>
                <a:latin typeface="Open Sans" pitchFamily="2" charset="0"/>
                <a:ea typeface="Noto Sans KR" panose="020B0500000000000000" pitchFamily="34" charset="-127"/>
                <a:cs typeface="Open Sans" pitchFamily="2" charset="0"/>
              </a:rPr>
              <a:t>시상 </a:t>
            </a:r>
            <a:r>
              <a:rPr lang="en-US" altLang="ko-KR" sz="800" dirty="0">
                <a:solidFill>
                  <a:srgbClr val="7030A0"/>
                </a:solidFill>
                <a:latin typeface="Open Sans" pitchFamily="2" charset="0"/>
                <a:ea typeface="Noto Sans KR" panose="020B0500000000000000" pitchFamily="34" charset="-127"/>
                <a:cs typeface="Open Sans" pitchFamily="2" charset="0"/>
              </a:rPr>
              <a:t>+ </a:t>
            </a:r>
            <a:r>
              <a:rPr lang="ko-KR" altLang="en-US" sz="800" dirty="0">
                <a:solidFill>
                  <a:srgbClr val="7030A0"/>
                </a:solidFill>
                <a:latin typeface="Open Sans" pitchFamily="2" charset="0"/>
                <a:ea typeface="Noto Sans KR" panose="020B0500000000000000" pitchFamily="34" charset="-127"/>
                <a:cs typeface="Open Sans" pitchFamily="2" charset="0"/>
              </a:rPr>
              <a:t>시상하부</a:t>
            </a:r>
            <a:endParaRPr lang="en-US" altLang="ko-KR" sz="800" dirty="0">
              <a:solidFill>
                <a:srgbClr val="7030A0"/>
              </a:solidFill>
              <a:latin typeface="Open Sans" pitchFamily="2" charset="0"/>
              <a:ea typeface="Noto Sans KR" panose="020B0500000000000000" pitchFamily="34" charset="-127"/>
              <a:cs typeface="Open Sans" pitchFamily="2" charset="0"/>
            </a:endParaRPr>
          </a:p>
          <a:p>
            <a:r>
              <a:rPr lang="ko-KR" altLang="en-US" sz="800" dirty="0">
                <a:solidFill>
                  <a:srgbClr val="7030A0"/>
                </a:solidFill>
                <a:latin typeface="Open Sans" pitchFamily="2" charset="0"/>
                <a:ea typeface="Noto Sans KR" panose="020B0500000000000000" pitchFamily="34" charset="-127"/>
                <a:cs typeface="Open Sans" pitchFamily="2" charset="0"/>
              </a:rPr>
              <a:t>시상</a:t>
            </a:r>
            <a:r>
              <a:rPr lang="en-US" altLang="ko-KR" sz="800" dirty="0">
                <a:solidFill>
                  <a:srgbClr val="7030A0"/>
                </a:solidFill>
                <a:latin typeface="Open Sans" pitchFamily="2" charset="0"/>
                <a:ea typeface="Noto Sans KR" panose="020B0500000000000000" pitchFamily="34" charset="-127"/>
                <a:cs typeface="Open Sans" pitchFamily="2" charset="0"/>
              </a:rPr>
              <a:t> : </a:t>
            </a:r>
            <a:r>
              <a:rPr lang="ko-KR" altLang="en-US" sz="800" dirty="0">
                <a:solidFill>
                  <a:srgbClr val="7030A0"/>
                </a:solidFill>
                <a:latin typeface="Open Sans" pitchFamily="2" charset="0"/>
                <a:ea typeface="Noto Sans KR" panose="020B0500000000000000" pitchFamily="34" charset="-127"/>
                <a:cs typeface="Open Sans" pitchFamily="2" charset="0"/>
              </a:rPr>
              <a:t>정보의 중계소 역할</a:t>
            </a:r>
            <a:endParaRPr lang="en-US" altLang="ko-KR" sz="800" dirty="0">
              <a:solidFill>
                <a:srgbClr val="7030A0"/>
              </a:solidFill>
              <a:latin typeface="Open Sans" pitchFamily="2" charset="0"/>
              <a:ea typeface="Noto Sans KR" panose="020B0500000000000000" pitchFamily="34" charset="-127"/>
              <a:cs typeface="Open Sans" pitchFamily="2" charset="0"/>
            </a:endParaRPr>
          </a:p>
          <a:p>
            <a:r>
              <a:rPr lang="ko-KR" altLang="en-US" sz="800" dirty="0">
                <a:solidFill>
                  <a:srgbClr val="7030A0"/>
                </a:solidFill>
                <a:latin typeface="Open Sans" pitchFamily="2" charset="0"/>
                <a:ea typeface="Noto Sans KR" panose="020B0500000000000000" pitchFamily="34" charset="-127"/>
                <a:cs typeface="Open Sans" pitchFamily="2" charset="0"/>
              </a:rPr>
              <a:t>시상하부 </a:t>
            </a:r>
            <a:r>
              <a:rPr lang="en-US" altLang="ko-KR" sz="800" dirty="0">
                <a:solidFill>
                  <a:srgbClr val="7030A0"/>
                </a:solidFill>
                <a:latin typeface="Open Sans" pitchFamily="2" charset="0"/>
                <a:ea typeface="Noto Sans KR" panose="020B0500000000000000" pitchFamily="34" charset="-127"/>
                <a:cs typeface="Open Sans" pitchFamily="2" charset="0"/>
              </a:rPr>
              <a:t>: </a:t>
            </a:r>
            <a:r>
              <a:rPr lang="ko-KR" altLang="en-US" sz="800" dirty="0">
                <a:solidFill>
                  <a:srgbClr val="7030A0"/>
                </a:solidFill>
                <a:latin typeface="Open Sans" pitchFamily="2" charset="0"/>
                <a:ea typeface="Noto Sans KR" panose="020B0500000000000000" pitchFamily="34" charset="-127"/>
                <a:cs typeface="Open Sans" pitchFamily="2" charset="0"/>
              </a:rPr>
              <a:t>자율중추의 관제탑 역할</a:t>
            </a:r>
            <a:endParaRPr lang="ko-KR" altLang="en-US" sz="700" dirty="0">
              <a:solidFill>
                <a:srgbClr val="7030A0"/>
              </a:solidFill>
              <a:latin typeface="Open Sans" pitchFamily="2" charset="0"/>
              <a:ea typeface="Noto Sans KR" panose="020B0500000000000000" pitchFamily="34" charset="-127"/>
              <a:cs typeface="Open Sans" pitchFamily="2" charset="0"/>
            </a:endParaRPr>
          </a:p>
        </p:txBody>
      </p:sp>
      <p:sp>
        <p:nvSpPr>
          <p:cNvPr id="43" name="사각형: 둥근 모서리 42">
            <a:extLst>
              <a:ext uri="{FF2B5EF4-FFF2-40B4-BE49-F238E27FC236}">
                <a16:creationId xmlns:a16="http://schemas.microsoft.com/office/drawing/2014/main" id="{7D9A8B19-4212-15C0-9893-5D7E5F6376CD}"/>
              </a:ext>
            </a:extLst>
          </p:cNvPr>
          <p:cNvSpPr/>
          <p:nvPr/>
        </p:nvSpPr>
        <p:spPr>
          <a:xfrm>
            <a:off x="425285" y="1856249"/>
            <a:ext cx="1820651"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7030A0"/>
                </a:solidFill>
                <a:latin typeface="Open Sans" pitchFamily="2" charset="0"/>
                <a:ea typeface="Noto Sans KR" panose="020B0500000000000000" pitchFamily="34" charset="-127"/>
                <a:cs typeface="Open Sans" pitchFamily="2" charset="0"/>
              </a:rPr>
              <a:t>Metadata</a:t>
            </a:r>
            <a:br>
              <a:rPr lang="en-US" altLang="ko-KR" dirty="0">
                <a:solidFill>
                  <a:srgbClr val="7030A0"/>
                </a:solidFill>
                <a:latin typeface="Open Sans" pitchFamily="2" charset="0"/>
                <a:ea typeface="Noto Sans KR" panose="020B0500000000000000" pitchFamily="34" charset="-127"/>
                <a:cs typeface="Open Sans" pitchFamily="2" charset="0"/>
              </a:rPr>
            </a:br>
            <a:r>
              <a:rPr lang="en-US" altLang="ko-KR" dirty="0">
                <a:solidFill>
                  <a:srgbClr val="7030A0"/>
                </a:solidFill>
                <a:latin typeface="Open Sans" pitchFamily="2" charset="0"/>
                <a:ea typeface="Noto Sans KR" panose="020B0500000000000000" pitchFamily="34" charset="-127"/>
                <a:cs typeface="Open Sans" pitchFamily="2" charset="0"/>
              </a:rPr>
              <a:t>(</a:t>
            </a:r>
            <a:r>
              <a:rPr lang="en-US" altLang="ko-KR" sz="1800" dirty="0">
                <a:solidFill>
                  <a:srgbClr val="7030A0"/>
                </a:solidFill>
                <a:latin typeface="Open Sans" pitchFamily="2" charset="0"/>
                <a:ea typeface="Noto Sans KR" panose="020B0500000000000000" pitchFamily="34" charset="-127"/>
                <a:cs typeface="Open Sans" pitchFamily="2" charset="0"/>
              </a:rPr>
              <a:t>ADNI)</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sp>
        <p:nvSpPr>
          <p:cNvPr id="44" name="사각형: 둥근 모서리 43">
            <a:extLst>
              <a:ext uri="{FF2B5EF4-FFF2-40B4-BE49-F238E27FC236}">
                <a16:creationId xmlns:a16="http://schemas.microsoft.com/office/drawing/2014/main" id="{D62EF8D3-87C7-6A2D-3AC2-923960E297B0}"/>
              </a:ext>
            </a:extLst>
          </p:cNvPr>
          <p:cNvSpPr/>
          <p:nvPr/>
        </p:nvSpPr>
        <p:spPr>
          <a:xfrm>
            <a:off x="433231" y="2526614"/>
            <a:ext cx="3778599" cy="761851"/>
          </a:xfrm>
          <a:prstGeom prst="roundRect">
            <a:avLst/>
          </a:prstGeom>
          <a:solidFill>
            <a:srgbClr val="FEDAE0"/>
          </a:solid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900" dirty="0">
                <a:solidFill>
                  <a:srgbClr val="7030A0"/>
                </a:solidFill>
                <a:latin typeface="Open Sans" pitchFamily="2" charset="0"/>
                <a:ea typeface="Noto Sans KR" panose="020B0500000000000000" pitchFamily="34" charset="-127"/>
                <a:cs typeface="Open Sans" pitchFamily="2" charset="0"/>
              </a:rPr>
              <a:t>Research Groups : CN(</a:t>
            </a:r>
            <a:r>
              <a:rPr lang="ko-KR" altLang="en-US" sz="900" dirty="0">
                <a:solidFill>
                  <a:srgbClr val="7030A0"/>
                </a:solidFill>
                <a:latin typeface="Open Sans" pitchFamily="2" charset="0"/>
                <a:ea typeface="Noto Sans KR" panose="020B0500000000000000" pitchFamily="34" charset="-127"/>
                <a:cs typeface="Open Sans" pitchFamily="2" charset="0"/>
              </a:rPr>
              <a:t>정상</a:t>
            </a:r>
            <a:r>
              <a:rPr lang="en-US" altLang="ko-KR" sz="900" dirty="0">
                <a:solidFill>
                  <a:srgbClr val="7030A0"/>
                </a:solidFill>
                <a:latin typeface="Open Sans" pitchFamily="2" charset="0"/>
                <a:ea typeface="Noto Sans KR" panose="020B0500000000000000" pitchFamily="34" charset="-127"/>
                <a:cs typeface="Open Sans" pitchFamily="2" charset="0"/>
              </a:rPr>
              <a:t>) / MCI(</a:t>
            </a:r>
            <a:r>
              <a:rPr lang="ko-KR" altLang="en-US" sz="900" dirty="0">
                <a:solidFill>
                  <a:srgbClr val="7030A0"/>
                </a:solidFill>
                <a:latin typeface="Open Sans" pitchFamily="2" charset="0"/>
                <a:ea typeface="Noto Sans KR" panose="020B0500000000000000" pitchFamily="34" charset="-127"/>
                <a:cs typeface="Open Sans" pitchFamily="2" charset="0"/>
              </a:rPr>
              <a:t>경도인지장애</a:t>
            </a:r>
            <a:r>
              <a:rPr lang="en-US" altLang="ko-KR" sz="900" dirty="0">
                <a:solidFill>
                  <a:srgbClr val="7030A0"/>
                </a:solidFill>
                <a:latin typeface="Open Sans" pitchFamily="2" charset="0"/>
                <a:ea typeface="Noto Sans KR" panose="020B0500000000000000" pitchFamily="34" charset="-127"/>
                <a:cs typeface="Open Sans" pitchFamily="2" charset="0"/>
              </a:rPr>
              <a:t>) / AD(</a:t>
            </a:r>
            <a:r>
              <a:rPr lang="ko-KR" altLang="en-US" sz="900" dirty="0">
                <a:solidFill>
                  <a:srgbClr val="7030A0"/>
                </a:solidFill>
                <a:latin typeface="Open Sans" pitchFamily="2" charset="0"/>
                <a:ea typeface="Noto Sans KR" panose="020B0500000000000000" pitchFamily="34" charset="-127"/>
                <a:cs typeface="Open Sans" pitchFamily="2" charset="0"/>
              </a:rPr>
              <a:t>알츠하이머</a:t>
            </a:r>
            <a:r>
              <a:rPr lang="en-US" altLang="ko-KR" sz="900" dirty="0">
                <a:solidFill>
                  <a:srgbClr val="7030A0"/>
                </a:solidFill>
                <a:latin typeface="Open Sans" pitchFamily="2" charset="0"/>
                <a:ea typeface="Noto Sans KR" panose="020B0500000000000000" pitchFamily="34" charset="-127"/>
                <a:cs typeface="Open Sans" pitchFamily="2" charset="0"/>
              </a:rPr>
              <a:t>)</a:t>
            </a:r>
          </a:p>
          <a:p>
            <a:endParaRPr lang="en-US" altLang="ko-KR" sz="900" dirty="0">
              <a:solidFill>
                <a:srgbClr val="7030A0"/>
              </a:solidFill>
              <a:latin typeface="Open Sans" pitchFamily="2" charset="0"/>
              <a:ea typeface="Noto Sans KR" panose="020B0500000000000000" pitchFamily="34" charset="-127"/>
              <a:cs typeface="Open Sans" pitchFamily="2" charset="0"/>
            </a:endParaRPr>
          </a:p>
          <a:p>
            <a:r>
              <a:rPr lang="en-US" altLang="ko-KR" sz="900" dirty="0">
                <a:solidFill>
                  <a:srgbClr val="7030A0"/>
                </a:solidFill>
                <a:latin typeface="Open Sans" pitchFamily="2" charset="0"/>
                <a:ea typeface="Noto Sans KR" panose="020B0500000000000000" pitchFamily="34" charset="-127"/>
                <a:cs typeface="Open Sans" pitchFamily="2" charset="0"/>
              </a:rPr>
              <a:t>Metadata </a:t>
            </a:r>
            <a:r>
              <a:rPr lang="ko-KR" altLang="en-US" sz="900" dirty="0">
                <a:solidFill>
                  <a:srgbClr val="7030A0"/>
                </a:solidFill>
                <a:latin typeface="Open Sans" pitchFamily="2" charset="0"/>
                <a:ea typeface="Noto Sans KR" panose="020B0500000000000000" pitchFamily="34" charset="-127"/>
                <a:cs typeface="Open Sans" pitchFamily="2" charset="0"/>
              </a:rPr>
              <a:t>구성요소 </a:t>
            </a:r>
            <a:r>
              <a:rPr lang="en-US" altLang="ko-KR" sz="900" dirty="0">
                <a:solidFill>
                  <a:srgbClr val="7030A0"/>
                </a:solidFill>
                <a:latin typeface="Open Sans" pitchFamily="2" charset="0"/>
                <a:ea typeface="Noto Sans KR" panose="020B0500000000000000" pitchFamily="34" charset="-127"/>
                <a:cs typeface="Open Sans" pitchFamily="2" charset="0"/>
              </a:rPr>
              <a:t>: </a:t>
            </a:r>
            <a:r>
              <a:rPr lang="en-US" altLang="ko-KR" sz="900" dirty="0" err="1">
                <a:solidFill>
                  <a:srgbClr val="7030A0"/>
                </a:solidFill>
                <a:latin typeface="Open Sans" pitchFamily="2" charset="0"/>
                <a:ea typeface="Noto Sans KR" panose="020B0500000000000000" pitchFamily="34" charset="-127"/>
                <a:cs typeface="Open Sans" pitchFamily="2" charset="0"/>
              </a:rPr>
              <a:t>Subject_ID</a:t>
            </a:r>
            <a:r>
              <a:rPr lang="en-US" altLang="ko-KR" sz="900" dirty="0">
                <a:solidFill>
                  <a:srgbClr val="7030A0"/>
                </a:solidFill>
                <a:latin typeface="Open Sans" pitchFamily="2" charset="0"/>
                <a:ea typeface="Noto Sans KR" panose="020B0500000000000000" pitchFamily="34" charset="-127"/>
                <a:cs typeface="Open Sans" pitchFamily="2" charset="0"/>
              </a:rPr>
              <a:t>, Sex, Research Group, Age</a:t>
            </a:r>
          </a:p>
          <a:p>
            <a:r>
              <a:rPr lang="en-US" altLang="ko-KR" sz="900" dirty="0">
                <a:solidFill>
                  <a:srgbClr val="7030A0"/>
                </a:solidFill>
                <a:latin typeface="Open Sans" pitchFamily="2" charset="0"/>
                <a:ea typeface="Noto Sans KR" panose="020B0500000000000000" pitchFamily="34" charset="-127"/>
                <a:cs typeface="Open Sans" pitchFamily="2" charset="0"/>
              </a:rPr>
              <a:t>Feature</a:t>
            </a:r>
            <a:r>
              <a:rPr lang="ko-KR" altLang="en-US" sz="900" dirty="0">
                <a:solidFill>
                  <a:srgbClr val="7030A0"/>
                </a:solidFill>
                <a:latin typeface="Open Sans" pitchFamily="2" charset="0"/>
                <a:ea typeface="Noto Sans KR" panose="020B0500000000000000" pitchFamily="34" charset="-127"/>
                <a:cs typeface="Open Sans" pitchFamily="2" charset="0"/>
              </a:rPr>
              <a:t> </a:t>
            </a:r>
            <a:r>
              <a:rPr lang="en-US" altLang="ko-KR" sz="900" dirty="0">
                <a:solidFill>
                  <a:srgbClr val="7030A0"/>
                </a:solidFill>
                <a:latin typeface="Open Sans" pitchFamily="2" charset="0"/>
                <a:ea typeface="Noto Sans KR" panose="020B0500000000000000" pitchFamily="34" charset="-127"/>
                <a:cs typeface="Open Sans" pitchFamily="2" charset="0"/>
              </a:rPr>
              <a:t>Engineering</a:t>
            </a:r>
            <a:r>
              <a:rPr lang="ko-KR" altLang="en-US" sz="900" dirty="0">
                <a:solidFill>
                  <a:srgbClr val="7030A0"/>
                </a:solidFill>
                <a:latin typeface="Open Sans" pitchFamily="2" charset="0"/>
                <a:ea typeface="Noto Sans KR" panose="020B0500000000000000" pitchFamily="34" charset="-127"/>
                <a:cs typeface="Open Sans" pitchFamily="2" charset="0"/>
              </a:rPr>
              <a:t> </a:t>
            </a:r>
            <a:r>
              <a:rPr lang="en-US" altLang="ko-KR" sz="900" dirty="0">
                <a:solidFill>
                  <a:srgbClr val="7030A0"/>
                </a:solidFill>
                <a:latin typeface="Open Sans" pitchFamily="2" charset="0"/>
                <a:ea typeface="Noto Sans KR" panose="020B0500000000000000" pitchFamily="34" charset="-127"/>
                <a:cs typeface="Open Sans" pitchFamily="2" charset="0"/>
              </a:rPr>
              <a:t>:</a:t>
            </a:r>
            <a:r>
              <a:rPr lang="ko-KR" altLang="en-US" sz="900" dirty="0">
                <a:solidFill>
                  <a:srgbClr val="7030A0"/>
                </a:solidFill>
                <a:latin typeface="Open Sans" pitchFamily="2" charset="0"/>
                <a:ea typeface="Noto Sans KR" panose="020B0500000000000000" pitchFamily="34" charset="-127"/>
                <a:cs typeface="Open Sans" pitchFamily="2" charset="0"/>
              </a:rPr>
              <a:t> </a:t>
            </a:r>
            <a:r>
              <a:rPr lang="en-US" altLang="ko-KR" sz="900" dirty="0">
                <a:solidFill>
                  <a:srgbClr val="7030A0"/>
                </a:solidFill>
                <a:latin typeface="Open Sans" pitchFamily="2" charset="0"/>
                <a:ea typeface="Noto Sans KR" panose="020B0500000000000000" pitchFamily="34" charset="-127"/>
                <a:cs typeface="Open Sans" pitchFamily="2" charset="0"/>
              </a:rPr>
              <a:t>ID,</a:t>
            </a:r>
            <a:r>
              <a:rPr lang="ko-KR" altLang="en-US" sz="900" dirty="0">
                <a:solidFill>
                  <a:srgbClr val="7030A0"/>
                </a:solidFill>
                <a:latin typeface="Open Sans" pitchFamily="2" charset="0"/>
                <a:ea typeface="Noto Sans KR" panose="020B0500000000000000" pitchFamily="34" charset="-127"/>
                <a:cs typeface="Open Sans" pitchFamily="2" charset="0"/>
              </a:rPr>
              <a:t> </a:t>
            </a:r>
            <a:r>
              <a:rPr lang="en-US" altLang="ko-KR" sz="900" dirty="0">
                <a:solidFill>
                  <a:srgbClr val="7030A0"/>
                </a:solidFill>
                <a:latin typeface="Open Sans" pitchFamily="2" charset="0"/>
                <a:ea typeface="Noto Sans KR" panose="020B0500000000000000" pitchFamily="34" charset="-127"/>
                <a:cs typeface="Open Sans" pitchFamily="2" charset="0"/>
              </a:rPr>
              <a:t>Gender, Group, Age, </a:t>
            </a:r>
            <a:r>
              <a:rPr lang="en-US" altLang="ko-KR" sz="900" dirty="0" err="1">
                <a:solidFill>
                  <a:srgbClr val="7030A0"/>
                </a:solidFill>
                <a:latin typeface="Open Sans" pitchFamily="2" charset="0"/>
                <a:ea typeface="Noto Sans KR" panose="020B0500000000000000" pitchFamily="34" charset="-127"/>
                <a:cs typeface="Open Sans" pitchFamily="2" charset="0"/>
              </a:rPr>
              <a:t>Age_Range</a:t>
            </a:r>
            <a:r>
              <a:rPr lang="en-US" altLang="ko-KR" sz="900" dirty="0">
                <a:solidFill>
                  <a:srgbClr val="7030A0"/>
                </a:solidFill>
                <a:latin typeface="Open Sans" pitchFamily="2" charset="0"/>
                <a:ea typeface="Noto Sans KR" panose="020B0500000000000000" pitchFamily="34" charset="-127"/>
                <a:cs typeface="Open Sans" pitchFamily="2" charset="0"/>
              </a:rPr>
              <a:t>, Images</a:t>
            </a:r>
          </a:p>
        </p:txBody>
      </p:sp>
      <p:pic>
        <p:nvPicPr>
          <p:cNvPr id="46" name="그림 45">
            <a:extLst>
              <a:ext uri="{FF2B5EF4-FFF2-40B4-BE49-F238E27FC236}">
                <a16:creationId xmlns:a16="http://schemas.microsoft.com/office/drawing/2014/main" id="{2CFB659A-4D25-1017-E8BA-090B37AEB6B4}"/>
              </a:ext>
            </a:extLst>
          </p:cNvPr>
          <p:cNvPicPr>
            <a:picLocks noChangeAspect="1"/>
          </p:cNvPicPr>
          <p:nvPr/>
        </p:nvPicPr>
        <p:blipFill>
          <a:blip r:embed="rId7"/>
          <a:stretch>
            <a:fillRect/>
          </a:stretch>
        </p:blipFill>
        <p:spPr>
          <a:xfrm>
            <a:off x="981695" y="4461127"/>
            <a:ext cx="2850571" cy="437959"/>
          </a:xfrm>
          <a:prstGeom prst="rect">
            <a:avLst/>
          </a:prstGeom>
          <a:effectLst>
            <a:softEdge rad="31750"/>
          </a:effectLst>
        </p:spPr>
      </p:pic>
    </p:spTree>
    <p:extLst>
      <p:ext uri="{BB962C8B-B14F-4D97-AF65-F5344CB8AC3E}">
        <p14:creationId xmlns:p14="http://schemas.microsoft.com/office/powerpoint/2010/main" val="3236598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17682" y="309885"/>
            <a:ext cx="4366901" cy="461665"/>
          </a:xfrm>
          <a:prstGeom prst="rect">
            <a:avLst/>
          </a:prstGeom>
          <a:noFill/>
        </p:spPr>
        <p:txBody>
          <a:bodyPr wrap="none" rtlCol="0">
            <a:spAutoFit/>
          </a:bodyPr>
          <a:lstStyle/>
          <a:p>
            <a:r>
              <a:rPr lang="en-US" altLang="ko-KR" sz="2400" dirty="0">
                <a:solidFill>
                  <a:srgbClr val="7030A0"/>
                </a:solidFill>
                <a:latin typeface="Open Sans" pitchFamily="2" charset="0"/>
                <a:ea typeface="Open Sans" pitchFamily="2" charset="0"/>
                <a:cs typeface="Open Sans" pitchFamily="2" charset="0"/>
              </a:rPr>
              <a:t>Introduction – </a:t>
            </a:r>
            <a:r>
              <a:rPr lang="ko-KR" altLang="en-US" sz="2400" dirty="0">
                <a:solidFill>
                  <a:srgbClr val="7030A0"/>
                </a:solidFill>
                <a:latin typeface="Open Sans" pitchFamily="2" charset="0"/>
                <a:ea typeface="Noto Sans KR" panose="020B0500000000000000" pitchFamily="34" charset="-127"/>
                <a:cs typeface="Open Sans" pitchFamily="2" charset="0"/>
              </a:rPr>
              <a:t>메타데이터 </a:t>
            </a:r>
            <a:r>
              <a:rPr lang="en-US" altLang="ko-KR" sz="2400" dirty="0">
                <a:solidFill>
                  <a:srgbClr val="7030A0"/>
                </a:solidFill>
                <a:latin typeface="Open Sans" pitchFamily="2" charset="0"/>
                <a:ea typeface="Noto Sans KR" panose="020B0500000000000000" pitchFamily="34" charset="-127"/>
                <a:cs typeface="Open Sans" pitchFamily="2" charset="0"/>
              </a:rPr>
              <a:t>EDA</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grpSp>
        <p:nvGrpSpPr>
          <p:cNvPr id="34" name="그룹 33"/>
          <p:cNvGrpSpPr/>
          <p:nvPr/>
        </p:nvGrpSpPr>
        <p:grpSpPr>
          <a:xfrm>
            <a:off x="8349115" y="31462"/>
            <a:ext cx="748916" cy="716215"/>
            <a:chOff x="8349115" y="31462"/>
            <a:chExt cx="748916" cy="716215"/>
          </a:xfrm>
        </p:grpSpPr>
        <p:grpSp>
          <p:nvGrpSpPr>
            <p:cNvPr id="32" name="그룹 31"/>
            <p:cNvGrpSpPr/>
            <p:nvPr/>
          </p:nvGrpSpPr>
          <p:grpSpPr>
            <a:xfrm>
              <a:off x="8766487" y="190296"/>
              <a:ext cx="295864" cy="295864"/>
              <a:chOff x="8378650" y="324694"/>
              <a:chExt cx="295864" cy="295864"/>
            </a:xfrm>
          </p:grpSpPr>
          <p:sp>
            <p:nvSpPr>
              <p:cNvPr id="16" name="타원 15"/>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p:cNvCxnSpPr>
                <a:stCxn id="16" idx="1"/>
                <a:endCxn id="16"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직선 연결선 17"/>
              <p:cNvCxnSpPr>
                <a:stCxn id="16" idx="7"/>
                <a:endCxn id="16"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 name="직선 연결선 18"/>
              <p:cNvCxnSpPr>
                <a:stCxn id="16" idx="0"/>
                <a:endCxn id="16"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 name="직선 연결선 19"/>
              <p:cNvCxnSpPr>
                <a:stCxn id="16" idx="2"/>
                <a:endCxn id="16"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1" name="그룹 30"/>
            <p:cNvGrpSpPr/>
            <p:nvPr/>
          </p:nvGrpSpPr>
          <p:grpSpPr>
            <a:xfrm>
              <a:off x="8349115" y="31462"/>
              <a:ext cx="383328" cy="383328"/>
              <a:chOff x="8676431" y="160879"/>
              <a:chExt cx="426915" cy="426915"/>
            </a:xfrm>
          </p:grpSpPr>
          <p:sp>
            <p:nvSpPr>
              <p:cNvPr id="21" name="타원 20"/>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p:cNvCxnSpPr>
                <a:stCxn id="21" idx="1"/>
                <a:endCxn id="21"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21" idx="7"/>
                <a:endCxn id="21"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21" idx="0"/>
                <a:endCxn id="21"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직선 연결선 24"/>
              <p:cNvCxnSpPr>
                <a:stCxn id="21" idx="2"/>
                <a:endCxn id="21"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3" name="그룹 32"/>
            <p:cNvGrpSpPr/>
            <p:nvPr/>
          </p:nvGrpSpPr>
          <p:grpSpPr>
            <a:xfrm>
              <a:off x="8872194" y="521840"/>
              <a:ext cx="225837" cy="225837"/>
              <a:chOff x="8614083" y="576193"/>
              <a:chExt cx="225837" cy="225837"/>
            </a:xfrm>
          </p:grpSpPr>
          <p:sp>
            <p:nvSpPr>
              <p:cNvPr id="26" name="타원 25"/>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p:cNvCxnSpPr>
                <a:stCxn id="26" idx="1"/>
                <a:endCxn id="26"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26" idx="7"/>
                <a:endCxn id="26"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26" idx="0"/>
                <a:endCxn id="26"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직선 연결선 29"/>
              <p:cNvCxnSpPr>
                <a:stCxn id="26" idx="2"/>
                <a:endCxn id="26"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53" name="그룹 52">
            <a:extLst>
              <a:ext uri="{FF2B5EF4-FFF2-40B4-BE49-F238E27FC236}">
                <a16:creationId xmlns:a16="http://schemas.microsoft.com/office/drawing/2014/main" id="{B95E19BF-C8F9-7723-2E5D-DB8266CE9E56}"/>
              </a:ext>
            </a:extLst>
          </p:cNvPr>
          <p:cNvGrpSpPr/>
          <p:nvPr/>
        </p:nvGrpSpPr>
        <p:grpSpPr>
          <a:xfrm>
            <a:off x="432837" y="1131590"/>
            <a:ext cx="8273138" cy="576064"/>
            <a:chOff x="432837" y="1131590"/>
            <a:chExt cx="8273138" cy="576064"/>
          </a:xfrm>
        </p:grpSpPr>
        <p:sp>
          <p:nvSpPr>
            <p:cNvPr id="54" name="사각형: 둥근 모서리 53">
              <a:extLst>
                <a:ext uri="{FF2B5EF4-FFF2-40B4-BE49-F238E27FC236}">
                  <a16:creationId xmlns:a16="http://schemas.microsoft.com/office/drawing/2014/main" id="{AED2E010-97D2-8406-6183-665AEEECA5E3}"/>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55" name="사각형: 둥근 모서리 54">
              <a:extLst>
                <a:ext uri="{FF2B5EF4-FFF2-40B4-BE49-F238E27FC236}">
                  <a16:creationId xmlns:a16="http://schemas.microsoft.com/office/drawing/2014/main" id="{402F55EC-2FDA-77E5-684B-B1CF941DEDB4}"/>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6" name="사각형: 둥근 모서리 55">
              <a:extLst>
                <a:ext uri="{FF2B5EF4-FFF2-40B4-BE49-F238E27FC236}">
                  <a16:creationId xmlns:a16="http://schemas.microsoft.com/office/drawing/2014/main" id="{9D65EE61-A8FD-5C9C-25AE-B240DDF05CDA}"/>
                </a:ext>
              </a:extLst>
            </p:cNvPr>
            <p:cNvSpPr/>
            <p:nvPr/>
          </p:nvSpPr>
          <p:spPr>
            <a:xfrm>
              <a:off x="3814619"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57" name="사각형: 둥근 모서리 56">
              <a:extLst>
                <a:ext uri="{FF2B5EF4-FFF2-40B4-BE49-F238E27FC236}">
                  <a16:creationId xmlns:a16="http://schemas.microsoft.com/office/drawing/2014/main" id="{03E0BDB9-124B-B0EB-BA78-A5DD93833446}"/>
                </a:ext>
              </a:extLst>
            </p:cNvPr>
            <p:cNvSpPr/>
            <p:nvPr/>
          </p:nvSpPr>
          <p:spPr>
            <a:xfrm>
              <a:off x="2123728"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8" name="사각형: 둥근 모서리 57">
              <a:extLst>
                <a:ext uri="{FF2B5EF4-FFF2-40B4-BE49-F238E27FC236}">
                  <a16:creationId xmlns:a16="http://schemas.microsoft.com/office/drawing/2014/main" id="{E3F7CEDF-DC5E-C787-6058-08A2AC344F8B}"/>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59" name="화살표: 오른쪽 58">
              <a:extLst>
                <a:ext uri="{FF2B5EF4-FFF2-40B4-BE49-F238E27FC236}">
                  <a16:creationId xmlns:a16="http://schemas.microsoft.com/office/drawing/2014/main" id="{D8A8E3E5-63C0-4A78-6F7B-95B79E537A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화살표: 오른쪽 59">
              <a:extLst>
                <a:ext uri="{FF2B5EF4-FFF2-40B4-BE49-F238E27FC236}">
                  <a16:creationId xmlns:a16="http://schemas.microsoft.com/office/drawing/2014/main" id="{BFCD4148-C035-B893-52DF-5E00EC3E409B}"/>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화살표: 오른쪽 60">
              <a:extLst>
                <a:ext uri="{FF2B5EF4-FFF2-40B4-BE49-F238E27FC236}">
                  <a16:creationId xmlns:a16="http://schemas.microsoft.com/office/drawing/2014/main" id="{AFA568C2-5EFC-2531-88E2-1495B3E8C4A6}"/>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화살표: 오른쪽 61">
              <a:extLst>
                <a:ext uri="{FF2B5EF4-FFF2-40B4-BE49-F238E27FC236}">
                  <a16:creationId xmlns:a16="http://schemas.microsoft.com/office/drawing/2014/main" id="{86BC2E95-6EA4-7A23-A038-85789DDBB8E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TextBox 1">
            <a:extLst>
              <a:ext uri="{FF2B5EF4-FFF2-40B4-BE49-F238E27FC236}">
                <a16:creationId xmlns:a16="http://schemas.microsoft.com/office/drawing/2014/main" id="{3B60A5D5-25EE-C8D1-8117-E288F42B0822}"/>
              </a:ext>
            </a:extLst>
          </p:cNvPr>
          <p:cNvSpPr txBox="1"/>
          <p:nvPr/>
        </p:nvSpPr>
        <p:spPr>
          <a:xfrm>
            <a:off x="3850623" y="2810712"/>
            <a:ext cx="4842682" cy="1754326"/>
          </a:xfrm>
          <a:prstGeom prst="rect">
            <a:avLst/>
          </a:prstGeom>
          <a:noFill/>
          <a:ln>
            <a:solidFill>
              <a:srgbClr val="7030A0"/>
            </a:solidFill>
          </a:ln>
        </p:spPr>
        <p:txBody>
          <a:bodyPr wrap="square" rtlCol="0" anchor="t">
            <a:spAutoFit/>
          </a:bodyPr>
          <a:lstStyle/>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작업 환경 </a:t>
            </a:r>
            <a:r>
              <a:rPr lang="en-US" altLang="ko-KR" sz="1200" dirty="0">
                <a:solidFill>
                  <a:srgbClr val="7030A0"/>
                </a:solidFill>
                <a:latin typeface="Open Sans" pitchFamily="2" charset="0"/>
                <a:ea typeface="Noto Sans KR" panose="020B0500000000000000" pitchFamily="34" charset="-127"/>
                <a:cs typeface="Open Sans" pitchFamily="2" charset="0"/>
              </a:rPr>
              <a:t>: Local</a:t>
            </a:r>
            <a:r>
              <a:rPr lang="ko-KR" altLang="en-US" sz="1200" dirty="0">
                <a:solidFill>
                  <a:srgbClr val="7030A0"/>
                </a:solidFill>
                <a:latin typeface="Open Sans" pitchFamily="2" charset="0"/>
                <a:ea typeface="Noto Sans KR" panose="020B0500000000000000" pitchFamily="34" charset="-127"/>
                <a:cs typeface="Open Sans" pitchFamily="2" charset="0"/>
              </a:rPr>
              <a:t> </a:t>
            </a:r>
            <a:r>
              <a:rPr lang="en-US" altLang="ko-KR" sz="1200" dirty="0" err="1">
                <a:solidFill>
                  <a:srgbClr val="7030A0"/>
                </a:solidFill>
                <a:latin typeface="Open Sans" pitchFamily="2" charset="0"/>
                <a:ea typeface="Noto Sans KR" panose="020B0500000000000000" pitchFamily="34" charset="-127"/>
                <a:cs typeface="Open Sans" pitchFamily="2" charset="0"/>
              </a:rPr>
              <a:t>VSCode</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OS : Windows 11</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Python = 3.9</a:t>
            </a: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시각화 라이브러리</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628650" lvl="1" indent="-171450">
              <a:buFont typeface="Arial" panose="020B0604020202020204" pitchFamily="34" charset="0"/>
              <a:buChar char="•"/>
            </a:pPr>
            <a:r>
              <a:rPr lang="en-US" altLang="ko-KR" sz="1200" dirty="0" err="1">
                <a:solidFill>
                  <a:srgbClr val="7030A0"/>
                </a:solidFill>
                <a:latin typeface="Open Sans" pitchFamily="2" charset="0"/>
                <a:ea typeface="Noto Sans KR" panose="020B0500000000000000" pitchFamily="34" charset="-127"/>
                <a:cs typeface="Open Sans" pitchFamily="2" charset="0"/>
              </a:rPr>
              <a:t>plotly</a:t>
            </a:r>
            <a:r>
              <a:rPr lang="en-US" altLang="ko-KR" sz="1200" dirty="0">
                <a:solidFill>
                  <a:srgbClr val="7030A0"/>
                </a:solidFill>
                <a:latin typeface="Open Sans" pitchFamily="2" charset="0"/>
                <a:ea typeface="Noto Sans KR" panose="020B0500000000000000" pitchFamily="34" charset="-127"/>
                <a:cs typeface="Open Sans" pitchFamily="2" charset="0"/>
              </a:rPr>
              <a:t> (version : 5.11.0)</a:t>
            </a:r>
          </a:p>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EDA (</a:t>
            </a:r>
            <a:r>
              <a:rPr lang="ko-KR" altLang="en-US" sz="1200" dirty="0">
                <a:solidFill>
                  <a:srgbClr val="7030A0"/>
                </a:solidFill>
                <a:latin typeface="Open Sans" pitchFamily="2" charset="0"/>
                <a:ea typeface="Noto Sans KR" panose="020B0500000000000000" pitchFamily="34" charset="-127"/>
                <a:cs typeface="Open Sans" pitchFamily="2" charset="0"/>
              </a:rPr>
              <a:t>탐색적 데이터 분석</a:t>
            </a:r>
            <a:r>
              <a:rPr lang="en-US" altLang="ko-KR" sz="1200" dirty="0">
                <a:solidFill>
                  <a:srgbClr val="7030A0"/>
                </a:solidFill>
                <a:latin typeface="Open Sans" pitchFamily="2" charset="0"/>
                <a:ea typeface="Noto Sans KR" panose="020B0500000000000000" pitchFamily="34" charset="-127"/>
                <a:cs typeface="Open Sans" pitchFamily="2" charset="0"/>
              </a:rPr>
              <a:t>)</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Research Group (Subjects, Images)</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Gender</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Age</a:t>
            </a:r>
          </a:p>
        </p:txBody>
      </p:sp>
      <p:sp>
        <p:nvSpPr>
          <p:cNvPr id="4" name="사각형: 둥근 모서리 3">
            <a:extLst>
              <a:ext uri="{FF2B5EF4-FFF2-40B4-BE49-F238E27FC236}">
                <a16:creationId xmlns:a16="http://schemas.microsoft.com/office/drawing/2014/main" id="{ED1F6009-209E-706E-F2E9-F547556A1D49}"/>
              </a:ext>
            </a:extLst>
          </p:cNvPr>
          <p:cNvSpPr/>
          <p:nvPr/>
        </p:nvSpPr>
        <p:spPr>
          <a:xfrm>
            <a:off x="3814619" y="2077171"/>
            <a:ext cx="2160240"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dirty="0">
                <a:solidFill>
                  <a:srgbClr val="7030A0"/>
                </a:solidFill>
                <a:latin typeface="Open Sans" pitchFamily="2" charset="0"/>
                <a:ea typeface="Noto Sans KR" panose="020B0500000000000000" pitchFamily="34" charset="-127"/>
                <a:cs typeface="Open Sans" pitchFamily="2" charset="0"/>
              </a:rPr>
              <a:t>메타데이터 </a:t>
            </a:r>
            <a:r>
              <a:rPr lang="en-US" altLang="ko-KR" sz="1800" dirty="0">
                <a:solidFill>
                  <a:srgbClr val="7030A0"/>
                </a:solidFill>
                <a:latin typeface="Open Sans" pitchFamily="2" charset="0"/>
                <a:ea typeface="Noto Sans KR" panose="020B0500000000000000" pitchFamily="34" charset="-127"/>
                <a:cs typeface="Open Sans" pitchFamily="2" charset="0"/>
              </a:rPr>
              <a:t>EDA</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pic>
        <p:nvPicPr>
          <p:cNvPr id="12" name="그림 11" descr="텍스트, 시계이(가) 표시된 사진&#10;&#10;자동 생성된 설명">
            <a:extLst>
              <a:ext uri="{FF2B5EF4-FFF2-40B4-BE49-F238E27FC236}">
                <a16:creationId xmlns:a16="http://schemas.microsoft.com/office/drawing/2014/main" id="{6E1F0C6A-2241-F542-70A4-466740C3A9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943" r="60945"/>
          <a:stretch/>
        </p:blipFill>
        <p:spPr>
          <a:xfrm>
            <a:off x="1160479" y="2061815"/>
            <a:ext cx="2472823" cy="2527095"/>
          </a:xfrm>
          <a:prstGeom prst="rect">
            <a:avLst/>
          </a:prstGeom>
          <a:ln w="76200">
            <a:solidFill>
              <a:srgbClr val="7030A0"/>
            </a:solidFill>
          </a:ln>
          <a:effectLst>
            <a:softEdge rad="63500"/>
          </a:effectLst>
        </p:spPr>
      </p:pic>
      <p:pic>
        <p:nvPicPr>
          <p:cNvPr id="3" name="Picture 6" descr="Visual Studio Code 기본 단축키">
            <a:extLst>
              <a:ext uri="{FF2B5EF4-FFF2-40B4-BE49-F238E27FC236}">
                <a16:creationId xmlns:a16="http://schemas.microsoft.com/office/drawing/2014/main" id="{EC790109-5EC9-9A02-66C3-AE2BA3EF93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4298" y="2077171"/>
            <a:ext cx="1119926" cy="5760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F1878B57-75D5-6F5B-E6A0-DBB6EDDF6C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60251" y="2127898"/>
            <a:ext cx="1433054" cy="477685"/>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470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17682" y="309885"/>
            <a:ext cx="4366901" cy="461665"/>
          </a:xfrm>
          <a:prstGeom prst="rect">
            <a:avLst/>
          </a:prstGeom>
          <a:noFill/>
        </p:spPr>
        <p:txBody>
          <a:bodyPr wrap="none" rtlCol="0">
            <a:spAutoFit/>
          </a:bodyPr>
          <a:lstStyle/>
          <a:p>
            <a:r>
              <a:rPr lang="en-US" altLang="ko-KR" sz="2400" dirty="0">
                <a:solidFill>
                  <a:srgbClr val="7030A0"/>
                </a:solidFill>
                <a:latin typeface="Open Sans" pitchFamily="2" charset="0"/>
                <a:ea typeface="Open Sans" pitchFamily="2" charset="0"/>
                <a:cs typeface="Open Sans" pitchFamily="2" charset="0"/>
              </a:rPr>
              <a:t>Introduction – </a:t>
            </a:r>
            <a:r>
              <a:rPr lang="ko-KR" altLang="en-US" sz="2400" dirty="0">
                <a:solidFill>
                  <a:srgbClr val="7030A0"/>
                </a:solidFill>
                <a:latin typeface="Open Sans" pitchFamily="2" charset="0"/>
                <a:ea typeface="Noto Sans KR" panose="020B0500000000000000" pitchFamily="34" charset="-127"/>
                <a:cs typeface="Open Sans" pitchFamily="2" charset="0"/>
              </a:rPr>
              <a:t>메타데이터 </a:t>
            </a:r>
            <a:r>
              <a:rPr lang="en-US" altLang="ko-KR" sz="2400" dirty="0">
                <a:solidFill>
                  <a:srgbClr val="7030A0"/>
                </a:solidFill>
                <a:latin typeface="Open Sans" pitchFamily="2" charset="0"/>
                <a:ea typeface="Noto Sans KR" panose="020B0500000000000000" pitchFamily="34" charset="-127"/>
                <a:cs typeface="Open Sans" pitchFamily="2" charset="0"/>
              </a:rPr>
              <a:t>EDA</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grpSp>
        <p:nvGrpSpPr>
          <p:cNvPr id="34" name="그룹 33"/>
          <p:cNvGrpSpPr/>
          <p:nvPr/>
        </p:nvGrpSpPr>
        <p:grpSpPr>
          <a:xfrm>
            <a:off x="8349115" y="31462"/>
            <a:ext cx="748916" cy="716215"/>
            <a:chOff x="8349115" y="31462"/>
            <a:chExt cx="748916" cy="716215"/>
          </a:xfrm>
        </p:grpSpPr>
        <p:grpSp>
          <p:nvGrpSpPr>
            <p:cNvPr id="32" name="그룹 31"/>
            <p:cNvGrpSpPr/>
            <p:nvPr/>
          </p:nvGrpSpPr>
          <p:grpSpPr>
            <a:xfrm>
              <a:off x="8766487" y="190296"/>
              <a:ext cx="295864" cy="295864"/>
              <a:chOff x="8378650" y="324694"/>
              <a:chExt cx="295864" cy="295864"/>
            </a:xfrm>
          </p:grpSpPr>
          <p:sp>
            <p:nvSpPr>
              <p:cNvPr id="16" name="타원 15"/>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p:cNvCxnSpPr>
                <a:stCxn id="16" idx="1"/>
                <a:endCxn id="16"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직선 연결선 17"/>
              <p:cNvCxnSpPr>
                <a:stCxn id="16" idx="7"/>
                <a:endCxn id="16"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 name="직선 연결선 18"/>
              <p:cNvCxnSpPr>
                <a:stCxn id="16" idx="0"/>
                <a:endCxn id="16"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 name="직선 연결선 19"/>
              <p:cNvCxnSpPr>
                <a:stCxn id="16" idx="2"/>
                <a:endCxn id="16"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1" name="그룹 30"/>
            <p:cNvGrpSpPr/>
            <p:nvPr/>
          </p:nvGrpSpPr>
          <p:grpSpPr>
            <a:xfrm>
              <a:off x="8349115" y="31462"/>
              <a:ext cx="383328" cy="383328"/>
              <a:chOff x="8676431" y="160879"/>
              <a:chExt cx="426915" cy="426915"/>
            </a:xfrm>
          </p:grpSpPr>
          <p:sp>
            <p:nvSpPr>
              <p:cNvPr id="21" name="타원 20"/>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p:cNvCxnSpPr>
                <a:stCxn id="21" idx="1"/>
                <a:endCxn id="21"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21" idx="7"/>
                <a:endCxn id="21"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21" idx="0"/>
                <a:endCxn id="21"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직선 연결선 24"/>
              <p:cNvCxnSpPr>
                <a:stCxn id="21" idx="2"/>
                <a:endCxn id="21"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3" name="그룹 32"/>
            <p:cNvGrpSpPr/>
            <p:nvPr/>
          </p:nvGrpSpPr>
          <p:grpSpPr>
            <a:xfrm>
              <a:off x="8872194" y="521840"/>
              <a:ext cx="225837" cy="225837"/>
              <a:chOff x="8614083" y="576193"/>
              <a:chExt cx="225837" cy="225837"/>
            </a:xfrm>
          </p:grpSpPr>
          <p:sp>
            <p:nvSpPr>
              <p:cNvPr id="26" name="타원 25"/>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p:cNvCxnSpPr>
                <a:stCxn id="26" idx="1"/>
                <a:endCxn id="26"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26" idx="7"/>
                <a:endCxn id="26"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26" idx="0"/>
                <a:endCxn id="26"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직선 연결선 29"/>
              <p:cNvCxnSpPr>
                <a:stCxn id="26" idx="2"/>
                <a:endCxn id="26"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53" name="그룹 52">
            <a:extLst>
              <a:ext uri="{FF2B5EF4-FFF2-40B4-BE49-F238E27FC236}">
                <a16:creationId xmlns:a16="http://schemas.microsoft.com/office/drawing/2014/main" id="{B95E19BF-C8F9-7723-2E5D-DB8266CE9E56}"/>
              </a:ext>
            </a:extLst>
          </p:cNvPr>
          <p:cNvGrpSpPr/>
          <p:nvPr/>
        </p:nvGrpSpPr>
        <p:grpSpPr>
          <a:xfrm>
            <a:off x="432837" y="1131590"/>
            <a:ext cx="8273138" cy="576064"/>
            <a:chOff x="432837" y="1131590"/>
            <a:chExt cx="8273138" cy="576064"/>
          </a:xfrm>
        </p:grpSpPr>
        <p:sp>
          <p:nvSpPr>
            <p:cNvPr id="54" name="사각형: 둥근 모서리 53">
              <a:extLst>
                <a:ext uri="{FF2B5EF4-FFF2-40B4-BE49-F238E27FC236}">
                  <a16:creationId xmlns:a16="http://schemas.microsoft.com/office/drawing/2014/main" id="{AED2E010-97D2-8406-6183-665AEEECA5E3}"/>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55" name="사각형: 둥근 모서리 54">
              <a:extLst>
                <a:ext uri="{FF2B5EF4-FFF2-40B4-BE49-F238E27FC236}">
                  <a16:creationId xmlns:a16="http://schemas.microsoft.com/office/drawing/2014/main" id="{402F55EC-2FDA-77E5-684B-B1CF941DEDB4}"/>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6" name="사각형: 둥근 모서리 55">
              <a:extLst>
                <a:ext uri="{FF2B5EF4-FFF2-40B4-BE49-F238E27FC236}">
                  <a16:creationId xmlns:a16="http://schemas.microsoft.com/office/drawing/2014/main" id="{9D65EE61-A8FD-5C9C-25AE-B240DDF05CDA}"/>
                </a:ext>
              </a:extLst>
            </p:cNvPr>
            <p:cNvSpPr/>
            <p:nvPr/>
          </p:nvSpPr>
          <p:spPr>
            <a:xfrm>
              <a:off x="3814619"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57" name="사각형: 둥근 모서리 56">
              <a:extLst>
                <a:ext uri="{FF2B5EF4-FFF2-40B4-BE49-F238E27FC236}">
                  <a16:creationId xmlns:a16="http://schemas.microsoft.com/office/drawing/2014/main" id="{03E0BDB9-124B-B0EB-BA78-A5DD93833446}"/>
                </a:ext>
              </a:extLst>
            </p:cNvPr>
            <p:cNvSpPr/>
            <p:nvPr/>
          </p:nvSpPr>
          <p:spPr>
            <a:xfrm>
              <a:off x="2123728"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8" name="사각형: 둥근 모서리 57">
              <a:extLst>
                <a:ext uri="{FF2B5EF4-FFF2-40B4-BE49-F238E27FC236}">
                  <a16:creationId xmlns:a16="http://schemas.microsoft.com/office/drawing/2014/main" id="{E3F7CEDF-DC5E-C787-6058-08A2AC344F8B}"/>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59" name="화살표: 오른쪽 58">
              <a:extLst>
                <a:ext uri="{FF2B5EF4-FFF2-40B4-BE49-F238E27FC236}">
                  <a16:creationId xmlns:a16="http://schemas.microsoft.com/office/drawing/2014/main" id="{D8A8E3E5-63C0-4A78-6F7B-95B79E537A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화살표: 오른쪽 59">
              <a:extLst>
                <a:ext uri="{FF2B5EF4-FFF2-40B4-BE49-F238E27FC236}">
                  <a16:creationId xmlns:a16="http://schemas.microsoft.com/office/drawing/2014/main" id="{BFCD4148-C035-B893-52DF-5E00EC3E409B}"/>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화살표: 오른쪽 60">
              <a:extLst>
                <a:ext uri="{FF2B5EF4-FFF2-40B4-BE49-F238E27FC236}">
                  <a16:creationId xmlns:a16="http://schemas.microsoft.com/office/drawing/2014/main" id="{AFA568C2-5EFC-2531-88E2-1495B3E8C4A6}"/>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화살표: 오른쪽 61">
              <a:extLst>
                <a:ext uri="{FF2B5EF4-FFF2-40B4-BE49-F238E27FC236}">
                  <a16:creationId xmlns:a16="http://schemas.microsoft.com/office/drawing/2014/main" id="{86BC2E95-6EA4-7A23-A038-85789DDBB8E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사각형: 둥근 모서리 3">
            <a:extLst>
              <a:ext uri="{FF2B5EF4-FFF2-40B4-BE49-F238E27FC236}">
                <a16:creationId xmlns:a16="http://schemas.microsoft.com/office/drawing/2014/main" id="{ED1F6009-209E-706E-F2E9-F547556A1D49}"/>
              </a:ext>
            </a:extLst>
          </p:cNvPr>
          <p:cNvSpPr/>
          <p:nvPr/>
        </p:nvSpPr>
        <p:spPr>
          <a:xfrm>
            <a:off x="296952" y="3008572"/>
            <a:ext cx="2160240"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rgbClr val="7030A0"/>
                </a:solidFill>
                <a:latin typeface="Open Sans" pitchFamily="2" charset="0"/>
                <a:ea typeface="Noto Sans KR" panose="020B0500000000000000" pitchFamily="34" charset="-127"/>
                <a:cs typeface="Open Sans" pitchFamily="2" charset="0"/>
              </a:rPr>
              <a:t>Research Group</a:t>
            </a:r>
            <a:br>
              <a:rPr lang="en-US" altLang="ko-KR" sz="1800" dirty="0">
                <a:solidFill>
                  <a:srgbClr val="7030A0"/>
                </a:solidFill>
                <a:latin typeface="Open Sans" pitchFamily="2" charset="0"/>
                <a:ea typeface="Noto Sans KR" panose="020B0500000000000000" pitchFamily="34" charset="-127"/>
                <a:cs typeface="Open Sans" pitchFamily="2" charset="0"/>
              </a:rPr>
            </a:br>
            <a:r>
              <a:rPr lang="en-US" altLang="ko-KR" sz="1800" dirty="0">
                <a:solidFill>
                  <a:srgbClr val="7030A0"/>
                </a:solidFill>
                <a:latin typeface="Open Sans" pitchFamily="2" charset="0"/>
                <a:ea typeface="Noto Sans KR" panose="020B0500000000000000" pitchFamily="34" charset="-127"/>
                <a:cs typeface="Open Sans" pitchFamily="2" charset="0"/>
              </a:rPr>
              <a:t>(Subject </a:t>
            </a:r>
            <a:r>
              <a:rPr lang="ko-KR" altLang="en-US" sz="1800" dirty="0">
                <a:solidFill>
                  <a:srgbClr val="7030A0"/>
                </a:solidFill>
                <a:latin typeface="Open Sans" pitchFamily="2" charset="0"/>
                <a:ea typeface="Noto Sans KR" panose="020B0500000000000000" pitchFamily="34" charset="-127"/>
                <a:cs typeface="Open Sans" pitchFamily="2" charset="0"/>
              </a:rPr>
              <a:t>수</a:t>
            </a:r>
            <a:r>
              <a:rPr lang="en-US" altLang="ko-KR" sz="1800" dirty="0">
                <a:solidFill>
                  <a:srgbClr val="7030A0"/>
                </a:solidFill>
                <a:latin typeface="Open Sans" pitchFamily="2" charset="0"/>
                <a:ea typeface="Noto Sans KR" panose="020B0500000000000000" pitchFamily="34" charset="-127"/>
                <a:cs typeface="Open Sans" pitchFamily="2" charset="0"/>
              </a:rPr>
              <a:t>)</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pic>
        <p:nvPicPr>
          <p:cNvPr id="12290" name="Picture 2">
            <a:extLst>
              <a:ext uri="{FF2B5EF4-FFF2-40B4-BE49-F238E27FC236}">
                <a16:creationId xmlns:a16="http://schemas.microsoft.com/office/drawing/2014/main" id="{6D791071-779D-EC31-AA53-118FE9205A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7820" y="1846894"/>
            <a:ext cx="2029596" cy="144971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F9A0CA43-F6D0-33AC-A218-667C27C2D9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7820" y="3296605"/>
            <a:ext cx="2029596" cy="144971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D846E6A6-7F27-09AE-A362-EB1EF02A38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0541" y="1846894"/>
            <a:ext cx="2029596" cy="144971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96BB1E90-6155-9C81-F3EC-8B1FAA9346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90541" y="3296604"/>
            <a:ext cx="2029596" cy="1449712"/>
          </a:xfrm>
          <a:prstGeom prst="rect">
            <a:avLst/>
          </a:prstGeom>
          <a:noFill/>
          <a:extLst>
            <a:ext uri="{909E8E84-426E-40DD-AFC4-6F175D3DCCD1}">
              <a14:hiddenFill xmlns:a14="http://schemas.microsoft.com/office/drawing/2010/main">
                <a:solidFill>
                  <a:srgbClr val="FFFFFF"/>
                </a:solidFill>
              </a14:hiddenFill>
            </a:ext>
          </a:extLst>
        </p:spPr>
      </p:pic>
      <p:sp>
        <p:nvSpPr>
          <p:cNvPr id="6" name="사각형: 둥근 모서리 5">
            <a:extLst>
              <a:ext uri="{FF2B5EF4-FFF2-40B4-BE49-F238E27FC236}">
                <a16:creationId xmlns:a16="http://schemas.microsoft.com/office/drawing/2014/main" id="{BAE5B3FB-70AC-E13B-2BB5-BF0B2FB6E7D0}"/>
              </a:ext>
            </a:extLst>
          </p:cNvPr>
          <p:cNvSpPr/>
          <p:nvPr/>
        </p:nvSpPr>
        <p:spPr>
          <a:xfrm>
            <a:off x="6686808" y="3008572"/>
            <a:ext cx="2160240"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rgbClr val="7030A0"/>
                </a:solidFill>
                <a:latin typeface="Open Sans" pitchFamily="2" charset="0"/>
                <a:ea typeface="Noto Sans KR" panose="020B0500000000000000" pitchFamily="34" charset="-127"/>
                <a:cs typeface="Open Sans" pitchFamily="2" charset="0"/>
              </a:rPr>
              <a:t>Research Group</a:t>
            </a:r>
            <a:br>
              <a:rPr lang="en-US" altLang="ko-KR" sz="1800" dirty="0">
                <a:solidFill>
                  <a:srgbClr val="7030A0"/>
                </a:solidFill>
                <a:latin typeface="Open Sans" pitchFamily="2" charset="0"/>
                <a:ea typeface="Noto Sans KR" panose="020B0500000000000000" pitchFamily="34" charset="-127"/>
                <a:cs typeface="Open Sans" pitchFamily="2" charset="0"/>
              </a:rPr>
            </a:br>
            <a:r>
              <a:rPr lang="en-US" altLang="ko-KR" sz="1800" dirty="0">
                <a:solidFill>
                  <a:srgbClr val="7030A0"/>
                </a:solidFill>
                <a:latin typeface="Open Sans" pitchFamily="2" charset="0"/>
                <a:ea typeface="Noto Sans KR" panose="020B0500000000000000" pitchFamily="34" charset="-127"/>
                <a:cs typeface="Open Sans" pitchFamily="2" charset="0"/>
              </a:rPr>
              <a:t>(</a:t>
            </a:r>
            <a:r>
              <a:rPr lang="en-US" altLang="ko-KR" dirty="0">
                <a:solidFill>
                  <a:srgbClr val="7030A0"/>
                </a:solidFill>
                <a:latin typeface="Open Sans" pitchFamily="2" charset="0"/>
                <a:ea typeface="Noto Sans KR" panose="020B0500000000000000" pitchFamily="34" charset="-127"/>
                <a:cs typeface="Open Sans" pitchFamily="2" charset="0"/>
              </a:rPr>
              <a:t>MRI</a:t>
            </a:r>
            <a:r>
              <a:rPr lang="ko-KR" altLang="en-US" dirty="0">
                <a:solidFill>
                  <a:srgbClr val="7030A0"/>
                </a:solidFill>
                <a:latin typeface="Open Sans" pitchFamily="2" charset="0"/>
                <a:ea typeface="Noto Sans KR" panose="020B0500000000000000" pitchFamily="34" charset="-127"/>
                <a:cs typeface="Open Sans" pitchFamily="2" charset="0"/>
              </a:rPr>
              <a:t> </a:t>
            </a:r>
            <a:r>
              <a:rPr lang="en-US" altLang="ko-KR" dirty="0">
                <a:solidFill>
                  <a:srgbClr val="7030A0"/>
                </a:solidFill>
                <a:latin typeface="Open Sans" pitchFamily="2" charset="0"/>
                <a:ea typeface="Noto Sans KR" panose="020B0500000000000000" pitchFamily="34" charset="-127"/>
                <a:cs typeface="Open Sans" pitchFamily="2" charset="0"/>
              </a:rPr>
              <a:t>Image</a:t>
            </a:r>
            <a:r>
              <a:rPr lang="en-US" altLang="ko-KR" sz="1800" dirty="0">
                <a:solidFill>
                  <a:srgbClr val="7030A0"/>
                </a:solidFill>
                <a:latin typeface="Open Sans" pitchFamily="2" charset="0"/>
                <a:ea typeface="Noto Sans KR" panose="020B0500000000000000" pitchFamily="34" charset="-127"/>
                <a:cs typeface="Open Sans" pitchFamily="2" charset="0"/>
              </a:rPr>
              <a:t> </a:t>
            </a:r>
            <a:r>
              <a:rPr lang="ko-KR" altLang="en-US" sz="1800" dirty="0">
                <a:solidFill>
                  <a:srgbClr val="7030A0"/>
                </a:solidFill>
                <a:latin typeface="Open Sans" pitchFamily="2" charset="0"/>
                <a:ea typeface="Noto Sans KR" panose="020B0500000000000000" pitchFamily="34" charset="-127"/>
                <a:cs typeface="Open Sans" pitchFamily="2" charset="0"/>
              </a:rPr>
              <a:t>수</a:t>
            </a:r>
            <a:r>
              <a:rPr lang="en-US" altLang="ko-KR" sz="1800" dirty="0">
                <a:solidFill>
                  <a:srgbClr val="7030A0"/>
                </a:solidFill>
                <a:latin typeface="Open Sans" pitchFamily="2" charset="0"/>
                <a:ea typeface="Noto Sans KR" panose="020B0500000000000000" pitchFamily="34" charset="-127"/>
                <a:cs typeface="Open Sans" pitchFamily="2" charset="0"/>
              </a:rPr>
              <a:t>)</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spTree>
    <p:extLst>
      <p:ext uri="{BB962C8B-B14F-4D97-AF65-F5344CB8AC3E}">
        <p14:creationId xmlns:p14="http://schemas.microsoft.com/office/powerpoint/2010/main" val="3279735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016D963B-9435-7350-56B5-6186417FF6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863" y="3296604"/>
            <a:ext cx="2029596" cy="1449711"/>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974F4472-408B-F96B-26C8-4484BE525B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3863" y="1846893"/>
            <a:ext cx="2029596" cy="14497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17682" y="309885"/>
            <a:ext cx="4366901" cy="461665"/>
          </a:xfrm>
          <a:prstGeom prst="rect">
            <a:avLst/>
          </a:prstGeom>
          <a:noFill/>
        </p:spPr>
        <p:txBody>
          <a:bodyPr wrap="none" rtlCol="0">
            <a:spAutoFit/>
          </a:bodyPr>
          <a:lstStyle/>
          <a:p>
            <a:r>
              <a:rPr lang="en-US" altLang="ko-KR" sz="2400" dirty="0">
                <a:solidFill>
                  <a:srgbClr val="7030A0"/>
                </a:solidFill>
                <a:latin typeface="Open Sans" pitchFamily="2" charset="0"/>
                <a:ea typeface="Open Sans" pitchFamily="2" charset="0"/>
                <a:cs typeface="Open Sans" pitchFamily="2" charset="0"/>
              </a:rPr>
              <a:t>Introduction – </a:t>
            </a:r>
            <a:r>
              <a:rPr lang="ko-KR" altLang="en-US" sz="2400" dirty="0">
                <a:solidFill>
                  <a:srgbClr val="7030A0"/>
                </a:solidFill>
                <a:latin typeface="Open Sans" pitchFamily="2" charset="0"/>
                <a:ea typeface="Noto Sans KR" panose="020B0500000000000000" pitchFamily="34" charset="-127"/>
                <a:cs typeface="Open Sans" pitchFamily="2" charset="0"/>
              </a:rPr>
              <a:t>메타데이터 </a:t>
            </a:r>
            <a:r>
              <a:rPr lang="en-US" altLang="ko-KR" sz="2400" dirty="0">
                <a:solidFill>
                  <a:srgbClr val="7030A0"/>
                </a:solidFill>
                <a:latin typeface="Open Sans" pitchFamily="2" charset="0"/>
                <a:ea typeface="Noto Sans KR" panose="020B0500000000000000" pitchFamily="34" charset="-127"/>
                <a:cs typeface="Open Sans" pitchFamily="2" charset="0"/>
              </a:rPr>
              <a:t>EDA</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grpSp>
        <p:nvGrpSpPr>
          <p:cNvPr id="34" name="그룹 33"/>
          <p:cNvGrpSpPr/>
          <p:nvPr/>
        </p:nvGrpSpPr>
        <p:grpSpPr>
          <a:xfrm>
            <a:off x="8349115" y="31462"/>
            <a:ext cx="748916" cy="716215"/>
            <a:chOff x="8349115" y="31462"/>
            <a:chExt cx="748916" cy="716215"/>
          </a:xfrm>
        </p:grpSpPr>
        <p:grpSp>
          <p:nvGrpSpPr>
            <p:cNvPr id="32" name="그룹 31"/>
            <p:cNvGrpSpPr/>
            <p:nvPr/>
          </p:nvGrpSpPr>
          <p:grpSpPr>
            <a:xfrm>
              <a:off x="8766487" y="190296"/>
              <a:ext cx="295864" cy="295864"/>
              <a:chOff x="8378650" y="324694"/>
              <a:chExt cx="295864" cy="295864"/>
            </a:xfrm>
          </p:grpSpPr>
          <p:sp>
            <p:nvSpPr>
              <p:cNvPr id="16" name="타원 15"/>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p:cNvCxnSpPr>
                <a:stCxn id="16" idx="1"/>
                <a:endCxn id="16"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직선 연결선 17"/>
              <p:cNvCxnSpPr>
                <a:stCxn id="16" idx="7"/>
                <a:endCxn id="16"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 name="직선 연결선 18"/>
              <p:cNvCxnSpPr>
                <a:stCxn id="16" idx="0"/>
                <a:endCxn id="16"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 name="직선 연결선 19"/>
              <p:cNvCxnSpPr>
                <a:stCxn id="16" idx="2"/>
                <a:endCxn id="16"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1" name="그룹 30"/>
            <p:cNvGrpSpPr/>
            <p:nvPr/>
          </p:nvGrpSpPr>
          <p:grpSpPr>
            <a:xfrm>
              <a:off x="8349115" y="31462"/>
              <a:ext cx="383328" cy="383328"/>
              <a:chOff x="8676431" y="160879"/>
              <a:chExt cx="426915" cy="426915"/>
            </a:xfrm>
          </p:grpSpPr>
          <p:sp>
            <p:nvSpPr>
              <p:cNvPr id="21" name="타원 20"/>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p:cNvCxnSpPr>
                <a:stCxn id="21" idx="1"/>
                <a:endCxn id="21"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21" idx="7"/>
                <a:endCxn id="21"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21" idx="0"/>
                <a:endCxn id="21"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직선 연결선 24"/>
              <p:cNvCxnSpPr>
                <a:stCxn id="21" idx="2"/>
                <a:endCxn id="21"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3" name="그룹 32"/>
            <p:cNvGrpSpPr/>
            <p:nvPr/>
          </p:nvGrpSpPr>
          <p:grpSpPr>
            <a:xfrm>
              <a:off x="8872194" y="521840"/>
              <a:ext cx="225837" cy="225837"/>
              <a:chOff x="8614083" y="576193"/>
              <a:chExt cx="225837" cy="225837"/>
            </a:xfrm>
          </p:grpSpPr>
          <p:sp>
            <p:nvSpPr>
              <p:cNvPr id="26" name="타원 25"/>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p:cNvCxnSpPr>
                <a:stCxn id="26" idx="1"/>
                <a:endCxn id="26"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26" idx="7"/>
                <a:endCxn id="26"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26" idx="0"/>
                <a:endCxn id="26"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직선 연결선 29"/>
              <p:cNvCxnSpPr>
                <a:stCxn id="26" idx="2"/>
                <a:endCxn id="26"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53" name="그룹 52">
            <a:extLst>
              <a:ext uri="{FF2B5EF4-FFF2-40B4-BE49-F238E27FC236}">
                <a16:creationId xmlns:a16="http://schemas.microsoft.com/office/drawing/2014/main" id="{B95E19BF-C8F9-7723-2E5D-DB8266CE9E56}"/>
              </a:ext>
            </a:extLst>
          </p:cNvPr>
          <p:cNvGrpSpPr/>
          <p:nvPr/>
        </p:nvGrpSpPr>
        <p:grpSpPr>
          <a:xfrm>
            <a:off x="432837" y="1131590"/>
            <a:ext cx="8273138" cy="576064"/>
            <a:chOff x="432837" y="1131590"/>
            <a:chExt cx="8273138" cy="576064"/>
          </a:xfrm>
        </p:grpSpPr>
        <p:sp>
          <p:nvSpPr>
            <p:cNvPr id="54" name="사각형: 둥근 모서리 53">
              <a:extLst>
                <a:ext uri="{FF2B5EF4-FFF2-40B4-BE49-F238E27FC236}">
                  <a16:creationId xmlns:a16="http://schemas.microsoft.com/office/drawing/2014/main" id="{AED2E010-97D2-8406-6183-665AEEECA5E3}"/>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55" name="사각형: 둥근 모서리 54">
              <a:extLst>
                <a:ext uri="{FF2B5EF4-FFF2-40B4-BE49-F238E27FC236}">
                  <a16:creationId xmlns:a16="http://schemas.microsoft.com/office/drawing/2014/main" id="{402F55EC-2FDA-77E5-684B-B1CF941DEDB4}"/>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6" name="사각형: 둥근 모서리 55">
              <a:extLst>
                <a:ext uri="{FF2B5EF4-FFF2-40B4-BE49-F238E27FC236}">
                  <a16:creationId xmlns:a16="http://schemas.microsoft.com/office/drawing/2014/main" id="{9D65EE61-A8FD-5C9C-25AE-B240DDF05CDA}"/>
                </a:ext>
              </a:extLst>
            </p:cNvPr>
            <p:cNvSpPr/>
            <p:nvPr/>
          </p:nvSpPr>
          <p:spPr>
            <a:xfrm>
              <a:off x="3814619"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57" name="사각형: 둥근 모서리 56">
              <a:extLst>
                <a:ext uri="{FF2B5EF4-FFF2-40B4-BE49-F238E27FC236}">
                  <a16:creationId xmlns:a16="http://schemas.microsoft.com/office/drawing/2014/main" id="{03E0BDB9-124B-B0EB-BA78-A5DD93833446}"/>
                </a:ext>
              </a:extLst>
            </p:cNvPr>
            <p:cNvSpPr/>
            <p:nvPr/>
          </p:nvSpPr>
          <p:spPr>
            <a:xfrm>
              <a:off x="2123728"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8" name="사각형: 둥근 모서리 57">
              <a:extLst>
                <a:ext uri="{FF2B5EF4-FFF2-40B4-BE49-F238E27FC236}">
                  <a16:creationId xmlns:a16="http://schemas.microsoft.com/office/drawing/2014/main" id="{E3F7CEDF-DC5E-C787-6058-08A2AC344F8B}"/>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59" name="화살표: 오른쪽 58">
              <a:extLst>
                <a:ext uri="{FF2B5EF4-FFF2-40B4-BE49-F238E27FC236}">
                  <a16:creationId xmlns:a16="http://schemas.microsoft.com/office/drawing/2014/main" id="{D8A8E3E5-63C0-4A78-6F7B-95B79E537A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화살표: 오른쪽 59">
              <a:extLst>
                <a:ext uri="{FF2B5EF4-FFF2-40B4-BE49-F238E27FC236}">
                  <a16:creationId xmlns:a16="http://schemas.microsoft.com/office/drawing/2014/main" id="{BFCD4148-C035-B893-52DF-5E00EC3E409B}"/>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화살표: 오른쪽 60">
              <a:extLst>
                <a:ext uri="{FF2B5EF4-FFF2-40B4-BE49-F238E27FC236}">
                  <a16:creationId xmlns:a16="http://schemas.microsoft.com/office/drawing/2014/main" id="{AFA568C2-5EFC-2531-88E2-1495B3E8C4A6}"/>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화살표: 오른쪽 61">
              <a:extLst>
                <a:ext uri="{FF2B5EF4-FFF2-40B4-BE49-F238E27FC236}">
                  <a16:creationId xmlns:a16="http://schemas.microsoft.com/office/drawing/2014/main" id="{86BC2E95-6EA4-7A23-A038-85789DDBB8E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사각형: 둥근 모서리 3">
            <a:extLst>
              <a:ext uri="{FF2B5EF4-FFF2-40B4-BE49-F238E27FC236}">
                <a16:creationId xmlns:a16="http://schemas.microsoft.com/office/drawing/2014/main" id="{ED1F6009-209E-706E-F2E9-F547556A1D49}"/>
              </a:ext>
            </a:extLst>
          </p:cNvPr>
          <p:cNvSpPr/>
          <p:nvPr/>
        </p:nvSpPr>
        <p:spPr>
          <a:xfrm>
            <a:off x="296952" y="3008572"/>
            <a:ext cx="2160240"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rgbClr val="7030A0"/>
                </a:solidFill>
                <a:latin typeface="Open Sans" pitchFamily="2" charset="0"/>
                <a:ea typeface="Noto Sans KR" panose="020B0500000000000000" pitchFamily="34" charset="-127"/>
                <a:cs typeface="Open Sans" pitchFamily="2" charset="0"/>
              </a:rPr>
              <a:t>Gender</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sp>
        <p:nvSpPr>
          <p:cNvPr id="6" name="사각형: 둥근 모서리 5">
            <a:extLst>
              <a:ext uri="{FF2B5EF4-FFF2-40B4-BE49-F238E27FC236}">
                <a16:creationId xmlns:a16="http://schemas.microsoft.com/office/drawing/2014/main" id="{BAE5B3FB-70AC-E13B-2BB5-BF0B2FB6E7D0}"/>
              </a:ext>
            </a:extLst>
          </p:cNvPr>
          <p:cNvSpPr/>
          <p:nvPr/>
        </p:nvSpPr>
        <p:spPr>
          <a:xfrm>
            <a:off x="6686808" y="3008572"/>
            <a:ext cx="2160240"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rgbClr val="7030A0"/>
                </a:solidFill>
                <a:latin typeface="Open Sans" pitchFamily="2" charset="0"/>
                <a:ea typeface="Noto Sans KR" panose="020B0500000000000000" pitchFamily="34" charset="-127"/>
                <a:cs typeface="Open Sans" pitchFamily="2" charset="0"/>
              </a:rPr>
              <a:t>Research Group</a:t>
            </a:r>
            <a:br>
              <a:rPr lang="en-US" altLang="ko-KR" sz="1800" dirty="0">
                <a:solidFill>
                  <a:srgbClr val="7030A0"/>
                </a:solidFill>
                <a:latin typeface="Open Sans" pitchFamily="2" charset="0"/>
                <a:ea typeface="Noto Sans KR" panose="020B0500000000000000" pitchFamily="34" charset="-127"/>
                <a:cs typeface="Open Sans" pitchFamily="2" charset="0"/>
              </a:rPr>
            </a:br>
            <a:r>
              <a:rPr lang="en-US" altLang="ko-KR" sz="1800" dirty="0">
                <a:solidFill>
                  <a:srgbClr val="7030A0"/>
                </a:solidFill>
                <a:latin typeface="Open Sans" pitchFamily="2" charset="0"/>
                <a:ea typeface="Noto Sans KR" panose="020B0500000000000000" pitchFamily="34" charset="-127"/>
                <a:cs typeface="Open Sans" pitchFamily="2" charset="0"/>
              </a:rPr>
              <a:t>&amp; Gender</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pic>
        <p:nvPicPr>
          <p:cNvPr id="17414" name="Picture 6">
            <a:extLst>
              <a:ext uri="{FF2B5EF4-FFF2-40B4-BE49-F238E27FC236}">
                <a16:creationId xmlns:a16="http://schemas.microsoft.com/office/drawing/2014/main" id="{1A657FAB-5B8D-E75D-A9DD-CDF3898E2F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0541" y="2571748"/>
            <a:ext cx="2029596" cy="1449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31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a:extLst>
              <a:ext uri="{FF2B5EF4-FFF2-40B4-BE49-F238E27FC236}">
                <a16:creationId xmlns:a16="http://schemas.microsoft.com/office/drawing/2014/main" id="{0EEA3D93-004A-603F-9F09-D2D4402FD9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9131" y="2571747"/>
            <a:ext cx="2029596" cy="1449711"/>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69DF955D-F70C-9671-5716-E0E113974A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5273" y="1846892"/>
            <a:ext cx="2029596" cy="14497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17682" y="309885"/>
            <a:ext cx="4366901" cy="461665"/>
          </a:xfrm>
          <a:prstGeom prst="rect">
            <a:avLst/>
          </a:prstGeom>
          <a:noFill/>
        </p:spPr>
        <p:txBody>
          <a:bodyPr wrap="none" rtlCol="0">
            <a:spAutoFit/>
          </a:bodyPr>
          <a:lstStyle/>
          <a:p>
            <a:r>
              <a:rPr lang="en-US" altLang="ko-KR" sz="2400" dirty="0">
                <a:solidFill>
                  <a:srgbClr val="7030A0"/>
                </a:solidFill>
                <a:latin typeface="Open Sans" pitchFamily="2" charset="0"/>
                <a:ea typeface="Open Sans" pitchFamily="2" charset="0"/>
                <a:cs typeface="Open Sans" pitchFamily="2" charset="0"/>
              </a:rPr>
              <a:t>Introduction – </a:t>
            </a:r>
            <a:r>
              <a:rPr lang="ko-KR" altLang="en-US" sz="2400" dirty="0">
                <a:solidFill>
                  <a:srgbClr val="7030A0"/>
                </a:solidFill>
                <a:latin typeface="Open Sans" pitchFamily="2" charset="0"/>
                <a:ea typeface="Noto Sans KR" panose="020B0500000000000000" pitchFamily="34" charset="-127"/>
                <a:cs typeface="Open Sans" pitchFamily="2" charset="0"/>
              </a:rPr>
              <a:t>메타데이터 </a:t>
            </a:r>
            <a:r>
              <a:rPr lang="en-US" altLang="ko-KR" sz="2400" dirty="0">
                <a:solidFill>
                  <a:srgbClr val="7030A0"/>
                </a:solidFill>
                <a:latin typeface="Open Sans" pitchFamily="2" charset="0"/>
                <a:ea typeface="Noto Sans KR" panose="020B0500000000000000" pitchFamily="34" charset="-127"/>
                <a:cs typeface="Open Sans" pitchFamily="2" charset="0"/>
              </a:rPr>
              <a:t>EDA</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grpSp>
        <p:nvGrpSpPr>
          <p:cNvPr id="34" name="그룹 33"/>
          <p:cNvGrpSpPr/>
          <p:nvPr/>
        </p:nvGrpSpPr>
        <p:grpSpPr>
          <a:xfrm>
            <a:off x="8349115" y="31462"/>
            <a:ext cx="748916" cy="716215"/>
            <a:chOff x="8349115" y="31462"/>
            <a:chExt cx="748916" cy="716215"/>
          </a:xfrm>
        </p:grpSpPr>
        <p:grpSp>
          <p:nvGrpSpPr>
            <p:cNvPr id="32" name="그룹 31"/>
            <p:cNvGrpSpPr/>
            <p:nvPr/>
          </p:nvGrpSpPr>
          <p:grpSpPr>
            <a:xfrm>
              <a:off x="8766487" y="190296"/>
              <a:ext cx="295864" cy="295864"/>
              <a:chOff x="8378650" y="324694"/>
              <a:chExt cx="295864" cy="295864"/>
            </a:xfrm>
          </p:grpSpPr>
          <p:sp>
            <p:nvSpPr>
              <p:cNvPr id="16" name="타원 15"/>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p:cNvCxnSpPr>
                <a:stCxn id="16" idx="1"/>
                <a:endCxn id="16"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직선 연결선 17"/>
              <p:cNvCxnSpPr>
                <a:stCxn id="16" idx="7"/>
                <a:endCxn id="16"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 name="직선 연결선 18"/>
              <p:cNvCxnSpPr>
                <a:stCxn id="16" idx="0"/>
                <a:endCxn id="16"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 name="직선 연결선 19"/>
              <p:cNvCxnSpPr>
                <a:stCxn id="16" idx="2"/>
                <a:endCxn id="16"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1" name="그룹 30"/>
            <p:cNvGrpSpPr/>
            <p:nvPr/>
          </p:nvGrpSpPr>
          <p:grpSpPr>
            <a:xfrm>
              <a:off x="8349115" y="31462"/>
              <a:ext cx="383328" cy="383328"/>
              <a:chOff x="8676431" y="160879"/>
              <a:chExt cx="426915" cy="426915"/>
            </a:xfrm>
          </p:grpSpPr>
          <p:sp>
            <p:nvSpPr>
              <p:cNvPr id="21" name="타원 20"/>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p:cNvCxnSpPr>
                <a:stCxn id="21" idx="1"/>
                <a:endCxn id="21"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21" idx="7"/>
                <a:endCxn id="21"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21" idx="0"/>
                <a:endCxn id="21"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직선 연결선 24"/>
              <p:cNvCxnSpPr>
                <a:stCxn id="21" idx="2"/>
                <a:endCxn id="21"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3" name="그룹 32"/>
            <p:cNvGrpSpPr/>
            <p:nvPr/>
          </p:nvGrpSpPr>
          <p:grpSpPr>
            <a:xfrm>
              <a:off x="8872194" y="521840"/>
              <a:ext cx="225837" cy="225837"/>
              <a:chOff x="8614083" y="576193"/>
              <a:chExt cx="225837" cy="225837"/>
            </a:xfrm>
          </p:grpSpPr>
          <p:sp>
            <p:nvSpPr>
              <p:cNvPr id="26" name="타원 25"/>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p:cNvCxnSpPr>
                <a:stCxn id="26" idx="1"/>
                <a:endCxn id="26"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26" idx="7"/>
                <a:endCxn id="26"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26" idx="0"/>
                <a:endCxn id="26"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직선 연결선 29"/>
              <p:cNvCxnSpPr>
                <a:stCxn id="26" idx="2"/>
                <a:endCxn id="26"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53" name="그룹 52">
            <a:extLst>
              <a:ext uri="{FF2B5EF4-FFF2-40B4-BE49-F238E27FC236}">
                <a16:creationId xmlns:a16="http://schemas.microsoft.com/office/drawing/2014/main" id="{B95E19BF-C8F9-7723-2E5D-DB8266CE9E56}"/>
              </a:ext>
            </a:extLst>
          </p:cNvPr>
          <p:cNvGrpSpPr/>
          <p:nvPr/>
        </p:nvGrpSpPr>
        <p:grpSpPr>
          <a:xfrm>
            <a:off x="432837" y="1131590"/>
            <a:ext cx="8273138" cy="576064"/>
            <a:chOff x="432837" y="1131590"/>
            <a:chExt cx="8273138" cy="576064"/>
          </a:xfrm>
        </p:grpSpPr>
        <p:sp>
          <p:nvSpPr>
            <p:cNvPr id="54" name="사각형: 둥근 모서리 53">
              <a:extLst>
                <a:ext uri="{FF2B5EF4-FFF2-40B4-BE49-F238E27FC236}">
                  <a16:creationId xmlns:a16="http://schemas.microsoft.com/office/drawing/2014/main" id="{AED2E010-97D2-8406-6183-665AEEECA5E3}"/>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55" name="사각형: 둥근 모서리 54">
              <a:extLst>
                <a:ext uri="{FF2B5EF4-FFF2-40B4-BE49-F238E27FC236}">
                  <a16:creationId xmlns:a16="http://schemas.microsoft.com/office/drawing/2014/main" id="{402F55EC-2FDA-77E5-684B-B1CF941DEDB4}"/>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6" name="사각형: 둥근 모서리 55">
              <a:extLst>
                <a:ext uri="{FF2B5EF4-FFF2-40B4-BE49-F238E27FC236}">
                  <a16:creationId xmlns:a16="http://schemas.microsoft.com/office/drawing/2014/main" id="{9D65EE61-A8FD-5C9C-25AE-B240DDF05CDA}"/>
                </a:ext>
              </a:extLst>
            </p:cNvPr>
            <p:cNvSpPr/>
            <p:nvPr/>
          </p:nvSpPr>
          <p:spPr>
            <a:xfrm>
              <a:off x="3814619"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57" name="사각형: 둥근 모서리 56">
              <a:extLst>
                <a:ext uri="{FF2B5EF4-FFF2-40B4-BE49-F238E27FC236}">
                  <a16:creationId xmlns:a16="http://schemas.microsoft.com/office/drawing/2014/main" id="{03E0BDB9-124B-B0EB-BA78-A5DD93833446}"/>
                </a:ext>
              </a:extLst>
            </p:cNvPr>
            <p:cNvSpPr/>
            <p:nvPr/>
          </p:nvSpPr>
          <p:spPr>
            <a:xfrm>
              <a:off x="2123728"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8" name="사각형: 둥근 모서리 57">
              <a:extLst>
                <a:ext uri="{FF2B5EF4-FFF2-40B4-BE49-F238E27FC236}">
                  <a16:creationId xmlns:a16="http://schemas.microsoft.com/office/drawing/2014/main" id="{E3F7CEDF-DC5E-C787-6058-08A2AC344F8B}"/>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59" name="화살표: 오른쪽 58">
              <a:extLst>
                <a:ext uri="{FF2B5EF4-FFF2-40B4-BE49-F238E27FC236}">
                  <a16:creationId xmlns:a16="http://schemas.microsoft.com/office/drawing/2014/main" id="{D8A8E3E5-63C0-4A78-6F7B-95B79E537A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화살표: 오른쪽 59">
              <a:extLst>
                <a:ext uri="{FF2B5EF4-FFF2-40B4-BE49-F238E27FC236}">
                  <a16:creationId xmlns:a16="http://schemas.microsoft.com/office/drawing/2014/main" id="{BFCD4148-C035-B893-52DF-5E00EC3E409B}"/>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화살표: 오른쪽 60">
              <a:extLst>
                <a:ext uri="{FF2B5EF4-FFF2-40B4-BE49-F238E27FC236}">
                  <a16:creationId xmlns:a16="http://schemas.microsoft.com/office/drawing/2014/main" id="{AFA568C2-5EFC-2531-88E2-1495B3E8C4A6}"/>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화살표: 오른쪽 61">
              <a:extLst>
                <a:ext uri="{FF2B5EF4-FFF2-40B4-BE49-F238E27FC236}">
                  <a16:creationId xmlns:a16="http://schemas.microsoft.com/office/drawing/2014/main" id="{86BC2E95-6EA4-7A23-A038-85789DDBB8E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사각형: 둥근 모서리 3">
            <a:extLst>
              <a:ext uri="{FF2B5EF4-FFF2-40B4-BE49-F238E27FC236}">
                <a16:creationId xmlns:a16="http://schemas.microsoft.com/office/drawing/2014/main" id="{ED1F6009-209E-706E-F2E9-F547556A1D49}"/>
              </a:ext>
            </a:extLst>
          </p:cNvPr>
          <p:cNvSpPr/>
          <p:nvPr/>
        </p:nvSpPr>
        <p:spPr>
          <a:xfrm>
            <a:off x="296952" y="3008571"/>
            <a:ext cx="2160240"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rgbClr val="7030A0"/>
                </a:solidFill>
                <a:latin typeface="Open Sans" pitchFamily="2" charset="0"/>
                <a:ea typeface="Noto Sans KR" panose="020B0500000000000000" pitchFamily="34" charset="-127"/>
                <a:cs typeface="Open Sans" pitchFamily="2" charset="0"/>
              </a:rPr>
              <a:t>Age Range</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sp>
        <p:nvSpPr>
          <p:cNvPr id="2" name="사각형: 둥근 모서리 1">
            <a:extLst>
              <a:ext uri="{FF2B5EF4-FFF2-40B4-BE49-F238E27FC236}">
                <a16:creationId xmlns:a16="http://schemas.microsoft.com/office/drawing/2014/main" id="{26E7DB0D-314D-65FF-14DA-70F6C89DEDA6}"/>
              </a:ext>
            </a:extLst>
          </p:cNvPr>
          <p:cNvSpPr/>
          <p:nvPr/>
        </p:nvSpPr>
        <p:spPr>
          <a:xfrm>
            <a:off x="6686808" y="3008571"/>
            <a:ext cx="2160240"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rgbClr val="7030A0"/>
                </a:solidFill>
                <a:latin typeface="Open Sans" pitchFamily="2" charset="0"/>
                <a:ea typeface="Noto Sans KR" panose="020B0500000000000000" pitchFamily="34" charset="-127"/>
                <a:cs typeface="Open Sans" pitchFamily="2" charset="0"/>
              </a:rPr>
              <a:t>Age Range &amp;</a:t>
            </a:r>
            <a:br>
              <a:rPr lang="en-US" altLang="ko-KR" sz="1800" dirty="0">
                <a:solidFill>
                  <a:srgbClr val="7030A0"/>
                </a:solidFill>
                <a:latin typeface="Open Sans" pitchFamily="2" charset="0"/>
                <a:ea typeface="Noto Sans KR" panose="020B0500000000000000" pitchFamily="34" charset="-127"/>
                <a:cs typeface="Open Sans" pitchFamily="2" charset="0"/>
              </a:rPr>
            </a:br>
            <a:r>
              <a:rPr lang="en-US" altLang="ko-KR" sz="1800" dirty="0">
                <a:solidFill>
                  <a:srgbClr val="7030A0"/>
                </a:solidFill>
                <a:latin typeface="Open Sans" pitchFamily="2" charset="0"/>
                <a:ea typeface="Noto Sans KR" panose="020B0500000000000000" pitchFamily="34" charset="-127"/>
                <a:cs typeface="Open Sans" pitchFamily="2" charset="0"/>
              </a:rPr>
              <a:t>Research Group</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pic>
        <p:nvPicPr>
          <p:cNvPr id="19460" name="Picture 4">
            <a:extLst>
              <a:ext uri="{FF2B5EF4-FFF2-40B4-BE49-F238E27FC236}">
                <a16:creationId xmlns:a16="http://schemas.microsoft.com/office/drawing/2014/main" id="{67C125CB-093B-1B56-871C-B48732CCDBC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3863" y="3296603"/>
            <a:ext cx="2029596" cy="1449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09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17682" y="309885"/>
            <a:ext cx="5367175" cy="461665"/>
          </a:xfrm>
          <a:prstGeom prst="rect">
            <a:avLst/>
          </a:prstGeom>
          <a:noFill/>
        </p:spPr>
        <p:txBody>
          <a:bodyPr wrap="none" rtlCol="0">
            <a:spAutoFit/>
          </a:bodyPr>
          <a:lstStyle/>
          <a:p>
            <a:r>
              <a:rPr lang="en-US" altLang="ko-KR" sz="2400" dirty="0">
                <a:solidFill>
                  <a:srgbClr val="7030A0"/>
                </a:solidFill>
                <a:latin typeface="Open Sans" pitchFamily="2" charset="0"/>
                <a:ea typeface="Open Sans" pitchFamily="2" charset="0"/>
                <a:cs typeface="Open Sans" pitchFamily="2" charset="0"/>
              </a:rPr>
              <a:t>Introduction – </a:t>
            </a:r>
            <a:r>
              <a:rPr lang="ko-KR" altLang="en-US" sz="2400" dirty="0">
                <a:solidFill>
                  <a:srgbClr val="7030A0"/>
                </a:solidFill>
                <a:latin typeface="Open Sans" pitchFamily="2" charset="0"/>
                <a:ea typeface="Noto Sans KR" panose="020B0500000000000000" pitchFamily="34" charset="-127"/>
                <a:cs typeface="Open Sans" pitchFamily="2" charset="0"/>
              </a:rPr>
              <a:t>메타데이터 </a:t>
            </a:r>
            <a:r>
              <a:rPr lang="en-US" altLang="ko-KR" sz="2400" dirty="0">
                <a:solidFill>
                  <a:srgbClr val="7030A0"/>
                </a:solidFill>
                <a:latin typeface="Open Sans" pitchFamily="2" charset="0"/>
                <a:ea typeface="Noto Sans KR" panose="020B0500000000000000" pitchFamily="34" charset="-127"/>
                <a:cs typeface="Open Sans" pitchFamily="2" charset="0"/>
              </a:rPr>
              <a:t>Dashboard</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grpSp>
        <p:nvGrpSpPr>
          <p:cNvPr id="34" name="그룹 33"/>
          <p:cNvGrpSpPr/>
          <p:nvPr/>
        </p:nvGrpSpPr>
        <p:grpSpPr>
          <a:xfrm>
            <a:off x="8349115" y="31462"/>
            <a:ext cx="748916" cy="716215"/>
            <a:chOff x="8349115" y="31462"/>
            <a:chExt cx="748916" cy="716215"/>
          </a:xfrm>
        </p:grpSpPr>
        <p:grpSp>
          <p:nvGrpSpPr>
            <p:cNvPr id="32" name="그룹 31"/>
            <p:cNvGrpSpPr/>
            <p:nvPr/>
          </p:nvGrpSpPr>
          <p:grpSpPr>
            <a:xfrm>
              <a:off x="8766487" y="190296"/>
              <a:ext cx="295864" cy="295864"/>
              <a:chOff x="8378650" y="324694"/>
              <a:chExt cx="295864" cy="295864"/>
            </a:xfrm>
          </p:grpSpPr>
          <p:sp>
            <p:nvSpPr>
              <p:cNvPr id="16" name="타원 15"/>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p:cNvCxnSpPr>
                <a:stCxn id="16" idx="1"/>
                <a:endCxn id="16"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직선 연결선 17"/>
              <p:cNvCxnSpPr>
                <a:stCxn id="16" idx="7"/>
                <a:endCxn id="16"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 name="직선 연결선 18"/>
              <p:cNvCxnSpPr>
                <a:stCxn id="16" idx="0"/>
                <a:endCxn id="16"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 name="직선 연결선 19"/>
              <p:cNvCxnSpPr>
                <a:stCxn id="16" idx="2"/>
                <a:endCxn id="16"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1" name="그룹 30"/>
            <p:cNvGrpSpPr/>
            <p:nvPr/>
          </p:nvGrpSpPr>
          <p:grpSpPr>
            <a:xfrm>
              <a:off x="8349115" y="31462"/>
              <a:ext cx="383328" cy="383328"/>
              <a:chOff x="8676431" y="160879"/>
              <a:chExt cx="426915" cy="426915"/>
            </a:xfrm>
          </p:grpSpPr>
          <p:sp>
            <p:nvSpPr>
              <p:cNvPr id="21" name="타원 20"/>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p:cNvCxnSpPr>
                <a:stCxn id="21" idx="1"/>
                <a:endCxn id="21"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21" idx="7"/>
                <a:endCxn id="21"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21" idx="0"/>
                <a:endCxn id="21"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직선 연결선 24"/>
              <p:cNvCxnSpPr>
                <a:stCxn id="21" idx="2"/>
                <a:endCxn id="21"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3" name="그룹 32"/>
            <p:cNvGrpSpPr/>
            <p:nvPr/>
          </p:nvGrpSpPr>
          <p:grpSpPr>
            <a:xfrm>
              <a:off x="8872194" y="521840"/>
              <a:ext cx="225837" cy="225837"/>
              <a:chOff x="8614083" y="576193"/>
              <a:chExt cx="225837" cy="225837"/>
            </a:xfrm>
          </p:grpSpPr>
          <p:sp>
            <p:nvSpPr>
              <p:cNvPr id="26" name="타원 25"/>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p:cNvCxnSpPr>
                <a:stCxn id="26" idx="1"/>
                <a:endCxn id="26"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26" idx="7"/>
                <a:endCxn id="26"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26" idx="0"/>
                <a:endCxn id="26"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직선 연결선 29"/>
              <p:cNvCxnSpPr>
                <a:stCxn id="26" idx="2"/>
                <a:endCxn id="26"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53" name="그룹 52">
            <a:extLst>
              <a:ext uri="{FF2B5EF4-FFF2-40B4-BE49-F238E27FC236}">
                <a16:creationId xmlns:a16="http://schemas.microsoft.com/office/drawing/2014/main" id="{B95E19BF-C8F9-7723-2E5D-DB8266CE9E56}"/>
              </a:ext>
            </a:extLst>
          </p:cNvPr>
          <p:cNvGrpSpPr/>
          <p:nvPr/>
        </p:nvGrpSpPr>
        <p:grpSpPr>
          <a:xfrm>
            <a:off x="432837" y="1131590"/>
            <a:ext cx="8273138" cy="576064"/>
            <a:chOff x="432837" y="1131590"/>
            <a:chExt cx="8273138" cy="576064"/>
          </a:xfrm>
        </p:grpSpPr>
        <p:sp>
          <p:nvSpPr>
            <p:cNvPr id="54" name="사각형: 둥근 모서리 53">
              <a:extLst>
                <a:ext uri="{FF2B5EF4-FFF2-40B4-BE49-F238E27FC236}">
                  <a16:creationId xmlns:a16="http://schemas.microsoft.com/office/drawing/2014/main" id="{AED2E010-97D2-8406-6183-665AEEECA5E3}"/>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55" name="사각형: 둥근 모서리 54">
              <a:extLst>
                <a:ext uri="{FF2B5EF4-FFF2-40B4-BE49-F238E27FC236}">
                  <a16:creationId xmlns:a16="http://schemas.microsoft.com/office/drawing/2014/main" id="{402F55EC-2FDA-77E5-684B-B1CF941DEDB4}"/>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6" name="사각형: 둥근 모서리 55">
              <a:extLst>
                <a:ext uri="{FF2B5EF4-FFF2-40B4-BE49-F238E27FC236}">
                  <a16:creationId xmlns:a16="http://schemas.microsoft.com/office/drawing/2014/main" id="{9D65EE61-A8FD-5C9C-25AE-B240DDF05CDA}"/>
                </a:ext>
              </a:extLst>
            </p:cNvPr>
            <p:cNvSpPr/>
            <p:nvPr/>
          </p:nvSpPr>
          <p:spPr>
            <a:xfrm>
              <a:off x="3814619"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57" name="사각형: 둥근 모서리 56">
              <a:extLst>
                <a:ext uri="{FF2B5EF4-FFF2-40B4-BE49-F238E27FC236}">
                  <a16:creationId xmlns:a16="http://schemas.microsoft.com/office/drawing/2014/main" id="{03E0BDB9-124B-B0EB-BA78-A5DD93833446}"/>
                </a:ext>
              </a:extLst>
            </p:cNvPr>
            <p:cNvSpPr/>
            <p:nvPr/>
          </p:nvSpPr>
          <p:spPr>
            <a:xfrm>
              <a:off x="2123728"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8" name="사각형: 둥근 모서리 57">
              <a:extLst>
                <a:ext uri="{FF2B5EF4-FFF2-40B4-BE49-F238E27FC236}">
                  <a16:creationId xmlns:a16="http://schemas.microsoft.com/office/drawing/2014/main" id="{E3F7CEDF-DC5E-C787-6058-08A2AC344F8B}"/>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59" name="화살표: 오른쪽 58">
              <a:extLst>
                <a:ext uri="{FF2B5EF4-FFF2-40B4-BE49-F238E27FC236}">
                  <a16:creationId xmlns:a16="http://schemas.microsoft.com/office/drawing/2014/main" id="{D8A8E3E5-63C0-4A78-6F7B-95B79E537A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화살표: 오른쪽 59">
              <a:extLst>
                <a:ext uri="{FF2B5EF4-FFF2-40B4-BE49-F238E27FC236}">
                  <a16:creationId xmlns:a16="http://schemas.microsoft.com/office/drawing/2014/main" id="{BFCD4148-C035-B893-52DF-5E00EC3E409B}"/>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화살표: 오른쪽 60">
              <a:extLst>
                <a:ext uri="{FF2B5EF4-FFF2-40B4-BE49-F238E27FC236}">
                  <a16:creationId xmlns:a16="http://schemas.microsoft.com/office/drawing/2014/main" id="{AFA568C2-5EFC-2531-88E2-1495B3E8C4A6}"/>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화살표: 오른쪽 61">
              <a:extLst>
                <a:ext uri="{FF2B5EF4-FFF2-40B4-BE49-F238E27FC236}">
                  <a16:creationId xmlns:a16="http://schemas.microsoft.com/office/drawing/2014/main" id="{86BC2E95-6EA4-7A23-A038-85789DDBB8E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TextBox 1">
            <a:extLst>
              <a:ext uri="{FF2B5EF4-FFF2-40B4-BE49-F238E27FC236}">
                <a16:creationId xmlns:a16="http://schemas.microsoft.com/office/drawing/2014/main" id="{3B60A5D5-25EE-C8D1-8117-E288F42B0822}"/>
              </a:ext>
            </a:extLst>
          </p:cNvPr>
          <p:cNvSpPr txBox="1"/>
          <p:nvPr/>
        </p:nvSpPr>
        <p:spPr>
          <a:xfrm>
            <a:off x="3066881" y="4083918"/>
            <a:ext cx="3496279" cy="276999"/>
          </a:xfrm>
          <a:prstGeom prst="rect">
            <a:avLst/>
          </a:prstGeom>
          <a:noFill/>
          <a:ln>
            <a:solidFill>
              <a:srgbClr val="7030A0"/>
            </a:solidFill>
          </a:ln>
        </p:spPr>
        <p:txBody>
          <a:bodyPr wrap="square" rtlCol="0" anchor="t">
            <a:spAutoFit/>
          </a:bodyPr>
          <a:lstStyle/>
          <a:p>
            <a:pPr algn="ctr"/>
            <a:r>
              <a:rPr lang="en-US" altLang="ko-KR" sz="1200" dirty="0">
                <a:solidFill>
                  <a:srgbClr val="7030A0"/>
                </a:solidFill>
                <a:latin typeface="Open Sans" pitchFamily="2" charset="0"/>
                <a:ea typeface="Noto Sans KR" panose="020B0500000000000000" pitchFamily="34" charset="-127"/>
                <a:cs typeface="Open Sans" pitchFamily="2" charset="0"/>
                <a:hlinkClick r:id="rId3"/>
              </a:rPr>
              <a:t>https://datastudio.google.com/s/t6TpK5bx214</a:t>
            </a:r>
            <a:endParaRPr lang="en-US" altLang="ko-KR" sz="1200" dirty="0">
              <a:solidFill>
                <a:srgbClr val="7030A0"/>
              </a:solidFill>
              <a:latin typeface="Open Sans" pitchFamily="2" charset="0"/>
              <a:ea typeface="Noto Sans KR" panose="020B0500000000000000" pitchFamily="34" charset="-127"/>
              <a:cs typeface="Open Sans" pitchFamily="2" charset="0"/>
            </a:endParaRPr>
          </a:p>
        </p:txBody>
      </p:sp>
      <p:sp>
        <p:nvSpPr>
          <p:cNvPr id="4" name="사각형: 둥근 모서리 3">
            <a:extLst>
              <a:ext uri="{FF2B5EF4-FFF2-40B4-BE49-F238E27FC236}">
                <a16:creationId xmlns:a16="http://schemas.microsoft.com/office/drawing/2014/main" id="{ED1F6009-209E-706E-F2E9-F547556A1D49}"/>
              </a:ext>
            </a:extLst>
          </p:cNvPr>
          <p:cNvSpPr/>
          <p:nvPr/>
        </p:nvSpPr>
        <p:spPr>
          <a:xfrm>
            <a:off x="3066881" y="2202233"/>
            <a:ext cx="3503534"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rgbClr val="7030A0"/>
                </a:solidFill>
                <a:latin typeface="Open Sans" pitchFamily="2" charset="0"/>
                <a:ea typeface="Noto Sans KR" panose="020B0500000000000000" pitchFamily="34" charset="-127"/>
                <a:cs typeface="Open Sans" pitchFamily="2" charset="0"/>
              </a:rPr>
              <a:t>메타데이터 </a:t>
            </a:r>
            <a:r>
              <a:rPr lang="en-US" altLang="ko-KR" sz="1800" dirty="0">
                <a:solidFill>
                  <a:srgbClr val="7030A0"/>
                </a:solidFill>
                <a:latin typeface="Open Sans" pitchFamily="2" charset="0"/>
                <a:ea typeface="Noto Sans KR" panose="020B0500000000000000" pitchFamily="34" charset="-127"/>
                <a:cs typeface="Open Sans" pitchFamily="2" charset="0"/>
              </a:rPr>
              <a:t>Dashboard</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pic>
        <p:nvPicPr>
          <p:cNvPr id="12" name="그림 11" descr="텍스트, 시계이(가) 표시된 사진&#10;&#10;자동 생성된 설명">
            <a:extLst>
              <a:ext uri="{FF2B5EF4-FFF2-40B4-BE49-F238E27FC236}">
                <a16:creationId xmlns:a16="http://schemas.microsoft.com/office/drawing/2014/main" id="{6E1F0C6A-2241-F542-70A4-466740C3A9B8}"/>
              </a:ext>
            </a:extLst>
          </p:cNvPr>
          <p:cNvPicPr>
            <a:picLocks noChangeAspect="1"/>
          </p:cNvPicPr>
          <p:nvPr/>
        </p:nvPicPr>
        <p:blipFill rotWithShape="1">
          <a:blip r:embed="rId4">
            <a:extLst>
              <a:ext uri="{28A0092B-C50C-407E-A947-70E740481C1C}">
                <a14:useLocalDpi xmlns:a14="http://schemas.microsoft.com/office/drawing/2010/main" val="0"/>
              </a:ext>
            </a:extLst>
          </a:blip>
          <a:srcRect l="24715" r="60945" b="39929"/>
          <a:stretch/>
        </p:blipFill>
        <p:spPr>
          <a:xfrm>
            <a:off x="517682" y="2061815"/>
            <a:ext cx="2238188" cy="2501977"/>
          </a:xfrm>
          <a:prstGeom prst="rect">
            <a:avLst/>
          </a:prstGeom>
          <a:ln w="76200">
            <a:solidFill>
              <a:srgbClr val="7030A0"/>
            </a:solidFill>
          </a:ln>
          <a:effectLst>
            <a:softEdge rad="63500"/>
          </a:effectLst>
        </p:spPr>
      </p:pic>
      <p:pic>
        <p:nvPicPr>
          <p:cNvPr id="6" name="Picture 2" descr="5 raisons d'adopter Google Looker Studio (ex Google Data Studio) comme  outil de reporting | Numeriblog">
            <a:hlinkClick r:id="rId3"/>
            <a:extLst>
              <a:ext uri="{FF2B5EF4-FFF2-40B4-BE49-F238E27FC236}">
                <a16:creationId xmlns:a16="http://schemas.microsoft.com/office/drawing/2014/main" id="{30FC7E6D-3B2A-DF0C-53C1-AE3B923E91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6881" y="2971356"/>
            <a:ext cx="3496278" cy="920072"/>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9" name="그림 8">
            <a:extLst>
              <a:ext uri="{FF2B5EF4-FFF2-40B4-BE49-F238E27FC236}">
                <a16:creationId xmlns:a16="http://schemas.microsoft.com/office/drawing/2014/main" id="{4F81DB0E-5D9F-8365-4E72-304ADE69707F}"/>
              </a:ext>
            </a:extLst>
          </p:cNvPr>
          <p:cNvPicPr>
            <a:picLocks noChangeAspect="1"/>
          </p:cNvPicPr>
          <p:nvPr/>
        </p:nvPicPr>
        <p:blipFill>
          <a:blip r:embed="rId6"/>
          <a:stretch>
            <a:fillRect/>
          </a:stretch>
        </p:blipFill>
        <p:spPr>
          <a:xfrm>
            <a:off x="6879360" y="2048869"/>
            <a:ext cx="1746958" cy="2514923"/>
          </a:xfrm>
          <a:prstGeom prst="rect">
            <a:avLst/>
          </a:prstGeom>
        </p:spPr>
      </p:pic>
    </p:spTree>
    <p:extLst>
      <p:ext uri="{BB962C8B-B14F-4D97-AF65-F5344CB8AC3E}">
        <p14:creationId xmlns:p14="http://schemas.microsoft.com/office/powerpoint/2010/main" val="1612334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683568" y="1649891"/>
            <a:ext cx="2083964" cy="1843718"/>
            <a:chOff x="1858913" y="361728"/>
            <a:chExt cx="2083964" cy="1843718"/>
          </a:xfrm>
        </p:grpSpPr>
        <p:sp>
          <p:nvSpPr>
            <p:cNvPr id="6" name="타원 5"/>
            <p:cNvSpPr/>
            <p:nvPr/>
          </p:nvSpPr>
          <p:spPr>
            <a:xfrm rot="20618353">
              <a:off x="1858913" y="832801"/>
              <a:ext cx="850799" cy="850799"/>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cxnSp>
          <p:nvCxnSpPr>
            <p:cNvPr id="9" name="직선 연결선 8"/>
            <p:cNvCxnSpPr>
              <a:stCxn id="6" idx="1"/>
              <a:endCxn id="6" idx="5"/>
            </p:cNvCxnSpPr>
            <p:nvPr/>
          </p:nvCxnSpPr>
          <p:spPr>
            <a:xfrm rot="20618353">
              <a:off x="1983509" y="957397"/>
              <a:ext cx="601606" cy="601606"/>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직선 연결선 10"/>
            <p:cNvCxnSpPr>
              <a:stCxn id="6" idx="7"/>
              <a:endCxn id="6" idx="3"/>
            </p:cNvCxnSpPr>
            <p:nvPr/>
          </p:nvCxnSpPr>
          <p:spPr>
            <a:xfrm rot="20618353" flipH="1">
              <a:off x="1983509" y="957397"/>
              <a:ext cx="601606" cy="601606"/>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 name="직선 연결선 12"/>
            <p:cNvCxnSpPr>
              <a:stCxn id="6" idx="0"/>
              <a:endCxn id="6" idx="4"/>
            </p:cNvCxnSpPr>
            <p:nvPr/>
          </p:nvCxnSpPr>
          <p:spPr>
            <a:xfrm rot="20618353">
              <a:off x="2284313" y="832801"/>
              <a:ext cx="0" cy="850799"/>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 name="직선 연결선 14"/>
            <p:cNvCxnSpPr>
              <a:stCxn id="6" idx="2"/>
              <a:endCxn id="6" idx="6"/>
            </p:cNvCxnSpPr>
            <p:nvPr/>
          </p:nvCxnSpPr>
          <p:spPr>
            <a:xfrm rot="20618353">
              <a:off x="1858913" y="1258201"/>
              <a:ext cx="850799"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 name="타원 11"/>
            <p:cNvSpPr/>
            <p:nvPr/>
          </p:nvSpPr>
          <p:spPr>
            <a:xfrm rot="463851">
              <a:off x="2715224" y="361728"/>
              <a:ext cx="1227653" cy="1227653"/>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cxnSp>
          <p:nvCxnSpPr>
            <p:cNvPr id="14" name="직선 연결선 13"/>
            <p:cNvCxnSpPr>
              <a:stCxn id="12" idx="1"/>
              <a:endCxn id="12" idx="5"/>
            </p:cNvCxnSpPr>
            <p:nvPr/>
          </p:nvCxnSpPr>
          <p:spPr>
            <a:xfrm rot="463851">
              <a:off x="2895009" y="541513"/>
              <a:ext cx="868082" cy="868082"/>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직선 연결선 15"/>
            <p:cNvCxnSpPr>
              <a:stCxn id="12" idx="7"/>
              <a:endCxn id="12" idx="3"/>
            </p:cNvCxnSpPr>
            <p:nvPr/>
          </p:nvCxnSpPr>
          <p:spPr>
            <a:xfrm rot="463851" flipH="1">
              <a:off x="2895009" y="541513"/>
              <a:ext cx="868082" cy="868082"/>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stCxn id="12" idx="0"/>
              <a:endCxn id="12" idx="4"/>
            </p:cNvCxnSpPr>
            <p:nvPr/>
          </p:nvCxnSpPr>
          <p:spPr>
            <a:xfrm rot="463851">
              <a:off x="3329051" y="361728"/>
              <a:ext cx="0" cy="1227653"/>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stCxn id="12" idx="2"/>
              <a:endCxn id="12" idx="6"/>
            </p:cNvCxnSpPr>
            <p:nvPr/>
          </p:nvCxnSpPr>
          <p:spPr>
            <a:xfrm rot="463851">
              <a:off x="2715224" y="975555"/>
              <a:ext cx="1227653" cy="0"/>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 name="타원 19"/>
            <p:cNvSpPr/>
            <p:nvPr/>
          </p:nvSpPr>
          <p:spPr>
            <a:xfrm rot="15386503">
              <a:off x="2535932" y="1556022"/>
              <a:ext cx="649424" cy="64942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cxnSp>
          <p:nvCxnSpPr>
            <p:cNvPr id="21" name="직선 연결선 20"/>
            <p:cNvCxnSpPr>
              <a:stCxn id="20" idx="1"/>
              <a:endCxn id="20" idx="5"/>
            </p:cNvCxnSpPr>
            <p:nvPr/>
          </p:nvCxnSpPr>
          <p:spPr>
            <a:xfrm rot="15386503">
              <a:off x="2631038" y="165112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직선 연결선 21"/>
            <p:cNvCxnSpPr>
              <a:stCxn id="20" idx="7"/>
              <a:endCxn id="20" idx="3"/>
            </p:cNvCxnSpPr>
            <p:nvPr/>
          </p:nvCxnSpPr>
          <p:spPr>
            <a:xfrm rot="15386503" flipH="1">
              <a:off x="2631038" y="165112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20" idx="0"/>
              <a:endCxn id="20" idx="4"/>
            </p:cNvCxnSpPr>
            <p:nvPr/>
          </p:nvCxnSpPr>
          <p:spPr>
            <a:xfrm rot="15386503">
              <a:off x="2860644" y="1556022"/>
              <a:ext cx="0" cy="649424"/>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20" idx="2"/>
              <a:endCxn id="20" idx="6"/>
            </p:cNvCxnSpPr>
            <p:nvPr/>
          </p:nvCxnSpPr>
          <p:spPr>
            <a:xfrm rot="15386503">
              <a:off x="2535932" y="1880734"/>
              <a:ext cx="649424"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pic>
        <p:nvPicPr>
          <p:cNvPr id="4" name="Picture 2" descr="sakura no backgroundì ëí ì´ë¯¸ì§ ê²ìê²°ê³¼">
            <a:extLst>
              <a:ext uri="{FF2B5EF4-FFF2-40B4-BE49-F238E27FC236}">
                <a16:creationId xmlns:a16="http://schemas.microsoft.com/office/drawing/2014/main" id="{E4AD5C8D-C81F-B27C-6BC8-A0451278D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5639292" y="3807622"/>
            <a:ext cx="3504707" cy="13358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akura no backgroundì ëí ì´ë¯¸ì§ ê²ìê²°ê³¼">
            <a:extLst>
              <a:ext uri="{FF2B5EF4-FFF2-40B4-BE49-F238E27FC236}">
                <a16:creationId xmlns:a16="http://schemas.microsoft.com/office/drawing/2014/main" id="{99CD2A21-EA58-3B1F-8E9F-2A2CF40A3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0" y="0"/>
            <a:ext cx="3504706" cy="13317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logo icon design Royalty Free Vector Image">
            <a:extLst>
              <a:ext uri="{FF2B5EF4-FFF2-40B4-BE49-F238E27FC236}">
                <a16:creationId xmlns:a16="http://schemas.microsoft.com/office/drawing/2014/main" id="{38D7F076-4B18-BC06-BF32-1C7063B2043E}"/>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78800" y1="17778" x2="78800" y2="17778"/>
                      </a14:backgroundRemoval>
                    </a14:imgEffect>
                  </a14:imgLayer>
                </a14:imgProps>
              </a:ext>
              <a:ext uri="{28A0092B-C50C-407E-A947-70E740481C1C}">
                <a14:useLocalDpi xmlns:a14="http://schemas.microsoft.com/office/drawing/2010/main" val="0"/>
              </a:ext>
            </a:extLst>
          </a:blip>
          <a:srcRect/>
          <a:stretch>
            <a:fillRect/>
          </a:stretch>
        </p:blipFill>
        <p:spPr bwMode="auto">
          <a:xfrm>
            <a:off x="6293778" y="1696514"/>
            <a:ext cx="1563800" cy="1688904"/>
          </a:xfrm>
          <a:prstGeom prst="rect">
            <a:avLst/>
          </a:prstGeom>
          <a:noFill/>
        </p:spPr>
      </p:pic>
      <p:sp>
        <p:nvSpPr>
          <p:cNvPr id="2" name="TextBox 1">
            <a:extLst>
              <a:ext uri="{FF2B5EF4-FFF2-40B4-BE49-F238E27FC236}">
                <a16:creationId xmlns:a16="http://schemas.microsoft.com/office/drawing/2014/main" id="{FBE19A61-7627-A478-16C1-85D1C55CA006}"/>
              </a:ext>
            </a:extLst>
          </p:cNvPr>
          <p:cNvSpPr txBox="1"/>
          <p:nvPr/>
        </p:nvSpPr>
        <p:spPr>
          <a:xfrm>
            <a:off x="3497996" y="2063918"/>
            <a:ext cx="2141297" cy="1015663"/>
          </a:xfrm>
          <a:prstGeom prst="rect">
            <a:avLst/>
          </a:prstGeom>
          <a:noFill/>
        </p:spPr>
        <p:txBody>
          <a:bodyPr wrap="square" rtlCol="0">
            <a:spAutoFit/>
          </a:bodyPr>
          <a:lstStyle/>
          <a:p>
            <a:pPr algn="ctr"/>
            <a:r>
              <a:rPr lang="en-US" altLang="ko-KR" sz="3600" dirty="0">
                <a:solidFill>
                  <a:srgbClr val="7030A0"/>
                </a:solidFill>
                <a:latin typeface="Open Sans" pitchFamily="2" charset="0"/>
                <a:ea typeface="Open Sans" pitchFamily="2" charset="0"/>
                <a:cs typeface="Open Sans" pitchFamily="2" charset="0"/>
              </a:rPr>
              <a:t>02</a:t>
            </a:r>
          </a:p>
          <a:p>
            <a:pPr algn="ctr"/>
            <a:r>
              <a:rPr lang="en-US" altLang="ko-KR" sz="2400" dirty="0">
                <a:solidFill>
                  <a:srgbClr val="7030A0"/>
                </a:solidFill>
                <a:latin typeface="Open Sans" pitchFamily="2" charset="0"/>
                <a:ea typeface="Noto Sans KR" panose="020B0500000000000000" pitchFamily="34" charset="-127"/>
                <a:cs typeface="Open Sans" pitchFamily="2" charset="0"/>
              </a:rPr>
              <a:t>Modeling</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sp>
        <p:nvSpPr>
          <p:cNvPr id="3" name="TextBox 2">
            <a:extLst>
              <a:ext uri="{FF2B5EF4-FFF2-40B4-BE49-F238E27FC236}">
                <a16:creationId xmlns:a16="http://schemas.microsoft.com/office/drawing/2014/main" id="{643DB3ED-0FB1-2E93-C547-15595FB1A6A6}"/>
              </a:ext>
            </a:extLst>
          </p:cNvPr>
          <p:cNvSpPr txBox="1"/>
          <p:nvPr/>
        </p:nvSpPr>
        <p:spPr>
          <a:xfrm>
            <a:off x="3500552" y="3096924"/>
            <a:ext cx="2141297" cy="1323439"/>
          </a:xfrm>
          <a:prstGeom prst="rect">
            <a:avLst/>
          </a:prstGeom>
          <a:noFill/>
        </p:spPr>
        <p:txBody>
          <a:bodyPr wrap="square" rtlCol="0">
            <a:spAutoFit/>
          </a:bodyPr>
          <a:lstStyle/>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Modeling Process</a:t>
            </a: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Vanilla CNN Modeling</a:t>
            </a: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Transfer Learning(ResNet50V2)</a:t>
            </a: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Hyperparameter</a:t>
            </a:r>
            <a:r>
              <a:rPr lang="ko-KR" altLang="en-US" sz="1000" dirty="0">
                <a:solidFill>
                  <a:srgbClr val="7030A0"/>
                </a:solidFill>
                <a:latin typeface="Open Sans" pitchFamily="2" charset="0"/>
                <a:ea typeface="Noto Sans KR" panose="020B0500000000000000" pitchFamily="34" charset="-127"/>
                <a:cs typeface="Open Sans" pitchFamily="2" charset="0"/>
              </a:rPr>
              <a:t> </a:t>
            </a:r>
            <a:r>
              <a:rPr lang="en-US" altLang="ko-KR" sz="1000" dirty="0">
                <a:solidFill>
                  <a:srgbClr val="7030A0"/>
                </a:solidFill>
                <a:latin typeface="Open Sans" pitchFamily="2" charset="0"/>
                <a:ea typeface="Noto Sans KR" panose="020B0500000000000000" pitchFamily="34" charset="-127"/>
                <a:cs typeface="Open Sans" pitchFamily="2" charset="0"/>
              </a:rPr>
              <a:t>Tuning</a:t>
            </a:r>
            <a:endParaRPr lang="ko-KR" altLang="en-US" sz="1000" dirty="0">
              <a:solidFill>
                <a:srgbClr val="7030A0"/>
              </a:solidFill>
              <a:latin typeface="Open Sans" pitchFamily="2" charset="0"/>
              <a:ea typeface="Noto Sans KR" panose="020B0500000000000000" pitchFamily="34" charset="-127"/>
              <a:cs typeface="Open Sans" pitchFamily="2" charset="0"/>
            </a:endParaRPr>
          </a:p>
        </p:txBody>
      </p:sp>
      <p:grpSp>
        <p:nvGrpSpPr>
          <p:cNvPr id="8" name="그룹 7">
            <a:extLst>
              <a:ext uri="{FF2B5EF4-FFF2-40B4-BE49-F238E27FC236}">
                <a16:creationId xmlns:a16="http://schemas.microsoft.com/office/drawing/2014/main" id="{3E3C2939-DEA7-4B5A-F939-37450F99B21F}"/>
              </a:ext>
            </a:extLst>
          </p:cNvPr>
          <p:cNvGrpSpPr/>
          <p:nvPr/>
        </p:nvGrpSpPr>
        <p:grpSpPr>
          <a:xfrm>
            <a:off x="4330315" y="1600464"/>
            <a:ext cx="468981" cy="468981"/>
            <a:chOff x="1235310" y="1490798"/>
            <a:chExt cx="468981" cy="468981"/>
          </a:xfrm>
        </p:grpSpPr>
        <p:sp>
          <p:nvSpPr>
            <p:cNvPr id="26" name="타원 25">
              <a:extLst>
                <a:ext uri="{FF2B5EF4-FFF2-40B4-BE49-F238E27FC236}">
                  <a16:creationId xmlns:a16="http://schemas.microsoft.com/office/drawing/2014/main" id="{82F9C108-0315-FC9F-7892-9A73D95BB607}"/>
                </a:ext>
              </a:extLst>
            </p:cNvPr>
            <p:cNvSpPr/>
            <p:nvPr/>
          </p:nvSpPr>
          <p:spPr>
            <a:xfrm rot="20618353">
              <a:off x="1235310" y="1490798"/>
              <a:ext cx="468981" cy="468981"/>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a:extLst>
                <a:ext uri="{FF2B5EF4-FFF2-40B4-BE49-F238E27FC236}">
                  <a16:creationId xmlns:a16="http://schemas.microsoft.com/office/drawing/2014/main" id="{E98F73B6-660A-E0C1-08B1-5C7F46D17959}"/>
                </a:ext>
              </a:extLst>
            </p:cNvPr>
            <p:cNvCxnSpPr>
              <a:stCxn id="26" idx="1"/>
              <a:endCxn id="26" idx="5"/>
            </p:cNvCxnSpPr>
            <p:nvPr/>
          </p:nvCxnSpPr>
          <p:spPr>
            <a:xfrm rot="20618353">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361C0A3-BDA5-29FD-C0CD-08D08D326812}"/>
                </a:ext>
              </a:extLst>
            </p:cNvPr>
            <p:cNvCxnSpPr>
              <a:stCxn id="26" idx="7"/>
              <a:endCxn id="26" idx="3"/>
            </p:cNvCxnSpPr>
            <p:nvPr/>
          </p:nvCxnSpPr>
          <p:spPr>
            <a:xfrm rot="20618353" flipH="1">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A83DA802-6596-E0AD-BB74-15871C7C666C}"/>
                </a:ext>
              </a:extLst>
            </p:cNvPr>
            <p:cNvCxnSpPr>
              <a:stCxn id="26" idx="0"/>
              <a:endCxn id="26" idx="4"/>
            </p:cNvCxnSpPr>
            <p:nvPr/>
          </p:nvCxnSpPr>
          <p:spPr>
            <a:xfrm rot="20618353">
              <a:off x="1469801" y="1490798"/>
              <a:ext cx="0" cy="468981"/>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4ECF04B7-9C58-8D72-19E4-83E002663105}"/>
                </a:ext>
              </a:extLst>
            </p:cNvPr>
            <p:cNvCxnSpPr>
              <a:stCxn id="26" idx="2"/>
              <a:endCxn id="26" idx="6"/>
            </p:cNvCxnSpPr>
            <p:nvPr/>
          </p:nvCxnSpPr>
          <p:spPr>
            <a:xfrm rot="20618353">
              <a:off x="1235310" y="1725289"/>
              <a:ext cx="468981"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4979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429517" y="258151"/>
            <a:ext cx="4358886" cy="461665"/>
          </a:xfrm>
          <a:prstGeom prst="rect">
            <a:avLst/>
          </a:prstGeom>
          <a:noFill/>
        </p:spPr>
        <p:txBody>
          <a:bodyPr wrap="none" rtlCol="0">
            <a:spAutoFit/>
          </a:bodyPr>
          <a:lstStyle/>
          <a:p>
            <a:r>
              <a:rPr lang="en-US" altLang="ko-KR" sz="2400" dirty="0">
                <a:solidFill>
                  <a:srgbClr val="7030A0"/>
                </a:solidFill>
                <a:latin typeface="Open Sans" pitchFamily="2" charset="0"/>
                <a:ea typeface="Noto Sans KR" panose="020B0500000000000000" pitchFamily="34" charset="-127"/>
                <a:cs typeface="Open Sans" pitchFamily="2" charset="0"/>
              </a:rPr>
              <a:t>Modeling</a:t>
            </a:r>
            <a:r>
              <a:rPr lang="en-US" altLang="ko-KR" sz="2400" dirty="0">
                <a:solidFill>
                  <a:srgbClr val="7030A0"/>
                </a:solidFill>
                <a:latin typeface="Open Sans" pitchFamily="2" charset="0"/>
                <a:ea typeface="Open Sans" pitchFamily="2" charset="0"/>
                <a:cs typeface="Open Sans" pitchFamily="2" charset="0"/>
              </a:rPr>
              <a:t> – </a:t>
            </a:r>
            <a:r>
              <a:rPr lang="en-US" altLang="ko-KR" sz="2400" dirty="0">
                <a:solidFill>
                  <a:srgbClr val="7030A0"/>
                </a:solidFill>
                <a:latin typeface="Open Sans" pitchFamily="2" charset="0"/>
                <a:ea typeface="Noto Sans KR" panose="020B0500000000000000" pitchFamily="34" charset="-127"/>
                <a:cs typeface="Open Sans" pitchFamily="2" charset="0"/>
              </a:rPr>
              <a:t>Modeling Process</a:t>
            </a:r>
          </a:p>
        </p:txBody>
      </p:sp>
      <p:grpSp>
        <p:nvGrpSpPr>
          <p:cNvPr id="69" name="그룹 68"/>
          <p:cNvGrpSpPr/>
          <p:nvPr/>
        </p:nvGrpSpPr>
        <p:grpSpPr>
          <a:xfrm>
            <a:off x="8349115" y="31462"/>
            <a:ext cx="748916" cy="716215"/>
            <a:chOff x="8349115" y="31462"/>
            <a:chExt cx="748916" cy="716215"/>
          </a:xfrm>
        </p:grpSpPr>
        <p:grpSp>
          <p:nvGrpSpPr>
            <p:cNvPr id="70" name="그룹 69"/>
            <p:cNvGrpSpPr/>
            <p:nvPr/>
          </p:nvGrpSpPr>
          <p:grpSpPr>
            <a:xfrm>
              <a:off x="8766487" y="190296"/>
              <a:ext cx="295864" cy="295864"/>
              <a:chOff x="8378650" y="324694"/>
              <a:chExt cx="295864" cy="295864"/>
            </a:xfrm>
          </p:grpSpPr>
          <p:sp>
            <p:nvSpPr>
              <p:cNvPr id="83" name="타원 8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1" name="그룹 70"/>
            <p:cNvGrpSpPr/>
            <p:nvPr/>
          </p:nvGrpSpPr>
          <p:grpSpPr>
            <a:xfrm>
              <a:off x="8349115" y="31462"/>
              <a:ext cx="383328" cy="383328"/>
              <a:chOff x="8676431" y="160879"/>
              <a:chExt cx="426915" cy="426915"/>
            </a:xfrm>
          </p:grpSpPr>
          <p:sp>
            <p:nvSpPr>
              <p:cNvPr id="78" name="타원 7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9" name="직선 연결선 78"/>
              <p:cNvCxnSpPr>
                <a:stCxn id="78" idx="1"/>
                <a:endCxn id="7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직선 연결선 79"/>
              <p:cNvCxnSpPr>
                <a:stCxn id="78" idx="7"/>
                <a:endCxn id="7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직선 연결선 80"/>
              <p:cNvCxnSpPr>
                <a:stCxn id="78" idx="0"/>
                <a:endCxn id="7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직선 연결선 81"/>
              <p:cNvCxnSpPr>
                <a:stCxn id="78" idx="2"/>
                <a:endCxn id="7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2" name="그룹 71"/>
            <p:cNvGrpSpPr/>
            <p:nvPr/>
          </p:nvGrpSpPr>
          <p:grpSpPr>
            <a:xfrm>
              <a:off x="8872194" y="521840"/>
              <a:ext cx="225837" cy="225837"/>
              <a:chOff x="8614083" y="576193"/>
              <a:chExt cx="225837" cy="225837"/>
            </a:xfrm>
          </p:grpSpPr>
          <p:sp>
            <p:nvSpPr>
              <p:cNvPr id="73" name="타원 7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p:cNvCxnSpPr>
                <a:stCxn id="73" idx="1"/>
                <a:endCxn id="7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5" name="직선 연결선 74"/>
              <p:cNvCxnSpPr>
                <a:stCxn id="73" idx="7"/>
                <a:endCxn id="7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6" name="직선 연결선 75"/>
              <p:cNvCxnSpPr>
                <a:stCxn id="73" idx="0"/>
                <a:endCxn id="7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7" name="직선 연결선 76"/>
              <p:cNvCxnSpPr>
                <a:stCxn id="73" idx="2"/>
                <a:endCxn id="7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43" name="그룹 42">
            <a:extLst>
              <a:ext uri="{FF2B5EF4-FFF2-40B4-BE49-F238E27FC236}">
                <a16:creationId xmlns:a16="http://schemas.microsoft.com/office/drawing/2014/main" id="{FE7A2E22-0CC9-2DF9-A18C-6B5443596783}"/>
              </a:ext>
            </a:extLst>
          </p:cNvPr>
          <p:cNvGrpSpPr/>
          <p:nvPr/>
        </p:nvGrpSpPr>
        <p:grpSpPr>
          <a:xfrm>
            <a:off x="432837" y="1131590"/>
            <a:ext cx="8273138" cy="576064"/>
            <a:chOff x="432837" y="1131590"/>
            <a:chExt cx="8273138" cy="576064"/>
          </a:xfrm>
        </p:grpSpPr>
        <p:sp>
          <p:nvSpPr>
            <p:cNvPr id="44" name="사각형: 둥근 모서리 43">
              <a:extLst>
                <a:ext uri="{FF2B5EF4-FFF2-40B4-BE49-F238E27FC236}">
                  <a16:creationId xmlns:a16="http://schemas.microsoft.com/office/drawing/2014/main" id="{3DC2F004-A2D5-1D8D-498A-88A1715CAB72}"/>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5" name="사각형: 둥근 모서리 44">
              <a:extLst>
                <a:ext uri="{FF2B5EF4-FFF2-40B4-BE49-F238E27FC236}">
                  <a16:creationId xmlns:a16="http://schemas.microsoft.com/office/drawing/2014/main" id="{0CD7472C-4B8B-BC10-4B9D-21F8286438FE}"/>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6" name="사각형: 둥근 모서리 45">
              <a:extLst>
                <a:ext uri="{FF2B5EF4-FFF2-40B4-BE49-F238E27FC236}">
                  <a16:creationId xmlns:a16="http://schemas.microsoft.com/office/drawing/2014/main" id="{DD1BD6A5-BDC4-59EC-D8E2-107B2D6AE94B}"/>
                </a:ext>
              </a:extLst>
            </p:cNvPr>
            <p:cNvSpPr/>
            <p:nvPr/>
          </p:nvSpPr>
          <p:spPr>
            <a:xfrm>
              <a:off x="3814619"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47" name="사각형: 둥근 모서리 46">
              <a:extLst>
                <a:ext uri="{FF2B5EF4-FFF2-40B4-BE49-F238E27FC236}">
                  <a16:creationId xmlns:a16="http://schemas.microsoft.com/office/drawing/2014/main" id="{F261DBE2-37FB-8785-9DB3-A156EA37FAA9}"/>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8" name="사각형: 둥근 모서리 47">
              <a:extLst>
                <a:ext uri="{FF2B5EF4-FFF2-40B4-BE49-F238E27FC236}">
                  <a16:creationId xmlns:a16="http://schemas.microsoft.com/office/drawing/2014/main" id="{978335FD-481F-3398-B199-F539D8062F6F}"/>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49" name="화살표: 오른쪽 48">
              <a:extLst>
                <a:ext uri="{FF2B5EF4-FFF2-40B4-BE49-F238E27FC236}">
                  <a16:creationId xmlns:a16="http://schemas.microsoft.com/office/drawing/2014/main" id="{CB52C160-B694-2F7B-4EA5-ACE7B0CAC8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D32FAC16-32F8-31FA-59BF-B5FFB1E0E21C}"/>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BFD059F8-C40C-4612-A214-8A64710B041A}"/>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화살표: 오른쪽 51">
              <a:extLst>
                <a:ext uri="{FF2B5EF4-FFF2-40B4-BE49-F238E27FC236}">
                  <a16:creationId xmlns:a16="http://schemas.microsoft.com/office/drawing/2014/main" id="{780B6384-03D9-B9AE-0CFB-0677158BC20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4" name="그룹 53">
            <a:extLst>
              <a:ext uri="{FF2B5EF4-FFF2-40B4-BE49-F238E27FC236}">
                <a16:creationId xmlns:a16="http://schemas.microsoft.com/office/drawing/2014/main" id="{9056630F-1996-8FD1-08DB-176BDA2F1F3D}"/>
              </a:ext>
            </a:extLst>
          </p:cNvPr>
          <p:cNvGrpSpPr/>
          <p:nvPr/>
        </p:nvGrpSpPr>
        <p:grpSpPr>
          <a:xfrm>
            <a:off x="429517" y="2061815"/>
            <a:ext cx="3632512" cy="2527095"/>
            <a:chOff x="432910" y="2061815"/>
            <a:chExt cx="3632512" cy="2527095"/>
          </a:xfrm>
        </p:grpSpPr>
        <p:pic>
          <p:nvPicPr>
            <p:cNvPr id="42" name="그림 41" descr="텍스트, 시계이(가) 표시된 사진&#10;&#10;자동 생성된 설명">
              <a:extLst>
                <a:ext uri="{FF2B5EF4-FFF2-40B4-BE49-F238E27FC236}">
                  <a16:creationId xmlns:a16="http://schemas.microsoft.com/office/drawing/2014/main" id="{81B6DAF0-1B9D-358C-1DF0-A12263FF20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111" r="36530"/>
            <a:stretch/>
          </p:blipFill>
          <p:spPr>
            <a:xfrm>
              <a:off x="432910" y="2061815"/>
              <a:ext cx="3632512" cy="2527095"/>
            </a:xfrm>
            <a:prstGeom prst="rect">
              <a:avLst/>
            </a:prstGeom>
            <a:ln w="76200">
              <a:solidFill>
                <a:srgbClr val="7030A0"/>
              </a:solidFill>
            </a:ln>
            <a:effectLst>
              <a:softEdge rad="63500"/>
            </a:effectLst>
          </p:spPr>
        </p:pic>
        <p:sp>
          <p:nvSpPr>
            <p:cNvPr id="53" name="직사각형 52">
              <a:extLst>
                <a:ext uri="{FF2B5EF4-FFF2-40B4-BE49-F238E27FC236}">
                  <a16:creationId xmlns:a16="http://schemas.microsoft.com/office/drawing/2014/main" id="{D9F8B287-409B-39C3-14DB-323D50E9C82A}"/>
                </a:ext>
              </a:extLst>
            </p:cNvPr>
            <p:cNvSpPr/>
            <p:nvPr/>
          </p:nvSpPr>
          <p:spPr>
            <a:xfrm>
              <a:off x="432910" y="2119428"/>
              <a:ext cx="1258770" cy="1460434"/>
            </a:xfrm>
            <a:prstGeom prst="rect">
              <a:avLst/>
            </a:prstGeom>
            <a:solidFill>
              <a:srgbClr val="FED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a:extLst>
                <a:ext uri="{FF2B5EF4-FFF2-40B4-BE49-F238E27FC236}">
                  <a16:creationId xmlns:a16="http://schemas.microsoft.com/office/drawing/2014/main" id="{168B5EA6-4727-293F-43BD-F6DB6B8AD0D5}"/>
                </a:ext>
              </a:extLst>
            </p:cNvPr>
            <p:cNvSpPr/>
            <p:nvPr/>
          </p:nvSpPr>
          <p:spPr>
            <a:xfrm>
              <a:off x="3419872" y="3049653"/>
              <a:ext cx="645550" cy="602217"/>
            </a:xfrm>
            <a:prstGeom prst="rect">
              <a:avLst/>
            </a:prstGeom>
            <a:solidFill>
              <a:srgbClr val="FED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6" name="TextBox 55">
            <a:extLst>
              <a:ext uri="{FF2B5EF4-FFF2-40B4-BE49-F238E27FC236}">
                <a16:creationId xmlns:a16="http://schemas.microsoft.com/office/drawing/2014/main" id="{04CF8621-9C2F-AFF9-2EBE-CCD149FD3ACD}"/>
              </a:ext>
            </a:extLst>
          </p:cNvPr>
          <p:cNvSpPr txBox="1"/>
          <p:nvPr/>
        </p:nvSpPr>
        <p:spPr>
          <a:xfrm>
            <a:off x="4283967" y="2720284"/>
            <a:ext cx="4409337" cy="646331"/>
          </a:xfrm>
          <a:prstGeom prst="rect">
            <a:avLst/>
          </a:prstGeom>
          <a:noFill/>
          <a:ln>
            <a:solidFill>
              <a:srgbClr val="7030A0"/>
            </a:solidFill>
          </a:ln>
        </p:spPr>
        <p:txBody>
          <a:bodyPr wrap="square" rtlCol="0" anchor="t">
            <a:spAutoFit/>
          </a:bodyPr>
          <a:lstStyle/>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작업 환경 </a:t>
            </a:r>
            <a:r>
              <a:rPr lang="en-US" altLang="ko-KR" sz="1200" dirty="0">
                <a:solidFill>
                  <a:srgbClr val="7030A0"/>
                </a:solidFill>
                <a:latin typeface="Open Sans" pitchFamily="2" charset="0"/>
                <a:ea typeface="Noto Sans KR" panose="020B0500000000000000" pitchFamily="34" charset="-127"/>
                <a:cs typeface="Open Sans" pitchFamily="2" charset="0"/>
              </a:rPr>
              <a:t>: Google </a:t>
            </a:r>
            <a:r>
              <a:rPr lang="en-US" altLang="ko-KR" sz="1200" dirty="0" err="1">
                <a:solidFill>
                  <a:srgbClr val="7030A0"/>
                </a:solidFill>
                <a:latin typeface="Open Sans" pitchFamily="2" charset="0"/>
                <a:ea typeface="Noto Sans KR" panose="020B0500000000000000" pitchFamily="34" charset="-127"/>
                <a:cs typeface="Open Sans" pitchFamily="2" charset="0"/>
              </a:rPr>
              <a:t>Colaboratory</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en-US" altLang="ko-KR" sz="1200" dirty="0" err="1">
                <a:solidFill>
                  <a:srgbClr val="7030A0"/>
                </a:solidFill>
                <a:latin typeface="Open Sans" pitchFamily="2" charset="0"/>
                <a:ea typeface="Noto Sans KR" panose="020B0500000000000000" pitchFamily="34" charset="-127"/>
                <a:cs typeface="Open Sans" pitchFamily="2" charset="0"/>
              </a:rPr>
              <a:t>Colab</a:t>
            </a:r>
            <a:r>
              <a:rPr lang="en-US" altLang="ko-KR" sz="1200" dirty="0">
                <a:solidFill>
                  <a:srgbClr val="7030A0"/>
                </a:solidFill>
                <a:latin typeface="Open Sans" pitchFamily="2" charset="0"/>
                <a:ea typeface="Noto Sans KR" panose="020B0500000000000000" pitchFamily="34" charset="-127"/>
                <a:cs typeface="Open Sans" pitchFamily="2" charset="0"/>
              </a:rPr>
              <a:t>)</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Python = 3.8</a:t>
            </a:r>
          </a:p>
          <a:p>
            <a:pPr marL="628650" lvl="1" indent="-171450">
              <a:buFont typeface="Arial" panose="020B0604020202020204" pitchFamily="34" charset="0"/>
              <a:buChar char="•"/>
            </a:pPr>
            <a:r>
              <a:rPr lang="en-US" altLang="ko-KR" sz="1200" dirty="0" err="1">
                <a:solidFill>
                  <a:srgbClr val="7030A0"/>
                </a:solidFill>
                <a:latin typeface="Open Sans" pitchFamily="2" charset="0"/>
                <a:ea typeface="Noto Sans KR" panose="020B0500000000000000" pitchFamily="34" charset="-127"/>
                <a:cs typeface="Open Sans" pitchFamily="2" charset="0"/>
              </a:rPr>
              <a:t>Tensorflow</a:t>
            </a:r>
            <a:r>
              <a:rPr lang="en-US" altLang="ko-KR" sz="1200" dirty="0">
                <a:solidFill>
                  <a:srgbClr val="7030A0"/>
                </a:solidFill>
                <a:latin typeface="Open Sans" pitchFamily="2" charset="0"/>
                <a:ea typeface="Noto Sans KR" panose="020B0500000000000000" pitchFamily="34" charset="-127"/>
                <a:cs typeface="Open Sans" pitchFamily="2" charset="0"/>
              </a:rPr>
              <a:t> = 2.9</a:t>
            </a:r>
          </a:p>
        </p:txBody>
      </p:sp>
      <p:sp>
        <p:nvSpPr>
          <p:cNvPr id="57" name="사각형: 둥근 모서리 56">
            <a:extLst>
              <a:ext uri="{FF2B5EF4-FFF2-40B4-BE49-F238E27FC236}">
                <a16:creationId xmlns:a16="http://schemas.microsoft.com/office/drawing/2014/main" id="{51CDF93D-80BC-1A75-0160-2D275236581B}"/>
              </a:ext>
            </a:extLst>
          </p:cNvPr>
          <p:cNvSpPr/>
          <p:nvPr/>
        </p:nvSpPr>
        <p:spPr>
          <a:xfrm>
            <a:off x="4283967" y="2077171"/>
            <a:ext cx="1690892"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rgbClr val="7030A0"/>
                </a:solidFill>
                <a:latin typeface="Open Sans" pitchFamily="2" charset="0"/>
                <a:ea typeface="Noto Sans KR" panose="020B0500000000000000" pitchFamily="34" charset="-127"/>
                <a:cs typeface="Open Sans" pitchFamily="2" charset="0"/>
              </a:rPr>
              <a:t>Modeling</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pic>
        <p:nvPicPr>
          <p:cNvPr id="60" name="Picture 8" descr="Google Colab | Educational &amp; Classroom Technologies">
            <a:extLst>
              <a:ext uri="{FF2B5EF4-FFF2-40B4-BE49-F238E27FC236}">
                <a16:creationId xmlns:a16="http://schemas.microsoft.com/office/drawing/2014/main" id="{77750645-5B56-4DB8-DD9B-392F97815D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2051" y="2188467"/>
            <a:ext cx="982381" cy="362338"/>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61" name="Picture 14" descr="TensorFlow 인공 지능 브랜드 로고 학습, 흐름 설명, 각도, 본문, 주황색 png | PNGWing">
            <a:extLst>
              <a:ext uri="{FF2B5EF4-FFF2-40B4-BE49-F238E27FC236}">
                <a16:creationId xmlns:a16="http://schemas.microsoft.com/office/drawing/2014/main" id="{A62EDEA5-696B-9D8C-4747-62E930A7848B}"/>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foregroundMark x1="24239" y1="36250" x2="24239" y2="36250"/>
                        <a14:foregroundMark x1="27283" y1="36750" x2="27283" y2="36750"/>
                        <a14:foregroundMark x1="26957" y1="38500" x2="26957" y2="38500"/>
                        <a14:foregroundMark x1="23913" y1="38750" x2="23913" y2="38750"/>
                        <a14:foregroundMark x1="34891" y1="41000" x2="34891" y2="41000"/>
                        <a14:foregroundMark x1="38913" y1="45250" x2="38913" y2="45250"/>
                        <a14:foregroundMark x1="42391" y1="45500" x2="42391" y2="45500"/>
                        <a14:foregroundMark x1="58696" y1="45500" x2="58696" y2="45500"/>
                        <a14:foregroundMark x1="62065" y1="41000" x2="62065" y2="41000"/>
                        <a14:foregroundMark x1="66957" y1="41500" x2="66957" y2="41500"/>
                        <a14:foregroundMark x1="70870" y1="45000" x2="70870" y2="45000"/>
                        <a14:foregroundMark x1="74022" y1="45000" x2="74022" y2="45000"/>
                        <a14:backgroundMark x1="13478" y1="17000" x2="13478" y2="17000"/>
                        <a14:backgroundMark x1="38696" y1="47750" x2="38696" y2="47750"/>
                      </a14:backgroundRemoval>
                    </a14:imgEffect>
                  </a14:imgLayer>
                </a14:imgProps>
              </a:ext>
              <a:ext uri="{28A0092B-C50C-407E-A947-70E740481C1C}">
                <a14:useLocalDpi xmlns:a14="http://schemas.microsoft.com/office/drawing/2010/main" val="0"/>
              </a:ext>
            </a:extLst>
          </a:blip>
          <a:srcRect l="16680" t="29415" r="15867" b="36349"/>
          <a:stretch/>
        </p:blipFill>
        <p:spPr bwMode="auto">
          <a:xfrm>
            <a:off x="7051624" y="2188180"/>
            <a:ext cx="1654351" cy="365075"/>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62" name="Picture 6">
            <a:extLst>
              <a:ext uri="{FF2B5EF4-FFF2-40B4-BE49-F238E27FC236}">
                <a16:creationId xmlns:a16="http://schemas.microsoft.com/office/drawing/2014/main" id="{E131A3E1-1B14-2F92-603D-9E0081675A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3967" y="3433664"/>
            <a:ext cx="4409337" cy="1129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617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738458" y="195486"/>
            <a:ext cx="2671171" cy="646331"/>
          </a:xfrm>
          <a:prstGeom prst="rect">
            <a:avLst/>
          </a:prstGeom>
          <a:noFill/>
        </p:spPr>
        <p:txBody>
          <a:bodyPr wrap="square" rtlCol="0">
            <a:spAutoFit/>
          </a:bodyPr>
          <a:lstStyle/>
          <a:p>
            <a:r>
              <a:rPr lang="en-US" altLang="ko-KR" sz="3600" b="1" dirty="0">
                <a:ln w="19050" cmpd="dbl">
                  <a:solidFill>
                    <a:schemeClr val="bg1"/>
                  </a:solidFill>
                </a:ln>
                <a:solidFill>
                  <a:srgbClr val="7030A0"/>
                </a:solidFill>
                <a:latin typeface="Open Sans" pitchFamily="2" charset="0"/>
                <a:ea typeface="Open Sans" pitchFamily="2" charset="0"/>
                <a:cs typeface="Open Sans" pitchFamily="2" charset="0"/>
              </a:rPr>
              <a:t>Index </a:t>
            </a:r>
            <a:r>
              <a:rPr lang="ko-KR" altLang="en-US" sz="3600" b="1" dirty="0">
                <a:ln w="19050" cmpd="dbl">
                  <a:solidFill>
                    <a:schemeClr val="bg1"/>
                  </a:solidFill>
                </a:ln>
                <a:solidFill>
                  <a:srgbClr val="7030A0"/>
                </a:solidFill>
                <a:latin typeface="Open Sans" pitchFamily="2" charset="0"/>
                <a:ea typeface="Noto Sans KR" panose="020B0500000000000000" pitchFamily="34" charset="-127"/>
                <a:cs typeface="Open Sans" pitchFamily="2" charset="0"/>
              </a:rPr>
              <a:t>목차</a:t>
            </a:r>
          </a:p>
        </p:txBody>
      </p:sp>
      <p:grpSp>
        <p:nvGrpSpPr>
          <p:cNvPr id="22" name="그룹 21"/>
          <p:cNvGrpSpPr/>
          <p:nvPr/>
        </p:nvGrpSpPr>
        <p:grpSpPr>
          <a:xfrm>
            <a:off x="1125563" y="1594937"/>
            <a:ext cx="468981" cy="468981"/>
            <a:chOff x="1235310" y="1490798"/>
            <a:chExt cx="468981" cy="468981"/>
          </a:xfrm>
        </p:grpSpPr>
        <p:sp>
          <p:nvSpPr>
            <p:cNvPr id="7" name="타원 6"/>
            <p:cNvSpPr/>
            <p:nvPr/>
          </p:nvSpPr>
          <p:spPr>
            <a:xfrm rot="20618353">
              <a:off x="1235310" y="1490798"/>
              <a:ext cx="468981" cy="468981"/>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p:cNvCxnSpPr>
              <a:stCxn id="7" idx="1"/>
              <a:endCxn id="7" idx="5"/>
            </p:cNvCxnSpPr>
            <p:nvPr/>
          </p:nvCxnSpPr>
          <p:spPr>
            <a:xfrm rot="20618353">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 name="직선 연결선 8"/>
            <p:cNvCxnSpPr>
              <a:stCxn id="7" idx="7"/>
              <a:endCxn id="7" idx="3"/>
            </p:cNvCxnSpPr>
            <p:nvPr/>
          </p:nvCxnSpPr>
          <p:spPr>
            <a:xfrm rot="20618353" flipH="1">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 name="직선 연결선 9"/>
            <p:cNvCxnSpPr>
              <a:stCxn id="7" idx="0"/>
              <a:endCxn id="7" idx="4"/>
            </p:cNvCxnSpPr>
            <p:nvPr/>
          </p:nvCxnSpPr>
          <p:spPr>
            <a:xfrm rot="20618353">
              <a:off x="1469801" y="1490798"/>
              <a:ext cx="0" cy="468981"/>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직선 연결선 10"/>
            <p:cNvCxnSpPr>
              <a:stCxn id="7" idx="2"/>
              <a:endCxn id="7" idx="6"/>
            </p:cNvCxnSpPr>
            <p:nvPr/>
          </p:nvCxnSpPr>
          <p:spPr>
            <a:xfrm rot="20618353">
              <a:off x="1235310" y="1725289"/>
              <a:ext cx="468981"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289406" y="2063918"/>
            <a:ext cx="2141297" cy="1015663"/>
          </a:xfrm>
          <a:prstGeom prst="rect">
            <a:avLst/>
          </a:prstGeom>
          <a:noFill/>
        </p:spPr>
        <p:txBody>
          <a:bodyPr wrap="square" rtlCol="0">
            <a:spAutoFit/>
          </a:bodyPr>
          <a:lstStyle/>
          <a:p>
            <a:pPr algn="ctr"/>
            <a:r>
              <a:rPr lang="en-US" altLang="ko-KR" sz="3600" dirty="0">
                <a:solidFill>
                  <a:srgbClr val="7030A0"/>
                </a:solidFill>
                <a:latin typeface="Open Sans" pitchFamily="2" charset="0"/>
                <a:ea typeface="Open Sans" pitchFamily="2" charset="0"/>
                <a:cs typeface="Open Sans" pitchFamily="2" charset="0"/>
              </a:rPr>
              <a:t>01</a:t>
            </a:r>
          </a:p>
          <a:p>
            <a:pPr algn="ctr"/>
            <a:r>
              <a:rPr lang="en-US" altLang="ko-KR" sz="2400" dirty="0">
                <a:solidFill>
                  <a:srgbClr val="7030A0"/>
                </a:solidFill>
                <a:latin typeface="Open Sans" pitchFamily="2" charset="0"/>
                <a:ea typeface="Noto Sans KR" panose="020B0500000000000000" pitchFamily="34" charset="-127"/>
                <a:cs typeface="Open Sans" pitchFamily="2" charset="0"/>
              </a:rPr>
              <a:t>Introduction</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grpSp>
        <p:nvGrpSpPr>
          <p:cNvPr id="56" name="그룹 55"/>
          <p:cNvGrpSpPr/>
          <p:nvPr/>
        </p:nvGrpSpPr>
        <p:grpSpPr>
          <a:xfrm>
            <a:off x="3160248" y="1382125"/>
            <a:ext cx="687895" cy="687895"/>
            <a:chOff x="2217256" y="1925343"/>
            <a:chExt cx="687895" cy="687895"/>
          </a:xfrm>
        </p:grpSpPr>
        <p:grpSp>
          <p:nvGrpSpPr>
            <p:cNvPr id="25" name="그룹 24"/>
            <p:cNvGrpSpPr/>
            <p:nvPr/>
          </p:nvGrpSpPr>
          <p:grpSpPr>
            <a:xfrm>
              <a:off x="2217256" y="1925343"/>
              <a:ext cx="468981" cy="468981"/>
              <a:chOff x="1235310" y="1490798"/>
              <a:chExt cx="468981" cy="468981"/>
            </a:xfrm>
          </p:grpSpPr>
          <p:sp>
            <p:nvSpPr>
              <p:cNvPr id="26" name="타원 25"/>
              <p:cNvSpPr/>
              <p:nvPr/>
            </p:nvSpPr>
            <p:spPr>
              <a:xfrm rot="20618353">
                <a:off x="1235310" y="1490798"/>
                <a:ext cx="468981" cy="468981"/>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p:cNvCxnSpPr>
                <a:stCxn id="26" idx="1"/>
                <a:endCxn id="26" idx="5"/>
              </p:cNvCxnSpPr>
              <p:nvPr/>
            </p:nvCxnSpPr>
            <p:spPr>
              <a:xfrm rot="20618353">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26" idx="7"/>
                <a:endCxn id="26" idx="3"/>
              </p:cNvCxnSpPr>
              <p:nvPr/>
            </p:nvCxnSpPr>
            <p:spPr>
              <a:xfrm rot="20618353" flipH="1">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26" idx="0"/>
                <a:endCxn id="26" idx="4"/>
              </p:cNvCxnSpPr>
              <p:nvPr/>
            </p:nvCxnSpPr>
            <p:spPr>
              <a:xfrm rot="20618353">
                <a:off x="1469801" y="1490798"/>
                <a:ext cx="0" cy="468981"/>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직선 연결선 29"/>
              <p:cNvCxnSpPr>
                <a:stCxn id="26" idx="2"/>
                <a:endCxn id="26" idx="6"/>
              </p:cNvCxnSpPr>
              <p:nvPr/>
            </p:nvCxnSpPr>
            <p:spPr>
              <a:xfrm rot="20618353">
                <a:off x="1235310" y="1725289"/>
                <a:ext cx="468981"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54" name="그룹 53"/>
            <p:cNvGrpSpPr/>
            <p:nvPr/>
          </p:nvGrpSpPr>
          <p:grpSpPr>
            <a:xfrm>
              <a:off x="2580439" y="2288526"/>
              <a:ext cx="324712" cy="324712"/>
              <a:chOff x="5032995" y="1955952"/>
              <a:chExt cx="649424" cy="649424"/>
            </a:xfrm>
          </p:grpSpPr>
          <p:sp>
            <p:nvSpPr>
              <p:cNvPr id="49" name="타원 48"/>
              <p:cNvSpPr/>
              <p:nvPr/>
            </p:nvSpPr>
            <p:spPr>
              <a:xfrm rot="15386503">
                <a:off x="5032995" y="1955952"/>
                <a:ext cx="649424" cy="64942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0" name="직선 연결선 49"/>
              <p:cNvCxnSpPr>
                <a:stCxn id="49" idx="1"/>
                <a:endCxn id="49" idx="5"/>
              </p:cNvCxnSpPr>
              <p:nvPr/>
            </p:nvCxnSpPr>
            <p:spPr>
              <a:xfrm rot="15386503">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1" name="직선 연결선 50"/>
              <p:cNvCxnSpPr>
                <a:stCxn id="49" idx="7"/>
                <a:endCxn id="49" idx="3"/>
              </p:cNvCxnSpPr>
              <p:nvPr/>
            </p:nvCxnSpPr>
            <p:spPr>
              <a:xfrm rot="15386503" flipH="1">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2" name="직선 연결선 51"/>
              <p:cNvCxnSpPr>
                <a:stCxn id="49" idx="0"/>
                <a:endCxn id="49" idx="4"/>
              </p:cNvCxnSpPr>
              <p:nvPr/>
            </p:nvCxnSpPr>
            <p:spPr>
              <a:xfrm rot="15386503">
                <a:off x="5357707" y="1955952"/>
                <a:ext cx="0" cy="649424"/>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3" name="직선 연결선 52"/>
              <p:cNvCxnSpPr>
                <a:stCxn id="49" idx="2"/>
                <a:endCxn id="49" idx="6"/>
              </p:cNvCxnSpPr>
              <p:nvPr/>
            </p:nvCxnSpPr>
            <p:spPr>
              <a:xfrm rot="15386503">
                <a:off x="5032995" y="2280664"/>
                <a:ext cx="649424"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122" name="그룹 121"/>
          <p:cNvGrpSpPr/>
          <p:nvPr/>
        </p:nvGrpSpPr>
        <p:grpSpPr>
          <a:xfrm>
            <a:off x="5188115" y="949045"/>
            <a:ext cx="912260" cy="1171431"/>
            <a:chOff x="4555012" y="2236359"/>
            <a:chExt cx="912260" cy="1171431"/>
          </a:xfrm>
        </p:grpSpPr>
        <p:grpSp>
          <p:nvGrpSpPr>
            <p:cNvPr id="59" name="그룹 58"/>
            <p:cNvGrpSpPr/>
            <p:nvPr/>
          </p:nvGrpSpPr>
          <p:grpSpPr>
            <a:xfrm>
              <a:off x="4555012" y="2719895"/>
              <a:ext cx="468981" cy="468981"/>
              <a:chOff x="1235310" y="1490798"/>
              <a:chExt cx="468981" cy="468981"/>
            </a:xfrm>
          </p:grpSpPr>
          <p:sp>
            <p:nvSpPr>
              <p:cNvPr id="66" name="타원 65"/>
              <p:cNvSpPr/>
              <p:nvPr/>
            </p:nvSpPr>
            <p:spPr>
              <a:xfrm rot="20618353">
                <a:off x="1235310" y="1490798"/>
                <a:ext cx="468981" cy="468981"/>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7" name="직선 연결선 66"/>
              <p:cNvCxnSpPr>
                <a:stCxn id="66" idx="1"/>
                <a:endCxn id="66" idx="5"/>
              </p:cNvCxnSpPr>
              <p:nvPr/>
            </p:nvCxnSpPr>
            <p:spPr>
              <a:xfrm rot="20618353">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8" name="직선 연결선 67"/>
              <p:cNvCxnSpPr>
                <a:stCxn id="66" idx="7"/>
                <a:endCxn id="66" idx="3"/>
              </p:cNvCxnSpPr>
              <p:nvPr/>
            </p:nvCxnSpPr>
            <p:spPr>
              <a:xfrm rot="20618353" flipH="1">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9" name="직선 연결선 68"/>
              <p:cNvCxnSpPr>
                <a:stCxn id="66" idx="0"/>
                <a:endCxn id="66" idx="4"/>
              </p:cNvCxnSpPr>
              <p:nvPr/>
            </p:nvCxnSpPr>
            <p:spPr>
              <a:xfrm rot="20618353">
                <a:off x="1469801" y="1490798"/>
                <a:ext cx="0" cy="468981"/>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0" name="직선 연결선 69"/>
              <p:cNvCxnSpPr>
                <a:stCxn id="66" idx="2"/>
                <a:endCxn id="66" idx="6"/>
              </p:cNvCxnSpPr>
              <p:nvPr/>
            </p:nvCxnSpPr>
            <p:spPr>
              <a:xfrm rot="20618353">
                <a:off x="1235310" y="1725289"/>
                <a:ext cx="468981"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60" name="그룹 59"/>
            <p:cNvGrpSpPr/>
            <p:nvPr/>
          </p:nvGrpSpPr>
          <p:grpSpPr>
            <a:xfrm>
              <a:off x="4918195" y="3083078"/>
              <a:ext cx="324712" cy="324712"/>
              <a:chOff x="5032995" y="1955952"/>
              <a:chExt cx="649424" cy="649424"/>
            </a:xfrm>
          </p:grpSpPr>
          <p:sp>
            <p:nvSpPr>
              <p:cNvPr id="61" name="타원 60"/>
              <p:cNvSpPr/>
              <p:nvPr/>
            </p:nvSpPr>
            <p:spPr>
              <a:xfrm rot="15386503">
                <a:off x="5032995" y="1955952"/>
                <a:ext cx="649424" cy="64942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연결선 61"/>
              <p:cNvCxnSpPr>
                <a:stCxn id="61" idx="1"/>
                <a:endCxn id="61" idx="5"/>
              </p:cNvCxnSpPr>
              <p:nvPr/>
            </p:nvCxnSpPr>
            <p:spPr>
              <a:xfrm rot="15386503">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3" name="직선 연결선 62"/>
              <p:cNvCxnSpPr>
                <a:stCxn id="61" idx="7"/>
                <a:endCxn id="61" idx="3"/>
              </p:cNvCxnSpPr>
              <p:nvPr/>
            </p:nvCxnSpPr>
            <p:spPr>
              <a:xfrm rot="15386503" flipH="1">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4" name="직선 연결선 63"/>
              <p:cNvCxnSpPr>
                <a:stCxn id="61" idx="0"/>
                <a:endCxn id="61" idx="4"/>
              </p:cNvCxnSpPr>
              <p:nvPr/>
            </p:nvCxnSpPr>
            <p:spPr>
              <a:xfrm rot="15386503">
                <a:off x="5357707" y="1955952"/>
                <a:ext cx="0" cy="649424"/>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5" name="직선 연결선 64"/>
              <p:cNvCxnSpPr>
                <a:stCxn id="61" idx="2"/>
                <a:endCxn id="61" idx="6"/>
              </p:cNvCxnSpPr>
              <p:nvPr/>
            </p:nvCxnSpPr>
            <p:spPr>
              <a:xfrm rot="15386503">
                <a:off x="5032995" y="2280664"/>
                <a:ext cx="649424"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95" name="타원 94"/>
            <p:cNvSpPr/>
            <p:nvPr/>
          </p:nvSpPr>
          <p:spPr>
            <a:xfrm rot="463851">
              <a:off x="4853445" y="2236359"/>
              <a:ext cx="613827" cy="613827"/>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6" name="직선 연결선 95"/>
            <p:cNvCxnSpPr>
              <a:stCxn id="95" idx="1"/>
              <a:endCxn id="95" idx="5"/>
            </p:cNvCxnSpPr>
            <p:nvPr/>
          </p:nvCxnSpPr>
          <p:spPr>
            <a:xfrm rot="463851">
              <a:off x="4943338" y="2326252"/>
              <a:ext cx="434041" cy="434041"/>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7" name="직선 연결선 96"/>
            <p:cNvCxnSpPr>
              <a:stCxn id="95" idx="7"/>
              <a:endCxn id="95" idx="3"/>
            </p:cNvCxnSpPr>
            <p:nvPr/>
          </p:nvCxnSpPr>
          <p:spPr>
            <a:xfrm rot="463851" flipH="1">
              <a:off x="4943338" y="2326252"/>
              <a:ext cx="434041" cy="434041"/>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직선 연결선 97"/>
            <p:cNvCxnSpPr>
              <a:stCxn id="95" idx="0"/>
              <a:endCxn id="95" idx="4"/>
            </p:cNvCxnSpPr>
            <p:nvPr/>
          </p:nvCxnSpPr>
          <p:spPr>
            <a:xfrm rot="463851">
              <a:off x="5160359" y="2236359"/>
              <a:ext cx="0" cy="613827"/>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직선 연결선 98"/>
            <p:cNvCxnSpPr>
              <a:stCxn id="95" idx="2"/>
              <a:endCxn id="95" idx="6"/>
            </p:cNvCxnSpPr>
            <p:nvPr/>
          </p:nvCxnSpPr>
          <p:spPr>
            <a:xfrm rot="463851">
              <a:off x="4853445" y="2543273"/>
              <a:ext cx="613827" cy="0"/>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1" name="그룹 120"/>
          <p:cNvGrpSpPr/>
          <p:nvPr/>
        </p:nvGrpSpPr>
        <p:grpSpPr>
          <a:xfrm>
            <a:off x="7321371" y="949592"/>
            <a:ext cx="938827" cy="1171859"/>
            <a:chOff x="6263996" y="3245007"/>
            <a:chExt cx="938827" cy="1171859"/>
          </a:xfrm>
        </p:grpSpPr>
        <p:grpSp>
          <p:nvGrpSpPr>
            <p:cNvPr id="73" name="그룹 72"/>
            <p:cNvGrpSpPr/>
            <p:nvPr/>
          </p:nvGrpSpPr>
          <p:grpSpPr>
            <a:xfrm>
              <a:off x="6263996" y="3728971"/>
              <a:ext cx="468981" cy="468981"/>
              <a:chOff x="1235310" y="1490798"/>
              <a:chExt cx="468981" cy="468981"/>
            </a:xfrm>
          </p:grpSpPr>
          <p:sp>
            <p:nvSpPr>
              <p:cNvPr id="80" name="타원 79"/>
              <p:cNvSpPr/>
              <p:nvPr/>
            </p:nvSpPr>
            <p:spPr>
              <a:xfrm rot="20618353">
                <a:off x="1235310" y="1490798"/>
                <a:ext cx="468981" cy="468981"/>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1" name="직선 연결선 80"/>
              <p:cNvCxnSpPr>
                <a:stCxn id="80" idx="1"/>
                <a:endCxn id="80" idx="5"/>
              </p:cNvCxnSpPr>
              <p:nvPr/>
            </p:nvCxnSpPr>
            <p:spPr>
              <a:xfrm rot="20618353">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직선 연결선 81"/>
              <p:cNvCxnSpPr>
                <a:stCxn id="80" idx="7"/>
                <a:endCxn id="80" idx="3"/>
              </p:cNvCxnSpPr>
              <p:nvPr/>
            </p:nvCxnSpPr>
            <p:spPr>
              <a:xfrm rot="20618353" flipH="1">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3" name="직선 연결선 82"/>
              <p:cNvCxnSpPr>
                <a:stCxn id="80" idx="0"/>
                <a:endCxn id="80" idx="4"/>
              </p:cNvCxnSpPr>
              <p:nvPr/>
            </p:nvCxnSpPr>
            <p:spPr>
              <a:xfrm rot="20618353">
                <a:off x="1469801" y="1490798"/>
                <a:ext cx="0" cy="468981"/>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4" name="직선 연결선 83"/>
              <p:cNvCxnSpPr>
                <a:stCxn id="80" idx="2"/>
                <a:endCxn id="80" idx="6"/>
              </p:cNvCxnSpPr>
              <p:nvPr/>
            </p:nvCxnSpPr>
            <p:spPr>
              <a:xfrm rot="20618353">
                <a:off x="1235310" y="1725289"/>
                <a:ext cx="468981"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4" name="그룹 73"/>
            <p:cNvGrpSpPr/>
            <p:nvPr/>
          </p:nvGrpSpPr>
          <p:grpSpPr>
            <a:xfrm>
              <a:off x="6627179" y="4092154"/>
              <a:ext cx="324712" cy="324712"/>
              <a:chOff x="5032995" y="1955952"/>
              <a:chExt cx="649424" cy="649424"/>
            </a:xfrm>
          </p:grpSpPr>
          <p:sp>
            <p:nvSpPr>
              <p:cNvPr id="75" name="타원 74"/>
              <p:cNvSpPr/>
              <p:nvPr/>
            </p:nvSpPr>
            <p:spPr>
              <a:xfrm rot="15386503">
                <a:off x="5032995" y="1955952"/>
                <a:ext cx="649424" cy="64942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6" name="직선 연결선 75"/>
              <p:cNvCxnSpPr>
                <a:stCxn id="75" idx="1"/>
                <a:endCxn id="75" idx="5"/>
              </p:cNvCxnSpPr>
              <p:nvPr/>
            </p:nvCxnSpPr>
            <p:spPr>
              <a:xfrm rot="15386503">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7" name="직선 연결선 76"/>
              <p:cNvCxnSpPr>
                <a:stCxn id="75" idx="7"/>
                <a:endCxn id="75" idx="3"/>
              </p:cNvCxnSpPr>
              <p:nvPr/>
            </p:nvCxnSpPr>
            <p:spPr>
              <a:xfrm rot="15386503" flipH="1">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8" name="직선 연결선 77"/>
              <p:cNvCxnSpPr>
                <a:stCxn id="75" idx="0"/>
                <a:endCxn id="75" idx="4"/>
              </p:cNvCxnSpPr>
              <p:nvPr/>
            </p:nvCxnSpPr>
            <p:spPr>
              <a:xfrm rot="15386503">
                <a:off x="5357707" y="1955952"/>
                <a:ext cx="0" cy="649424"/>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9" name="직선 연결선 78"/>
              <p:cNvCxnSpPr>
                <a:stCxn id="75" idx="2"/>
                <a:endCxn id="75" idx="6"/>
              </p:cNvCxnSpPr>
              <p:nvPr/>
            </p:nvCxnSpPr>
            <p:spPr>
              <a:xfrm rot="15386503">
                <a:off x="5032995" y="2280664"/>
                <a:ext cx="649424"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106" name="그룹 105"/>
            <p:cNvGrpSpPr/>
            <p:nvPr/>
          </p:nvGrpSpPr>
          <p:grpSpPr>
            <a:xfrm>
              <a:off x="6572402" y="3245007"/>
              <a:ext cx="613827" cy="613827"/>
              <a:chOff x="6537811" y="149906"/>
              <a:chExt cx="1227653" cy="1227653"/>
            </a:xfrm>
          </p:grpSpPr>
          <p:sp>
            <p:nvSpPr>
              <p:cNvPr id="107" name="타원 106"/>
              <p:cNvSpPr/>
              <p:nvPr/>
            </p:nvSpPr>
            <p:spPr>
              <a:xfrm rot="463851">
                <a:off x="6537811" y="149906"/>
                <a:ext cx="1227653" cy="1227653"/>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8" name="직선 연결선 107"/>
              <p:cNvCxnSpPr>
                <a:stCxn id="107" idx="1"/>
                <a:endCxn id="107" idx="5"/>
              </p:cNvCxnSpPr>
              <p:nvPr/>
            </p:nvCxnSpPr>
            <p:spPr>
              <a:xfrm rot="463851">
                <a:off x="6717596" y="329691"/>
                <a:ext cx="868082" cy="868082"/>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9" name="직선 연결선 108"/>
              <p:cNvCxnSpPr>
                <a:stCxn id="107" idx="7"/>
                <a:endCxn id="107" idx="3"/>
              </p:cNvCxnSpPr>
              <p:nvPr/>
            </p:nvCxnSpPr>
            <p:spPr>
              <a:xfrm rot="463851" flipH="1">
                <a:off x="6717596" y="329691"/>
                <a:ext cx="868082" cy="868082"/>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0" name="직선 연결선 109"/>
              <p:cNvCxnSpPr>
                <a:stCxn id="107" idx="0"/>
                <a:endCxn id="107" idx="4"/>
              </p:cNvCxnSpPr>
              <p:nvPr/>
            </p:nvCxnSpPr>
            <p:spPr>
              <a:xfrm rot="463851">
                <a:off x="7151638" y="149906"/>
                <a:ext cx="0" cy="1227653"/>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1" name="직선 연결선 110"/>
              <p:cNvCxnSpPr>
                <a:stCxn id="107" idx="2"/>
                <a:endCxn id="107" idx="6"/>
              </p:cNvCxnSpPr>
              <p:nvPr/>
            </p:nvCxnSpPr>
            <p:spPr>
              <a:xfrm rot="463851">
                <a:off x="6537811" y="763733"/>
                <a:ext cx="1227653" cy="0"/>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14" name="그룹 113"/>
            <p:cNvGrpSpPr/>
            <p:nvPr/>
          </p:nvGrpSpPr>
          <p:grpSpPr>
            <a:xfrm rot="20554440">
              <a:off x="7002405" y="4134931"/>
              <a:ext cx="200418" cy="200418"/>
              <a:chOff x="5032995" y="1955952"/>
              <a:chExt cx="649424" cy="649424"/>
            </a:xfrm>
          </p:grpSpPr>
          <p:sp>
            <p:nvSpPr>
              <p:cNvPr id="115" name="타원 114"/>
              <p:cNvSpPr/>
              <p:nvPr/>
            </p:nvSpPr>
            <p:spPr>
              <a:xfrm rot="15386503">
                <a:off x="5032995" y="1955952"/>
                <a:ext cx="649424" cy="64942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6" name="직선 연결선 115"/>
              <p:cNvCxnSpPr>
                <a:stCxn id="115" idx="1"/>
                <a:endCxn id="115" idx="5"/>
              </p:cNvCxnSpPr>
              <p:nvPr/>
            </p:nvCxnSpPr>
            <p:spPr>
              <a:xfrm rot="15386503">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7" name="직선 연결선 116"/>
              <p:cNvCxnSpPr>
                <a:stCxn id="115" idx="7"/>
                <a:endCxn id="115" idx="3"/>
              </p:cNvCxnSpPr>
              <p:nvPr/>
            </p:nvCxnSpPr>
            <p:spPr>
              <a:xfrm rot="15386503" flipH="1">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8" name="직선 연결선 117"/>
              <p:cNvCxnSpPr>
                <a:stCxn id="115" idx="0"/>
                <a:endCxn id="115" idx="4"/>
              </p:cNvCxnSpPr>
              <p:nvPr/>
            </p:nvCxnSpPr>
            <p:spPr>
              <a:xfrm rot="15386503">
                <a:off x="5357707" y="1955952"/>
                <a:ext cx="0" cy="649424"/>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9" name="직선 연결선 118"/>
              <p:cNvCxnSpPr>
                <a:stCxn id="115" idx="2"/>
                <a:endCxn id="115" idx="6"/>
              </p:cNvCxnSpPr>
              <p:nvPr/>
            </p:nvCxnSpPr>
            <p:spPr>
              <a:xfrm rot="15386503">
                <a:off x="5032995" y="2280664"/>
                <a:ext cx="649424"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pic>
        <p:nvPicPr>
          <p:cNvPr id="2" name="Picture 2" descr="Dementia logo icon design Royalty Free Vector Image">
            <a:extLst>
              <a:ext uri="{FF2B5EF4-FFF2-40B4-BE49-F238E27FC236}">
                <a16:creationId xmlns:a16="http://schemas.microsoft.com/office/drawing/2014/main" id="{234A283E-55AA-FBFA-A33B-8FA7A1C8AAC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78800" y1="17778" x2="78800" y2="17778"/>
                      </a14:backgroundRemoval>
                    </a14:imgEffect>
                  </a14:imgLayer>
                </a14:imgProps>
              </a:ext>
              <a:ext uri="{28A0092B-C50C-407E-A947-70E740481C1C}">
                <a14:useLocalDpi xmlns:a14="http://schemas.microsoft.com/office/drawing/2010/main" val="0"/>
              </a:ext>
            </a:extLst>
          </a:blip>
          <a:srcRect/>
          <a:stretch>
            <a:fillRect/>
          </a:stretch>
        </p:blipFill>
        <p:spPr bwMode="auto">
          <a:xfrm>
            <a:off x="-3393" y="-2635"/>
            <a:ext cx="863694" cy="932789"/>
          </a:xfrm>
          <a:prstGeom prst="rect">
            <a:avLst/>
          </a:prstGeom>
          <a:noFill/>
        </p:spPr>
      </p:pic>
      <p:sp>
        <p:nvSpPr>
          <p:cNvPr id="13" name="TextBox 12">
            <a:extLst>
              <a:ext uri="{FF2B5EF4-FFF2-40B4-BE49-F238E27FC236}">
                <a16:creationId xmlns:a16="http://schemas.microsoft.com/office/drawing/2014/main" id="{5F6E4167-8E3D-906F-174D-CA8C8AC5AB0D}"/>
              </a:ext>
            </a:extLst>
          </p:cNvPr>
          <p:cNvSpPr txBox="1"/>
          <p:nvPr/>
        </p:nvSpPr>
        <p:spPr>
          <a:xfrm>
            <a:off x="2430703" y="2063918"/>
            <a:ext cx="2141297" cy="1015663"/>
          </a:xfrm>
          <a:prstGeom prst="rect">
            <a:avLst/>
          </a:prstGeom>
          <a:noFill/>
        </p:spPr>
        <p:txBody>
          <a:bodyPr wrap="square" rtlCol="0">
            <a:spAutoFit/>
          </a:bodyPr>
          <a:lstStyle/>
          <a:p>
            <a:pPr algn="ctr"/>
            <a:r>
              <a:rPr lang="en-US" altLang="ko-KR" sz="3600" dirty="0">
                <a:solidFill>
                  <a:srgbClr val="7030A0"/>
                </a:solidFill>
                <a:latin typeface="Open Sans" pitchFamily="2" charset="0"/>
                <a:ea typeface="Open Sans" pitchFamily="2" charset="0"/>
                <a:cs typeface="Open Sans" pitchFamily="2" charset="0"/>
              </a:rPr>
              <a:t>02</a:t>
            </a:r>
          </a:p>
          <a:p>
            <a:pPr algn="ctr"/>
            <a:r>
              <a:rPr lang="en-US" altLang="ko-KR" sz="2400" dirty="0">
                <a:solidFill>
                  <a:srgbClr val="7030A0"/>
                </a:solidFill>
                <a:latin typeface="Open Sans" pitchFamily="2" charset="0"/>
                <a:ea typeface="Noto Sans KR" panose="020B0500000000000000" pitchFamily="34" charset="-127"/>
                <a:cs typeface="Open Sans" pitchFamily="2" charset="0"/>
              </a:rPr>
              <a:t>Modeling</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sp>
        <p:nvSpPr>
          <p:cNvPr id="14" name="TextBox 13">
            <a:extLst>
              <a:ext uri="{FF2B5EF4-FFF2-40B4-BE49-F238E27FC236}">
                <a16:creationId xmlns:a16="http://schemas.microsoft.com/office/drawing/2014/main" id="{FB3BCCED-D376-018E-C725-9D6BBD80A375}"/>
              </a:ext>
            </a:extLst>
          </p:cNvPr>
          <p:cNvSpPr txBox="1"/>
          <p:nvPr/>
        </p:nvSpPr>
        <p:spPr>
          <a:xfrm>
            <a:off x="4572000" y="2063918"/>
            <a:ext cx="2141297" cy="1015663"/>
          </a:xfrm>
          <a:prstGeom prst="rect">
            <a:avLst/>
          </a:prstGeom>
          <a:noFill/>
        </p:spPr>
        <p:txBody>
          <a:bodyPr wrap="square" rtlCol="0">
            <a:spAutoFit/>
          </a:bodyPr>
          <a:lstStyle/>
          <a:p>
            <a:pPr algn="ctr"/>
            <a:r>
              <a:rPr lang="en-US" altLang="ko-KR" sz="3600" dirty="0">
                <a:solidFill>
                  <a:srgbClr val="7030A0"/>
                </a:solidFill>
                <a:latin typeface="Open Sans" pitchFamily="2" charset="0"/>
                <a:ea typeface="Open Sans" pitchFamily="2" charset="0"/>
                <a:cs typeface="Open Sans" pitchFamily="2" charset="0"/>
              </a:rPr>
              <a:t>03</a:t>
            </a:r>
          </a:p>
          <a:p>
            <a:pPr algn="ctr"/>
            <a:r>
              <a:rPr lang="en-US" altLang="ko-KR" sz="2400" dirty="0">
                <a:solidFill>
                  <a:srgbClr val="7030A0"/>
                </a:solidFill>
                <a:latin typeface="Open Sans" pitchFamily="2" charset="0"/>
                <a:ea typeface="Noto Sans KR" panose="020B0500000000000000" pitchFamily="34" charset="-127"/>
                <a:cs typeface="Open Sans" pitchFamily="2" charset="0"/>
              </a:rPr>
              <a:t>Validation</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sp>
        <p:nvSpPr>
          <p:cNvPr id="15" name="TextBox 14">
            <a:extLst>
              <a:ext uri="{FF2B5EF4-FFF2-40B4-BE49-F238E27FC236}">
                <a16:creationId xmlns:a16="http://schemas.microsoft.com/office/drawing/2014/main" id="{E486F2C4-D339-9132-EEC0-A9A6D9D4D1D3}"/>
              </a:ext>
            </a:extLst>
          </p:cNvPr>
          <p:cNvSpPr txBox="1"/>
          <p:nvPr/>
        </p:nvSpPr>
        <p:spPr>
          <a:xfrm>
            <a:off x="6713297" y="2068068"/>
            <a:ext cx="2141297" cy="1015663"/>
          </a:xfrm>
          <a:prstGeom prst="rect">
            <a:avLst/>
          </a:prstGeom>
          <a:noFill/>
        </p:spPr>
        <p:txBody>
          <a:bodyPr wrap="square" rtlCol="0">
            <a:spAutoFit/>
          </a:bodyPr>
          <a:lstStyle/>
          <a:p>
            <a:pPr algn="ctr"/>
            <a:r>
              <a:rPr lang="en-US" altLang="ko-KR" sz="3600" dirty="0">
                <a:solidFill>
                  <a:srgbClr val="7030A0"/>
                </a:solidFill>
                <a:latin typeface="Open Sans" pitchFamily="2" charset="0"/>
                <a:ea typeface="Open Sans" pitchFamily="2" charset="0"/>
                <a:cs typeface="Open Sans" pitchFamily="2" charset="0"/>
              </a:rPr>
              <a:t>04</a:t>
            </a:r>
          </a:p>
          <a:p>
            <a:pPr algn="ctr"/>
            <a:r>
              <a:rPr lang="en-US" altLang="ko-KR" sz="2400" dirty="0">
                <a:solidFill>
                  <a:srgbClr val="7030A0"/>
                </a:solidFill>
                <a:latin typeface="Open Sans" pitchFamily="2" charset="0"/>
                <a:ea typeface="Noto Sans KR" panose="020B0500000000000000" pitchFamily="34" charset="-127"/>
                <a:cs typeface="Open Sans" pitchFamily="2" charset="0"/>
              </a:rPr>
              <a:t>Conclusion</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sp>
        <p:nvSpPr>
          <p:cNvPr id="16" name="TextBox 15">
            <a:extLst>
              <a:ext uri="{FF2B5EF4-FFF2-40B4-BE49-F238E27FC236}">
                <a16:creationId xmlns:a16="http://schemas.microsoft.com/office/drawing/2014/main" id="{A94C3138-5CC1-83D4-6A4D-361807B7F8B3}"/>
              </a:ext>
            </a:extLst>
          </p:cNvPr>
          <p:cNvSpPr txBox="1"/>
          <p:nvPr/>
        </p:nvSpPr>
        <p:spPr>
          <a:xfrm>
            <a:off x="289406" y="3089076"/>
            <a:ext cx="2141297" cy="1323439"/>
          </a:xfrm>
          <a:prstGeom prst="rect">
            <a:avLst/>
          </a:prstGeom>
          <a:noFill/>
        </p:spPr>
        <p:txBody>
          <a:bodyPr wrap="square" rtlCol="0">
            <a:spAutoFit/>
          </a:bodyPr>
          <a:lstStyle/>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000" dirty="0">
                <a:solidFill>
                  <a:srgbClr val="7030A0"/>
                </a:solidFill>
                <a:latin typeface="Open Sans" pitchFamily="2" charset="0"/>
                <a:ea typeface="Noto Sans KR" panose="020B0500000000000000" pitchFamily="34" charset="-127"/>
                <a:cs typeface="Open Sans" pitchFamily="2" charset="0"/>
              </a:rPr>
              <a:t>프로젝트 기획 의도</a:t>
            </a: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000" dirty="0">
                <a:solidFill>
                  <a:srgbClr val="7030A0"/>
                </a:solidFill>
                <a:latin typeface="Open Sans" pitchFamily="2" charset="0"/>
                <a:ea typeface="Noto Sans KR" panose="020B0500000000000000" pitchFamily="34" charset="-127"/>
                <a:cs typeface="Open Sans" pitchFamily="2" charset="0"/>
              </a:rPr>
              <a:t>알츠하이머</a:t>
            </a:r>
            <a:r>
              <a:rPr lang="en-US" altLang="ko-KR" sz="1000" dirty="0">
                <a:solidFill>
                  <a:srgbClr val="7030A0"/>
                </a:solidFill>
                <a:latin typeface="Open Sans" pitchFamily="2" charset="0"/>
                <a:ea typeface="Noto Sans KR" panose="020B0500000000000000" pitchFamily="34" charset="-127"/>
                <a:cs typeface="Open Sans" pitchFamily="2" charset="0"/>
              </a:rPr>
              <a:t>, </a:t>
            </a:r>
            <a:r>
              <a:rPr lang="ko-KR" altLang="en-US" sz="1000" dirty="0">
                <a:solidFill>
                  <a:srgbClr val="7030A0"/>
                </a:solidFill>
                <a:latin typeface="Open Sans" pitchFamily="2" charset="0"/>
                <a:ea typeface="Noto Sans KR" panose="020B0500000000000000" pitchFamily="34" charset="-127"/>
                <a:cs typeface="Open Sans" pitchFamily="2" charset="0"/>
              </a:rPr>
              <a:t>경도인지장애</a:t>
            </a: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000" dirty="0">
                <a:solidFill>
                  <a:srgbClr val="7030A0"/>
                </a:solidFill>
                <a:latin typeface="Open Sans" pitchFamily="2" charset="0"/>
                <a:ea typeface="Noto Sans KR" panose="020B0500000000000000" pitchFamily="34" charset="-127"/>
                <a:cs typeface="Open Sans" pitchFamily="2" charset="0"/>
              </a:rPr>
              <a:t>프로젝트 목표</a:t>
            </a:r>
            <a:r>
              <a:rPr lang="en-US" altLang="ko-KR" sz="1000" dirty="0">
                <a:solidFill>
                  <a:srgbClr val="7030A0"/>
                </a:solidFill>
                <a:latin typeface="Open Sans" pitchFamily="2" charset="0"/>
                <a:ea typeface="Noto Sans KR" panose="020B0500000000000000" pitchFamily="34" charset="-127"/>
                <a:cs typeface="Open Sans" pitchFamily="2" charset="0"/>
              </a:rPr>
              <a:t>, </a:t>
            </a:r>
            <a:r>
              <a:rPr lang="ko-KR" altLang="en-US" sz="1000" dirty="0">
                <a:solidFill>
                  <a:srgbClr val="7030A0"/>
                </a:solidFill>
                <a:latin typeface="Open Sans" pitchFamily="2" charset="0"/>
                <a:ea typeface="Noto Sans KR" panose="020B0500000000000000" pitchFamily="34" charset="-127"/>
                <a:cs typeface="Open Sans" pitchFamily="2" charset="0"/>
              </a:rPr>
              <a:t>파이프라인</a:t>
            </a: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000" dirty="0">
                <a:solidFill>
                  <a:srgbClr val="7030A0"/>
                </a:solidFill>
                <a:latin typeface="Open Sans" pitchFamily="2" charset="0"/>
                <a:ea typeface="Noto Sans KR" panose="020B0500000000000000" pitchFamily="34" charset="-127"/>
                <a:cs typeface="Open Sans" pitchFamily="2" charset="0"/>
              </a:rPr>
              <a:t>데이터 선정</a:t>
            </a:r>
            <a:r>
              <a:rPr lang="en-US" altLang="ko-KR" sz="1000" dirty="0">
                <a:solidFill>
                  <a:srgbClr val="7030A0"/>
                </a:solidFill>
                <a:latin typeface="Open Sans" pitchFamily="2" charset="0"/>
                <a:ea typeface="Noto Sans KR" panose="020B0500000000000000" pitchFamily="34" charset="-127"/>
                <a:cs typeface="Open Sans" pitchFamily="2" charset="0"/>
              </a:rPr>
              <a:t>,</a:t>
            </a:r>
            <a:r>
              <a:rPr lang="ko-KR" altLang="en-US" sz="1000" dirty="0">
                <a:solidFill>
                  <a:srgbClr val="7030A0"/>
                </a:solidFill>
                <a:latin typeface="Open Sans" pitchFamily="2" charset="0"/>
                <a:ea typeface="Noto Sans KR" panose="020B0500000000000000" pitchFamily="34" charset="-127"/>
                <a:cs typeface="Open Sans" pitchFamily="2" charset="0"/>
              </a:rPr>
              <a:t> 메타데이터 분석</a:t>
            </a:r>
          </a:p>
        </p:txBody>
      </p:sp>
      <p:sp>
        <p:nvSpPr>
          <p:cNvPr id="17" name="TextBox 16">
            <a:extLst>
              <a:ext uri="{FF2B5EF4-FFF2-40B4-BE49-F238E27FC236}">
                <a16:creationId xmlns:a16="http://schemas.microsoft.com/office/drawing/2014/main" id="{C76A1D91-9491-F79A-94D0-51A316C7076B}"/>
              </a:ext>
            </a:extLst>
          </p:cNvPr>
          <p:cNvSpPr txBox="1"/>
          <p:nvPr/>
        </p:nvSpPr>
        <p:spPr>
          <a:xfrm>
            <a:off x="2430702" y="3089816"/>
            <a:ext cx="2141297" cy="1323439"/>
          </a:xfrm>
          <a:prstGeom prst="rect">
            <a:avLst/>
          </a:prstGeom>
          <a:noFill/>
        </p:spPr>
        <p:txBody>
          <a:bodyPr wrap="square" rtlCol="0">
            <a:spAutoFit/>
          </a:bodyPr>
          <a:lstStyle/>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Modeling Process</a:t>
            </a: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Vanilla CNN Modeling</a:t>
            </a: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Transfer Learning(ResNet50V2)</a:t>
            </a: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Hyperparameter</a:t>
            </a:r>
            <a:r>
              <a:rPr lang="ko-KR" altLang="en-US" sz="1000" dirty="0">
                <a:solidFill>
                  <a:srgbClr val="7030A0"/>
                </a:solidFill>
                <a:latin typeface="Open Sans" pitchFamily="2" charset="0"/>
                <a:ea typeface="Noto Sans KR" panose="020B0500000000000000" pitchFamily="34" charset="-127"/>
                <a:cs typeface="Open Sans" pitchFamily="2" charset="0"/>
              </a:rPr>
              <a:t> </a:t>
            </a:r>
            <a:r>
              <a:rPr lang="en-US" altLang="ko-KR" sz="1000" dirty="0">
                <a:solidFill>
                  <a:srgbClr val="7030A0"/>
                </a:solidFill>
                <a:latin typeface="Open Sans" pitchFamily="2" charset="0"/>
                <a:ea typeface="Noto Sans KR" panose="020B0500000000000000" pitchFamily="34" charset="-127"/>
                <a:cs typeface="Open Sans" pitchFamily="2" charset="0"/>
              </a:rPr>
              <a:t>Tuning</a:t>
            </a:r>
            <a:endParaRPr lang="ko-KR" altLang="en-US" sz="1000" dirty="0">
              <a:solidFill>
                <a:srgbClr val="7030A0"/>
              </a:solidFill>
              <a:latin typeface="Open Sans" pitchFamily="2" charset="0"/>
              <a:ea typeface="Noto Sans KR" panose="020B0500000000000000" pitchFamily="34" charset="-127"/>
              <a:cs typeface="Open Sans" pitchFamily="2" charset="0"/>
            </a:endParaRPr>
          </a:p>
        </p:txBody>
      </p:sp>
      <p:sp>
        <p:nvSpPr>
          <p:cNvPr id="18" name="TextBox 17">
            <a:extLst>
              <a:ext uri="{FF2B5EF4-FFF2-40B4-BE49-F238E27FC236}">
                <a16:creationId xmlns:a16="http://schemas.microsoft.com/office/drawing/2014/main" id="{79221BBF-6775-C86B-BFD6-0E23390C4218}"/>
              </a:ext>
            </a:extLst>
          </p:cNvPr>
          <p:cNvSpPr txBox="1"/>
          <p:nvPr/>
        </p:nvSpPr>
        <p:spPr>
          <a:xfrm>
            <a:off x="4571999" y="3089076"/>
            <a:ext cx="2141297" cy="1323439"/>
          </a:xfrm>
          <a:prstGeom prst="rect">
            <a:avLst/>
          </a:prstGeom>
          <a:noFill/>
        </p:spPr>
        <p:txBody>
          <a:bodyPr wrap="square" rtlCol="0">
            <a:spAutoFit/>
          </a:bodyPr>
          <a:lstStyle/>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Final Model Training</a:t>
            </a: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Model</a:t>
            </a:r>
            <a:r>
              <a:rPr lang="ko-KR" altLang="en-US" sz="1000" dirty="0">
                <a:solidFill>
                  <a:srgbClr val="7030A0"/>
                </a:solidFill>
                <a:latin typeface="Open Sans" pitchFamily="2" charset="0"/>
                <a:ea typeface="Noto Sans KR" panose="020B0500000000000000" pitchFamily="34" charset="-127"/>
                <a:cs typeface="Open Sans" pitchFamily="2" charset="0"/>
              </a:rPr>
              <a:t> </a:t>
            </a:r>
            <a:r>
              <a:rPr lang="en-US" altLang="ko-KR" sz="1000" dirty="0">
                <a:solidFill>
                  <a:srgbClr val="7030A0"/>
                </a:solidFill>
                <a:latin typeface="Open Sans" pitchFamily="2" charset="0"/>
                <a:ea typeface="Noto Sans KR" panose="020B0500000000000000" pitchFamily="34" charset="-127"/>
                <a:cs typeface="Open Sans" pitchFamily="2" charset="0"/>
              </a:rPr>
              <a:t>Evaluation</a:t>
            </a: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Test Dataset Prediction</a:t>
            </a: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Report &amp; Confusion Matrix</a:t>
            </a:r>
            <a:endParaRPr lang="ko-KR" altLang="en-US" sz="1000" dirty="0">
              <a:solidFill>
                <a:srgbClr val="7030A0"/>
              </a:solidFill>
              <a:latin typeface="Open Sans" pitchFamily="2" charset="0"/>
              <a:ea typeface="Noto Sans KR" panose="020B0500000000000000" pitchFamily="34" charset="-127"/>
              <a:cs typeface="Open Sans" pitchFamily="2" charset="0"/>
            </a:endParaRPr>
          </a:p>
        </p:txBody>
      </p:sp>
      <p:sp>
        <p:nvSpPr>
          <p:cNvPr id="19" name="TextBox 18">
            <a:extLst>
              <a:ext uri="{FF2B5EF4-FFF2-40B4-BE49-F238E27FC236}">
                <a16:creationId xmlns:a16="http://schemas.microsoft.com/office/drawing/2014/main" id="{68FFD758-0B6A-AAA6-B729-BF89C7CA68BA}"/>
              </a:ext>
            </a:extLst>
          </p:cNvPr>
          <p:cNvSpPr txBox="1"/>
          <p:nvPr/>
        </p:nvSpPr>
        <p:spPr>
          <a:xfrm>
            <a:off x="6710208" y="3079581"/>
            <a:ext cx="2141297" cy="1323439"/>
          </a:xfrm>
          <a:prstGeom prst="rect">
            <a:avLst/>
          </a:prstGeom>
          <a:noFill/>
        </p:spPr>
        <p:txBody>
          <a:bodyPr wrap="square" rtlCol="0">
            <a:spAutoFit/>
          </a:bodyPr>
          <a:lstStyle/>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Overall Summary</a:t>
            </a: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Limitations</a:t>
            </a: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Further Research</a:t>
            </a: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Takeaway</a:t>
            </a:r>
            <a:endParaRPr lang="ko-KR" altLang="en-US" sz="1000" dirty="0">
              <a:solidFill>
                <a:srgbClr val="7030A0"/>
              </a:solidFill>
              <a:latin typeface="Open Sans" pitchFamily="2" charset="0"/>
              <a:ea typeface="Noto Sans KR" panose="020B0500000000000000" pitchFamily="34" charset="-127"/>
              <a:cs typeface="Open Sans" pitchFamily="2" charset="0"/>
            </a:endParaRPr>
          </a:p>
        </p:txBody>
      </p:sp>
    </p:spTree>
    <p:extLst>
      <p:ext uri="{BB962C8B-B14F-4D97-AF65-F5344CB8AC3E}">
        <p14:creationId xmlns:p14="http://schemas.microsoft.com/office/powerpoint/2010/main" val="3423037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429517" y="258151"/>
            <a:ext cx="4358886" cy="461665"/>
          </a:xfrm>
          <a:prstGeom prst="rect">
            <a:avLst/>
          </a:prstGeom>
          <a:noFill/>
        </p:spPr>
        <p:txBody>
          <a:bodyPr wrap="none" rtlCol="0">
            <a:spAutoFit/>
          </a:bodyPr>
          <a:lstStyle/>
          <a:p>
            <a:r>
              <a:rPr lang="en-US" altLang="ko-KR" sz="2400" dirty="0">
                <a:solidFill>
                  <a:srgbClr val="7030A0"/>
                </a:solidFill>
                <a:latin typeface="Open Sans" pitchFamily="2" charset="0"/>
                <a:ea typeface="Noto Sans KR" panose="020B0500000000000000" pitchFamily="34" charset="-127"/>
                <a:cs typeface="Open Sans" pitchFamily="2" charset="0"/>
              </a:rPr>
              <a:t>Modeling</a:t>
            </a:r>
            <a:r>
              <a:rPr lang="en-US" altLang="ko-KR" sz="2400" dirty="0">
                <a:solidFill>
                  <a:srgbClr val="7030A0"/>
                </a:solidFill>
                <a:latin typeface="Open Sans" pitchFamily="2" charset="0"/>
                <a:ea typeface="Open Sans" pitchFamily="2" charset="0"/>
                <a:cs typeface="Open Sans" pitchFamily="2" charset="0"/>
              </a:rPr>
              <a:t> – </a:t>
            </a:r>
            <a:r>
              <a:rPr lang="en-US" altLang="ko-KR" sz="2400" dirty="0">
                <a:solidFill>
                  <a:srgbClr val="7030A0"/>
                </a:solidFill>
                <a:latin typeface="Open Sans" pitchFamily="2" charset="0"/>
                <a:ea typeface="Noto Sans KR" panose="020B0500000000000000" pitchFamily="34" charset="-127"/>
                <a:cs typeface="Open Sans" pitchFamily="2" charset="0"/>
              </a:rPr>
              <a:t>Modeling Process</a:t>
            </a:r>
          </a:p>
        </p:txBody>
      </p:sp>
      <p:grpSp>
        <p:nvGrpSpPr>
          <p:cNvPr id="69" name="그룹 68"/>
          <p:cNvGrpSpPr/>
          <p:nvPr/>
        </p:nvGrpSpPr>
        <p:grpSpPr>
          <a:xfrm>
            <a:off x="8349115" y="31462"/>
            <a:ext cx="748916" cy="716215"/>
            <a:chOff x="8349115" y="31462"/>
            <a:chExt cx="748916" cy="716215"/>
          </a:xfrm>
        </p:grpSpPr>
        <p:grpSp>
          <p:nvGrpSpPr>
            <p:cNvPr id="70" name="그룹 69"/>
            <p:cNvGrpSpPr/>
            <p:nvPr/>
          </p:nvGrpSpPr>
          <p:grpSpPr>
            <a:xfrm>
              <a:off x="8766487" y="190296"/>
              <a:ext cx="295864" cy="295864"/>
              <a:chOff x="8378650" y="324694"/>
              <a:chExt cx="295864" cy="295864"/>
            </a:xfrm>
          </p:grpSpPr>
          <p:sp>
            <p:nvSpPr>
              <p:cNvPr id="83" name="타원 8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1" name="그룹 70"/>
            <p:cNvGrpSpPr/>
            <p:nvPr/>
          </p:nvGrpSpPr>
          <p:grpSpPr>
            <a:xfrm>
              <a:off x="8349115" y="31462"/>
              <a:ext cx="383328" cy="383328"/>
              <a:chOff x="8676431" y="160879"/>
              <a:chExt cx="426915" cy="426915"/>
            </a:xfrm>
          </p:grpSpPr>
          <p:sp>
            <p:nvSpPr>
              <p:cNvPr id="78" name="타원 7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9" name="직선 연결선 78"/>
              <p:cNvCxnSpPr>
                <a:stCxn id="78" idx="1"/>
                <a:endCxn id="7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직선 연결선 79"/>
              <p:cNvCxnSpPr>
                <a:stCxn id="78" idx="7"/>
                <a:endCxn id="7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직선 연결선 80"/>
              <p:cNvCxnSpPr>
                <a:stCxn id="78" idx="0"/>
                <a:endCxn id="7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직선 연결선 81"/>
              <p:cNvCxnSpPr>
                <a:stCxn id="78" idx="2"/>
                <a:endCxn id="7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2" name="그룹 71"/>
            <p:cNvGrpSpPr/>
            <p:nvPr/>
          </p:nvGrpSpPr>
          <p:grpSpPr>
            <a:xfrm>
              <a:off x="8872194" y="521840"/>
              <a:ext cx="225837" cy="225837"/>
              <a:chOff x="8614083" y="576193"/>
              <a:chExt cx="225837" cy="225837"/>
            </a:xfrm>
          </p:grpSpPr>
          <p:sp>
            <p:nvSpPr>
              <p:cNvPr id="73" name="타원 7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p:cNvCxnSpPr>
                <a:stCxn id="73" idx="1"/>
                <a:endCxn id="7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5" name="직선 연결선 74"/>
              <p:cNvCxnSpPr>
                <a:stCxn id="73" idx="7"/>
                <a:endCxn id="7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6" name="직선 연결선 75"/>
              <p:cNvCxnSpPr>
                <a:stCxn id="73" idx="0"/>
                <a:endCxn id="7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7" name="직선 연결선 76"/>
              <p:cNvCxnSpPr>
                <a:stCxn id="73" idx="2"/>
                <a:endCxn id="7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43" name="그룹 42">
            <a:extLst>
              <a:ext uri="{FF2B5EF4-FFF2-40B4-BE49-F238E27FC236}">
                <a16:creationId xmlns:a16="http://schemas.microsoft.com/office/drawing/2014/main" id="{FE7A2E22-0CC9-2DF9-A18C-6B5443596783}"/>
              </a:ext>
            </a:extLst>
          </p:cNvPr>
          <p:cNvGrpSpPr/>
          <p:nvPr/>
        </p:nvGrpSpPr>
        <p:grpSpPr>
          <a:xfrm>
            <a:off x="432837" y="1131590"/>
            <a:ext cx="8273138" cy="576064"/>
            <a:chOff x="432837" y="1131590"/>
            <a:chExt cx="8273138" cy="576064"/>
          </a:xfrm>
        </p:grpSpPr>
        <p:sp>
          <p:nvSpPr>
            <p:cNvPr id="44" name="사각형: 둥근 모서리 43">
              <a:extLst>
                <a:ext uri="{FF2B5EF4-FFF2-40B4-BE49-F238E27FC236}">
                  <a16:creationId xmlns:a16="http://schemas.microsoft.com/office/drawing/2014/main" id="{3DC2F004-A2D5-1D8D-498A-88A1715CAB72}"/>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5" name="사각형: 둥근 모서리 44">
              <a:extLst>
                <a:ext uri="{FF2B5EF4-FFF2-40B4-BE49-F238E27FC236}">
                  <a16:creationId xmlns:a16="http://schemas.microsoft.com/office/drawing/2014/main" id="{0CD7472C-4B8B-BC10-4B9D-21F8286438FE}"/>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6" name="사각형: 둥근 모서리 45">
              <a:extLst>
                <a:ext uri="{FF2B5EF4-FFF2-40B4-BE49-F238E27FC236}">
                  <a16:creationId xmlns:a16="http://schemas.microsoft.com/office/drawing/2014/main" id="{DD1BD6A5-BDC4-59EC-D8E2-107B2D6AE94B}"/>
                </a:ext>
              </a:extLst>
            </p:cNvPr>
            <p:cNvSpPr/>
            <p:nvPr/>
          </p:nvSpPr>
          <p:spPr>
            <a:xfrm>
              <a:off x="3814619"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47" name="사각형: 둥근 모서리 46">
              <a:extLst>
                <a:ext uri="{FF2B5EF4-FFF2-40B4-BE49-F238E27FC236}">
                  <a16:creationId xmlns:a16="http://schemas.microsoft.com/office/drawing/2014/main" id="{F261DBE2-37FB-8785-9DB3-A156EA37FAA9}"/>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8" name="사각형: 둥근 모서리 47">
              <a:extLst>
                <a:ext uri="{FF2B5EF4-FFF2-40B4-BE49-F238E27FC236}">
                  <a16:creationId xmlns:a16="http://schemas.microsoft.com/office/drawing/2014/main" id="{978335FD-481F-3398-B199-F539D8062F6F}"/>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49" name="화살표: 오른쪽 48">
              <a:extLst>
                <a:ext uri="{FF2B5EF4-FFF2-40B4-BE49-F238E27FC236}">
                  <a16:creationId xmlns:a16="http://schemas.microsoft.com/office/drawing/2014/main" id="{CB52C160-B694-2F7B-4EA5-ACE7B0CAC8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D32FAC16-32F8-31FA-59BF-B5FFB1E0E21C}"/>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BFD059F8-C40C-4612-A214-8A64710B041A}"/>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화살표: 오른쪽 51">
              <a:extLst>
                <a:ext uri="{FF2B5EF4-FFF2-40B4-BE49-F238E27FC236}">
                  <a16:creationId xmlns:a16="http://schemas.microsoft.com/office/drawing/2014/main" id="{780B6384-03D9-B9AE-0CFB-0677158BC20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6" name="TextBox 55">
            <a:extLst>
              <a:ext uri="{FF2B5EF4-FFF2-40B4-BE49-F238E27FC236}">
                <a16:creationId xmlns:a16="http://schemas.microsoft.com/office/drawing/2014/main" id="{04CF8621-9C2F-AFF9-2EBE-CCD149FD3ACD}"/>
              </a:ext>
            </a:extLst>
          </p:cNvPr>
          <p:cNvSpPr txBox="1"/>
          <p:nvPr/>
        </p:nvSpPr>
        <p:spPr>
          <a:xfrm>
            <a:off x="432836" y="2638799"/>
            <a:ext cx="4409337" cy="1938992"/>
          </a:xfrm>
          <a:prstGeom prst="rect">
            <a:avLst/>
          </a:prstGeom>
          <a:noFill/>
          <a:ln>
            <a:solidFill>
              <a:srgbClr val="7030A0"/>
            </a:solidFill>
          </a:ln>
        </p:spPr>
        <p:txBody>
          <a:bodyPr wrap="square" rtlCol="0" anchor="t">
            <a:spAutoFit/>
          </a:bodyPr>
          <a:lstStyle/>
          <a:p>
            <a:pPr marL="171450" indent="-171450">
              <a:buFont typeface="Arial" panose="020B0604020202020204" pitchFamily="34" charset="0"/>
              <a:buChar char="•"/>
            </a:pPr>
            <a:r>
              <a:rPr lang="en-US" altLang="ko-KR" sz="1200" b="1" dirty="0">
                <a:solidFill>
                  <a:srgbClr val="7030A0"/>
                </a:solidFill>
                <a:latin typeface="Open Sans" pitchFamily="2" charset="0"/>
                <a:ea typeface="Noto Sans KR" panose="020B0500000000000000" pitchFamily="34" charset="-127"/>
                <a:cs typeface="Open Sans" pitchFamily="2" charset="0"/>
              </a:rPr>
              <a:t>CNN : Convolutional Neural Network, </a:t>
            </a:r>
            <a:r>
              <a:rPr lang="ko-KR" altLang="en-US" sz="1200" b="1" dirty="0" err="1">
                <a:solidFill>
                  <a:srgbClr val="7030A0"/>
                </a:solidFill>
                <a:latin typeface="Open Sans" pitchFamily="2" charset="0"/>
                <a:ea typeface="Noto Sans KR" panose="020B0500000000000000" pitchFamily="34" charset="-127"/>
                <a:cs typeface="Open Sans" pitchFamily="2" charset="0"/>
              </a:rPr>
              <a:t>합성곱</a:t>
            </a:r>
            <a:r>
              <a:rPr lang="ko-KR" altLang="en-US" sz="1200" b="1" dirty="0">
                <a:solidFill>
                  <a:srgbClr val="7030A0"/>
                </a:solidFill>
                <a:latin typeface="Open Sans" pitchFamily="2" charset="0"/>
                <a:ea typeface="Noto Sans KR" panose="020B0500000000000000" pitchFamily="34" charset="-127"/>
                <a:cs typeface="Open Sans" pitchFamily="2" charset="0"/>
              </a:rPr>
              <a:t> 신경망</a:t>
            </a:r>
            <a:endParaRPr lang="en-US" altLang="ko-KR" sz="1200" b="1" dirty="0">
              <a:solidFill>
                <a:srgbClr val="7030A0"/>
              </a:solidFill>
              <a:latin typeface="Open Sans" pitchFamily="2" charset="0"/>
              <a:ea typeface="Noto Sans KR" panose="020B0500000000000000" pitchFamily="34" charset="-127"/>
              <a:cs typeface="Open Sans" pitchFamily="2" charset="0"/>
            </a:endParaRPr>
          </a:p>
          <a:p>
            <a:pPr marL="628650" lvl="1" indent="-171450">
              <a:buFont typeface="Arial" panose="020B0604020202020204" pitchFamily="34" charset="0"/>
              <a:buChar char="•"/>
            </a:pPr>
            <a:r>
              <a:rPr lang="ko-KR" altLang="en-US" sz="1200" b="1" dirty="0" err="1">
                <a:solidFill>
                  <a:srgbClr val="7030A0"/>
                </a:solidFill>
                <a:latin typeface="Open Sans" pitchFamily="2" charset="0"/>
                <a:ea typeface="Noto Sans KR" panose="020B0500000000000000" pitchFamily="34" charset="-127"/>
                <a:cs typeface="Open Sans" pitchFamily="2" charset="0"/>
              </a:rPr>
              <a:t>합성곱</a:t>
            </a:r>
            <a:r>
              <a:rPr lang="ko-KR" altLang="en-US" sz="1200" b="1" dirty="0">
                <a:solidFill>
                  <a:srgbClr val="7030A0"/>
                </a:solidFill>
                <a:latin typeface="Open Sans" pitchFamily="2" charset="0"/>
                <a:ea typeface="Noto Sans KR" panose="020B0500000000000000" pitchFamily="34" charset="-127"/>
                <a:cs typeface="Open Sans" pitchFamily="2" charset="0"/>
              </a:rPr>
              <a:t> 층</a:t>
            </a:r>
            <a:r>
              <a:rPr lang="en-US" altLang="ko-KR" sz="1200" b="1" dirty="0">
                <a:solidFill>
                  <a:srgbClr val="7030A0"/>
                </a:solidFill>
                <a:latin typeface="Open Sans" pitchFamily="2" charset="0"/>
                <a:ea typeface="Noto Sans KR" panose="020B0500000000000000" pitchFamily="34" charset="-127"/>
                <a:cs typeface="Open Sans" pitchFamily="2" charset="0"/>
              </a:rPr>
              <a:t>(Convolution Layer)</a:t>
            </a:r>
            <a:br>
              <a:rPr lang="en-US" altLang="ko-KR" sz="1200" dirty="0">
                <a:solidFill>
                  <a:srgbClr val="7030A0"/>
                </a:solidFill>
                <a:latin typeface="Open Sans" pitchFamily="2" charset="0"/>
                <a:ea typeface="Noto Sans KR" panose="020B0500000000000000" pitchFamily="34" charset="-127"/>
                <a:cs typeface="Open Sans" pitchFamily="2" charset="0"/>
              </a:rPr>
            </a:br>
            <a:r>
              <a:rPr lang="ko-KR" altLang="en-US" sz="1200" dirty="0" err="1">
                <a:solidFill>
                  <a:srgbClr val="7030A0"/>
                </a:solidFill>
                <a:latin typeface="Open Sans" pitchFamily="2" charset="0"/>
                <a:ea typeface="Noto Sans KR" panose="020B0500000000000000" pitchFamily="34" charset="-127"/>
                <a:cs typeface="Open Sans" pitchFamily="2" charset="0"/>
              </a:rPr>
              <a:t>합성곱</a:t>
            </a:r>
            <a:r>
              <a:rPr lang="ko-KR" altLang="en-US" sz="1200" dirty="0">
                <a:solidFill>
                  <a:srgbClr val="7030A0"/>
                </a:solidFill>
                <a:latin typeface="Open Sans" pitchFamily="2" charset="0"/>
                <a:ea typeface="Noto Sans KR" panose="020B0500000000000000" pitchFamily="34" charset="-127"/>
                <a:cs typeface="Open Sans" pitchFamily="2" charset="0"/>
              </a:rPr>
              <a:t> 필터</a:t>
            </a:r>
            <a:r>
              <a:rPr lang="en-US" altLang="ko-KR" sz="1200" dirty="0">
                <a:solidFill>
                  <a:srgbClr val="7030A0"/>
                </a:solidFill>
                <a:latin typeface="Open Sans" pitchFamily="2" charset="0"/>
                <a:ea typeface="Noto Sans KR" panose="020B0500000000000000" pitchFamily="34" charset="-127"/>
                <a:cs typeface="Open Sans" pitchFamily="2" charset="0"/>
              </a:rPr>
              <a:t>(Convolution Filter)</a:t>
            </a:r>
            <a:r>
              <a:rPr lang="ko-KR" altLang="en-US" sz="1200" dirty="0">
                <a:solidFill>
                  <a:srgbClr val="7030A0"/>
                </a:solidFill>
                <a:latin typeface="Open Sans" pitchFamily="2" charset="0"/>
                <a:ea typeface="Noto Sans KR" panose="020B0500000000000000" pitchFamily="34" charset="-127"/>
                <a:cs typeface="Open Sans" pitchFamily="2" charset="0"/>
              </a:rPr>
              <a:t>가 슬라이딩</a:t>
            </a:r>
            <a:r>
              <a:rPr lang="en-US" altLang="ko-KR" sz="1200" dirty="0">
                <a:solidFill>
                  <a:srgbClr val="7030A0"/>
                </a:solidFill>
                <a:latin typeface="Open Sans" pitchFamily="2" charset="0"/>
                <a:ea typeface="Noto Sans KR" panose="020B0500000000000000" pitchFamily="34" charset="-127"/>
                <a:cs typeface="Open Sans" pitchFamily="2" charset="0"/>
              </a:rPr>
              <a:t>(Sliding)</a:t>
            </a:r>
            <a:r>
              <a:rPr lang="ko-KR" altLang="en-US" sz="1200" dirty="0">
                <a:solidFill>
                  <a:srgbClr val="7030A0"/>
                </a:solidFill>
                <a:latin typeface="Open Sans" pitchFamily="2" charset="0"/>
                <a:ea typeface="Noto Sans KR" panose="020B0500000000000000" pitchFamily="34" charset="-127"/>
                <a:cs typeface="Open Sans" pitchFamily="2" charset="0"/>
              </a:rPr>
              <a:t>하며 이미지 부분부분의 특징을 읽고 학습을 진행</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628650" lvl="1" indent="-171450">
              <a:buFont typeface="Arial" panose="020B0604020202020204" pitchFamily="34" charset="0"/>
              <a:buChar char="•"/>
            </a:pPr>
            <a:r>
              <a:rPr lang="ko-KR" altLang="en-US" sz="1200" b="1" dirty="0" err="1">
                <a:solidFill>
                  <a:srgbClr val="7030A0"/>
                </a:solidFill>
                <a:latin typeface="Open Sans" pitchFamily="2" charset="0"/>
                <a:ea typeface="Noto Sans KR" panose="020B0500000000000000" pitchFamily="34" charset="-127"/>
                <a:cs typeface="Open Sans" pitchFamily="2" charset="0"/>
              </a:rPr>
              <a:t>풀링</a:t>
            </a:r>
            <a:r>
              <a:rPr lang="ko-KR" altLang="en-US" sz="1200" b="1" dirty="0">
                <a:solidFill>
                  <a:srgbClr val="7030A0"/>
                </a:solidFill>
                <a:latin typeface="Open Sans" pitchFamily="2" charset="0"/>
                <a:ea typeface="Noto Sans KR" panose="020B0500000000000000" pitchFamily="34" charset="-127"/>
                <a:cs typeface="Open Sans" pitchFamily="2" charset="0"/>
              </a:rPr>
              <a:t> 층</a:t>
            </a:r>
            <a:r>
              <a:rPr lang="en-US" altLang="ko-KR" sz="1200" b="1" dirty="0">
                <a:solidFill>
                  <a:srgbClr val="7030A0"/>
                </a:solidFill>
                <a:latin typeface="Open Sans" pitchFamily="2" charset="0"/>
                <a:ea typeface="Noto Sans KR" panose="020B0500000000000000" pitchFamily="34" charset="-127"/>
                <a:cs typeface="Open Sans" pitchFamily="2" charset="0"/>
              </a:rPr>
              <a:t>(Pooling Layer)</a:t>
            </a:r>
            <a:br>
              <a:rPr lang="en-US" altLang="ko-KR" sz="1200" dirty="0">
                <a:solidFill>
                  <a:srgbClr val="7030A0"/>
                </a:solidFill>
                <a:latin typeface="Open Sans" pitchFamily="2" charset="0"/>
                <a:ea typeface="Noto Sans KR" panose="020B0500000000000000" pitchFamily="34" charset="-127"/>
                <a:cs typeface="Open Sans" pitchFamily="2" charset="0"/>
              </a:rPr>
            </a:br>
            <a:r>
              <a:rPr lang="ko-KR" altLang="en-US" sz="1200" dirty="0">
                <a:solidFill>
                  <a:srgbClr val="7030A0"/>
                </a:solidFill>
                <a:latin typeface="Open Sans" pitchFamily="2" charset="0"/>
                <a:ea typeface="Noto Sans KR" panose="020B0500000000000000" pitchFamily="34" charset="-127"/>
                <a:cs typeface="Open Sans" pitchFamily="2" charset="0"/>
              </a:rPr>
              <a:t>특징을 보존하면서 데이터 크기를 축소함</a:t>
            </a:r>
            <a:br>
              <a:rPr lang="en-US" altLang="ko-KR" sz="1200" dirty="0">
                <a:solidFill>
                  <a:srgbClr val="7030A0"/>
                </a:solidFill>
                <a:latin typeface="Open Sans" pitchFamily="2" charset="0"/>
                <a:ea typeface="Noto Sans KR" panose="020B0500000000000000" pitchFamily="34" charset="-127"/>
                <a:cs typeface="Open Sans" pitchFamily="2" charset="0"/>
              </a:rPr>
            </a:b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Why CNN?</a:t>
            </a:r>
            <a:br>
              <a:rPr lang="en-US" altLang="ko-KR" sz="1200" dirty="0">
                <a:solidFill>
                  <a:srgbClr val="7030A0"/>
                </a:solidFill>
                <a:latin typeface="Open Sans" pitchFamily="2" charset="0"/>
                <a:ea typeface="Noto Sans KR" panose="020B0500000000000000" pitchFamily="34" charset="-127"/>
                <a:cs typeface="Open Sans" pitchFamily="2" charset="0"/>
              </a:rPr>
            </a:br>
            <a:r>
              <a:rPr lang="ko-KR" altLang="en-US" sz="1200" dirty="0">
                <a:solidFill>
                  <a:srgbClr val="7030A0"/>
                </a:solidFill>
                <a:latin typeface="Open Sans" pitchFamily="2" charset="0"/>
                <a:ea typeface="Noto Sans KR" panose="020B0500000000000000" pitchFamily="34" charset="-127"/>
                <a:cs typeface="Open Sans" pitchFamily="2" charset="0"/>
              </a:rPr>
              <a:t>학습 과정에서 이런 공간적 특성을 보존하며 학습할 수 있음</a:t>
            </a:r>
            <a:br>
              <a:rPr lang="en-US" altLang="ko-KR" sz="1200" dirty="0">
                <a:solidFill>
                  <a:srgbClr val="7030A0"/>
                </a:solidFill>
                <a:latin typeface="Open Sans" pitchFamily="2" charset="0"/>
                <a:ea typeface="Noto Sans KR" panose="020B0500000000000000" pitchFamily="34" charset="-127"/>
                <a:cs typeface="Open Sans" pitchFamily="2" charset="0"/>
              </a:rPr>
            </a:br>
            <a:r>
              <a:rPr lang="en-US" altLang="ko-KR" sz="1200" dirty="0">
                <a:solidFill>
                  <a:srgbClr val="7030A0"/>
                </a:solidFill>
                <a:latin typeface="Open Sans" pitchFamily="2" charset="0"/>
                <a:ea typeface="Noto Sans KR" panose="020B0500000000000000" pitchFamily="34" charset="-127"/>
                <a:cs typeface="Open Sans" pitchFamily="2" charset="0"/>
              </a:rPr>
              <a:t>-&gt; Image Data </a:t>
            </a:r>
            <a:r>
              <a:rPr lang="ko-KR" altLang="en-US" sz="1200" dirty="0">
                <a:solidFill>
                  <a:srgbClr val="7030A0"/>
                </a:solidFill>
                <a:latin typeface="Open Sans" pitchFamily="2" charset="0"/>
                <a:ea typeface="Noto Sans KR" panose="020B0500000000000000" pitchFamily="34" charset="-127"/>
                <a:cs typeface="Open Sans" pitchFamily="2" charset="0"/>
              </a:rPr>
              <a:t>분석에 적합한 모델 </a:t>
            </a:r>
            <a:r>
              <a:rPr lang="en-US" altLang="ko-KR" sz="1200" dirty="0">
                <a:solidFill>
                  <a:srgbClr val="7030A0"/>
                </a:solidFill>
                <a:latin typeface="Open Sans" pitchFamily="2" charset="0"/>
                <a:ea typeface="Noto Sans KR" panose="020B0500000000000000" pitchFamily="34" charset="-127"/>
                <a:cs typeface="Open Sans" pitchFamily="2" charset="0"/>
              </a:rPr>
              <a:t>!</a:t>
            </a:r>
          </a:p>
        </p:txBody>
      </p:sp>
      <p:sp>
        <p:nvSpPr>
          <p:cNvPr id="57" name="사각형: 둥근 모서리 56">
            <a:extLst>
              <a:ext uri="{FF2B5EF4-FFF2-40B4-BE49-F238E27FC236}">
                <a16:creationId xmlns:a16="http://schemas.microsoft.com/office/drawing/2014/main" id="{51CDF93D-80BC-1A75-0160-2D275236581B}"/>
              </a:ext>
            </a:extLst>
          </p:cNvPr>
          <p:cNvSpPr/>
          <p:nvPr/>
        </p:nvSpPr>
        <p:spPr>
          <a:xfrm>
            <a:off x="432836" y="1995686"/>
            <a:ext cx="1524988"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rgbClr val="7030A0"/>
                </a:solidFill>
                <a:latin typeface="Open Sans" pitchFamily="2" charset="0"/>
                <a:ea typeface="Noto Sans KR" panose="020B0500000000000000" pitchFamily="34" charset="-127"/>
                <a:cs typeface="Open Sans" pitchFamily="2" charset="0"/>
              </a:rPr>
              <a:t>CNN</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pic>
        <p:nvPicPr>
          <p:cNvPr id="3" name="그림 2">
            <a:extLst>
              <a:ext uri="{FF2B5EF4-FFF2-40B4-BE49-F238E27FC236}">
                <a16:creationId xmlns:a16="http://schemas.microsoft.com/office/drawing/2014/main" id="{166ACCB2-D74C-D6DE-1B5F-10B8839DBC32}"/>
              </a:ext>
            </a:extLst>
          </p:cNvPr>
          <p:cNvPicPr>
            <a:picLocks noChangeAspect="1"/>
          </p:cNvPicPr>
          <p:nvPr/>
        </p:nvPicPr>
        <p:blipFill>
          <a:blip r:embed="rId3"/>
          <a:stretch>
            <a:fillRect/>
          </a:stretch>
        </p:blipFill>
        <p:spPr>
          <a:xfrm>
            <a:off x="4932040" y="1995686"/>
            <a:ext cx="3761265" cy="2533000"/>
          </a:xfrm>
          <a:prstGeom prst="rect">
            <a:avLst/>
          </a:prstGeom>
        </p:spPr>
      </p:pic>
      <p:sp>
        <p:nvSpPr>
          <p:cNvPr id="4" name="TextBox 3">
            <a:extLst>
              <a:ext uri="{FF2B5EF4-FFF2-40B4-BE49-F238E27FC236}">
                <a16:creationId xmlns:a16="http://schemas.microsoft.com/office/drawing/2014/main" id="{55CEAD16-45F5-39C5-66A1-DD3710FBA359}"/>
              </a:ext>
            </a:extLst>
          </p:cNvPr>
          <p:cNvSpPr txBox="1"/>
          <p:nvPr/>
        </p:nvSpPr>
        <p:spPr>
          <a:xfrm>
            <a:off x="4932040" y="4528686"/>
            <a:ext cx="3761264" cy="215444"/>
          </a:xfrm>
          <a:prstGeom prst="rect">
            <a:avLst/>
          </a:prstGeom>
          <a:noFill/>
        </p:spPr>
        <p:txBody>
          <a:bodyPr wrap="square">
            <a:spAutoFit/>
          </a:bodyPr>
          <a:lstStyle/>
          <a:p>
            <a:r>
              <a:rPr lang="ko-KR" altLang="en-US" sz="800" dirty="0">
                <a:solidFill>
                  <a:srgbClr val="7030A0"/>
                </a:solidFill>
                <a:latin typeface="Batang" panose="02030600000101010101" pitchFamily="18" charset="-127"/>
                <a:ea typeface="Batang" panose="02030600000101010101" pitchFamily="18" charset="-127"/>
                <a:cs typeface="Open Sans" pitchFamily="2" charset="0"/>
              </a:rPr>
              <a:t>↑ </a:t>
            </a:r>
            <a:r>
              <a:rPr lang="ko-KR" altLang="en-US" sz="800" dirty="0">
                <a:solidFill>
                  <a:srgbClr val="7030A0"/>
                </a:solidFill>
                <a:latin typeface="Open Sans" pitchFamily="2" charset="0"/>
                <a:ea typeface="Noto Sans KR" panose="020B0500000000000000" pitchFamily="34" charset="-127"/>
                <a:cs typeface="Open Sans" pitchFamily="2" charset="0"/>
              </a:rPr>
              <a:t>이미지 출처 </a:t>
            </a:r>
            <a:r>
              <a:rPr lang="en-US" altLang="ko-KR" sz="800" dirty="0">
                <a:solidFill>
                  <a:srgbClr val="7030A0"/>
                </a:solidFill>
                <a:latin typeface="Open Sans" pitchFamily="2" charset="0"/>
                <a:ea typeface="Noto Sans KR" panose="020B0500000000000000" pitchFamily="34" charset="-127"/>
                <a:cs typeface="Open Sans" pitchFamily="2" charset="0"/>
              </a:rPr>
              <a:t>: </a:t>
            </a:r>
            <a:r>
              <a:rPr lang="en-US" altLang="ko-KR" sz="800" dirty="0" err="1">
                <a:solidFill>
                  <a:srgbClr val="7030A0"/>
                </a:solidFill>
                <a:latin typeface="Open Sans" pitchFamily="2" charset="0"/>
                <a:ea typeface="Noto Sans KR" panose="020B0500000000000000" pitchFamily="34" charset="-127"/>
                <a:cs typeface="Open Sans" pitchFamily="2" charset="0"/>
              </a:rPr>
              <a:t>Codestates</a:t>
            </a:r>
            <a:r>
              <a:rPr lang="en-US" altLang="ko-KR" sz="800" dirty="0">
                <a:solidFill>
                  <a:srgbClr val="7030A0"/>
                </a:solidFill>
                <a:latin typeface="Open Sans" pitchFamily="2" charset="0"/>
                <a:ea typeface="Noto Sans KR" panose="020B0500000000000000" pitchFamily="34" charset="-127"/>
                <a:cs typeface="Open Sans" pitchFamily="2" charset="0"/>
              </a:rPr>
              <a:t> Section4 Sprint3 Note1 Lecture Note</a:t>
            </a:r>
            <a:endParaRPr lang="ko-KR" altLang="en-US" sz="800" dirty="0"/>
          </a:p>
        </p:txBody>
      </p:sp>
    </p:spTree>
    <p:extLst>
      <p:ext uri="{BB962C8B-B14F-4D97-AF65-F5344CB8AC3E}">
        <p14:creationId xmlns:p14="http://schemas.microsoft.com/office/powerpoint/2010/main" val="2377168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9" name="사각형: 둥근 모서리 20538">
            <a:extLst>
              <a:ext uri="{FF2B5EF4-FFF2-40B4-BE49-F238E27FC236}">
                <a16:creationId xmlns:a16="http://schemas.microsoft.com/office/drawing/2014/main" id="{61DA4256-1A91-1D6C-42F8-E1E560D6DC7F}"/>
              </a:ext>
            </a:extLst>
          </p:cNvPr>
          <p:cNvSpPr/>
          <p:nvPr/>
        </p:nvSpPr>
        <p:spPr>
          <a:xfrm>
            <a:off x="3054023" y="2496662"/>
            <a:ext cx="5794845" cy="2260543"/>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429517" y="258151"/>
            <a:ext cx="4358886" cy="461665"/>
          </a:xfrm>
          <a:prstGeom prst="rect">
            <a:avLst/>
          </a:prstGeom>
          <a:noFill/>
        </p:spPr>
        <p:txBody>
          <a:bodyPr wrap="none" rtlCol="0">
            <a:spAutoFit/>
          </a:bodyPr>
          <a:lstStyle/>
          <a:p>
            <a:r>
              <a:rPr lang="en-US" altLang="ko-KR" sz="2400" dirty="0">
                <a:solidFill>
                  <a:srgbClr val="7030A0"/>
                </a:solidFill>
                <a:latin typeface="Open Sans" pitchFamily="2" charset="0"/>
                <a:ea typeface="Noto Sans KR" panose="020B0500000000000000" pitchFamily="34" charset="-127"/>
                <a:cs typeface="Open Sans" pitchFamily="2" charset="0"/>
              </a:rPr>
              <a:t>Modeling</a:t>
            </a:r>
            <a:r>
              <a:rPr lang="en-US" altLang="ko-KR" sz="2400" dirty="0">
                <a:solidFill>
                  <a:srgbClr val="7030A0"/>
                </a:solidFill>
                <a:latin typeface="Open Sans" pitchFamily="2" charset="0"/>
                <a:ea typeface="Open Sans" pitchFamily="2" charset="0"/>
                <a:cs typeface="Open Sans" pitchFamily="2" charset="0"/>
              </a:rPr>
              <a:t> – </a:t>
            </a:r>
            <a:r>
              <a:rPr lang="en-US" altLang="ko-KR" sz="2400" dirty="0">
                <a:solidFill>
                  <a:srgbClr val="7030A0"/>
                </a:solidFill>
                <a:latin typeface="Open Sans" pitchFamily="2" charset="0"/>
                <a:ea typeface="Noto Sans KR" panose="020B0500000000000000" pitchFamily="34" charset="-127"/>
                <a:cs typeface="Open Sans" pitchFamily="2" charset="0"/>
              </a:rPr>
              <a:t>Modeling Process</a:t>
            </a:r>
          </a:p>
        </p:txBody>
      </p:sp>
      <p:grpSp>
        <p:nvGrpSpPr>
          <p:cNvPr id="69" name="그룹 68"/>
          <p:cNvGrpSpPr/>
          <p:nvPr/>
        </p:nvGrpSpPr>
        <p:grpSpPr>
          <a:xfrm>
            <a:off x="8349115" y="31462"/>
            <a:ext cx="748916" cy="716215"/>
            <a:chOff x="8349115" y="31462"/>
            <a:chExt cx="748916" cy="716215"/>
          </a:xfrm>
        </p:grpSpPr>
        <p:grpSp>
          <p:nvGrpSpPr>
            <p:cNvPr id="70" name="그룹 69"/>
            <p:cNvGrpSpPr/>
            <p:nvPr/>
          </p:nvGrpSpPr>
          <p:grpSpPr>
            <a:xfrm>
              <a:off x="8766487" y="190296"/>
              <a:ext cx="295864" cy="295864"/>
              <a:chOff x="8378650" y="324694"/>
              <a:chExt cx="295864" cy="295864"/>
            </a:xfrm>
          </p:grpSpPr>
          <p:sp>
            <p:nvSpPr>
              <p:cNvPr id="83" name="타원 8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1" name="그룹 70"/>
            <p:cNvGrpSpPr/>
            <p:nvPr/>
          </p:nvGrpSpPr>
          <p:grpSpPr>
            <a:xfrm>
              <a:off x="8349115" y="31462"/>
              <a:ext cx="383328" cy="383328"/>
              <a:chOff x="8676431" y="160879"/>
              <a:chExt cx="426915" cy="426915"/>
            </a:xfrm>
          </p:grpSpPr>
          <p:sp>
            <p:nvSpPr>
              <p:cNvPr id="78" name="타원 7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9" name="직선 연결선 78"/>
              <p:cNvCxnSpPr>
                <a:stCxn id="78" idx="1"/>
                <a:endCxn id="7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직선 연결선 79"/>
              <p:cNvCxnSpPr>
                <a:stCxn id="78" idx="7"/>
                <a:endCxn id="7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직선 연결선 80"/>
              <p:cNvCxnSpPr>
                <a:stCxn id="78" idx="0"/>
                <a:endCxn id="7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직선 연결선 81"/>
              <p:cNvCxnSpPr>
                <a:stCxn id="78" idx="2"/>
                <a:endCxn id="7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2" name="그룹 71"/>
            <p:cNvGrpSpPr/>
            <p:nvPr/>
          </p:nvGrpSpPr>
          <p:grpSpPr>
            <a:xfrm>
              <a:off x="8872194" y="521840"/>
              <a:ext cx="225837" cy="225837"/>
              <a:chOff x="8614083" y="576193"/>
              <a:chExt cx="225837" cy="225837"/>
            </a:xfrm>
          </p:grpSpPr>
          <p:sp>
            <p:nvSpPr>
              <p:cNvPr id="73" name="타원 7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p:cNvCxnSpPr>
                <a:stCxn id="73" idx="1"/>
                <a:endCxn id="7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5" name="직선 연결선 74"/>
              <p:cNvCxnSpPr>
                <a:stCxn id="73" idx="7"/>
                <a:endCxn id="7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6" name="직선 연결선 75"/>
              <p:cNvCxnSpPr>
                <a:stCxn id="73" idx="0"/>
                <a:endCxn id="7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7" name="직선 연결선 76"/>
              <p:cNvCxnSpPr>
                <a:stCxn id="73" idx="2"/>
                <a:endCxn id="7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43" name="그룹 42">
            <a:extLst>
              <a:ext uri="{FF2B5EF4-FFF2-40B4-BE49-F238E27FC236}">
                <a16:creationId xmlns:a16="http://schemas.microsoft.com/office/drawing/2014/main" id="{FE7A2E22-0CC9-2DF9-A18C-6B5443596783}"/>
              </a:ext>
            </a:extLst>
          </p:cNvPr>
          <p:cNvGrpSpPr/>
          <p:nvPr/>
        </p:nvGrpSpPr>
        <p:grpSpPr>
          <a:xfrm>
            <a:off x="432837" y="1131590"/>
            <a:ext cx="8273138" cy="576064"/>
            <a:chOff x="432837" y="1131590"/>
            <a:chExt cx="8273138" cy="576064"/>
          </a:xfrm>
        </p:grpSpPr>
        <p:sp>
          <p:nvSpPr>
            <p:cNvPr id="44" name="사각형: 둥근 모서리 43">
              <a:extLst>
                <a:ext uri="{FF2B5EF4-FFF2-40B4-BE49-F238E27FC236}">
                  <a16:creationId xmlns:a16="http://schemas.microsoft.com/office/drawing/2014/main" id="{3DC2F004-A2D5-1D8D-498A-88A1715CAB72}"/>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5" name="사각형: 둥근 모서리 44">
              <a:extLst>
                <a:ext uri="{FF2B5EF4-FFF2-40B4-BE49-F238E27FC236}">
                  <a16:creationId xmlns:a16="http://schemas.microsoft.com/office/drawing/2014/main" id="{0CD7472C-4B8B-BC10-4B9D-21F8286438FE}"/>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6" name="사각형: 둥근 모서리 45">
              <a:extLst>
                <a:ext uri="{FF2B5EF4-FFF2-40B4-BE49-F238E27FC236}">
                  <a16:creationId xmlns:a16="http://schemas.microsoft.com/office/drawing/2014/main" id="{DD1BD6A5-BDC4-59EC-D8E2-107B2D6AE94B}"/>
                </a:ext>
              </a:extLst>
            </p:cNvPr>
            <p:cNvSpPr/>
            <p:nvPr/>
          </p:nvSpPr>
          <p:spPr>
            <a:xfrm>
              <a:off x="3814619"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47" name="사각형: 둥근 모서리 46">
              <a:extLst>
                <a:ext uri="{FF2B5EF4-FFF2-40B4-BE49-F238E27FC236}">
                  <a16:creationId xmlns:a16="http://schemas.microsoft.com/office/drawing/2014/main" id="{F261DBE2-37FB-8785-9DB3-A156EA37FAA9}"/>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8" name="사각형: 둥근 모서리 47">
              <a:extLst>
                <a:ext uri="{FF2B5EF4-FFF2-40B4-BE49-F238E27FC236}">
                  <a16:creationId xmlns:a16="http://schemas.microsoft.com/office/drawing/2014/main" id="{978335FD-481F-3398-B199-F539D8062F6F}"/>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49" name="화살표: 오른쪽 48">
              <a:extLst>
                <a:ext uri="{FF2B5EF4-FFF2-40B4-BE49-F238E27FC236}">
                  <a16:creationId xmlns:a16="http://schemas.microsoft.com/office/drawing/2014/main" id="{CB52C160-B694-2F7B-4EA5-ACE7B0CAC8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D32FAC16-32F8-31FA-59BF-B5FFB1E0E21C}"/>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BFD059F8-C40C-4612-A214-8A64710B041A}"/>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화살표: 오른쪽 51">
              <a:extLst>
                <a:ext uri="{FF2B5EF4-FFF2-40B4-BE49-F238E27FC236}">
                  <a16:creationId xmlns:a16="http://schemas.microsoft.com/office/drawing/2014/main" id="{780B6384-03D9-B9AE-0CFB-0677158BC20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82" name="Picture 2">
            <a:extLst>
              <a:ext uri="{FF2B5EF4-FFF2-40B4-BE49-F238E27FC236}">
                <a16:creationId xmlns:a16="http://schemas.microsoft.com/office/drawing/2014/main" id="{C6204611-7023-EEE2-1659-F4896E8E98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213" y="2774347"/>
            <a:ext cx="1511248" cy="1673426"/>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sp>
        <p:nvSpPr>
          <p:cNvPr id="5" name="사각형: 둥근 모서리 4">
            <a:extLst>
              <a:ext uri="{FF2B5EF4-FFF2-40B4-BE49-F238E27FC236}">
                <a16:creationId xmlns:a16="http://schemas.microsoft.com/office/drawing/2014/main" id="{2FC375F6-0A23-CD6B-ACEC-DA8C6E10FC4D}"/>
              </a:ext>
            </a:extLst>
          </p:cNvPr>
          <p:cNvSpPr/>
          <p:nvPr/>
        </p:nvSpPr>
        <p:spPr>
          <a:xfrm>
            <a:off x="4653491" y="3152620"/>
            <a:ext cx="1157832" cy="926492"/>
          </a:xfrm>
          <a:prstGeom prst="roundRect">
            <a:avLst/>
          </a:prstGeom>
          <a:solidFill>
            <a:srgbClr val="EAB7B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ysClr val="windowText" lastClr="000000"/>
                </a:solidFill>
                <a:latin typeface="Open Sans" pitchFamily="2" charset="0"/>
                <a:ea typeface="Noto Sans KR" panose="020B0500000000000000" pitchFamily="34" charset="-127"/>
                <a:cs typeface="Open Sans" pitchFamily="2" charset="0"/>
              </a:rPr>
              <a:t>특징 추출</a:t>
            </a:r>
            <a:endParaRPr lang="en-US" altLang="ko-KR" sz="1600" dirty="0">
              <a:solidFill>
                <a:sysClr val="windowText" lastClr="000000"/>
              </a:solidFill>
              <a:latin typeface="Open Sans" pitchFamily="2" charset="0"/>
              <a:ea typeface="Noto Sans KR" panose="020B0500000000000000" pitchFamily="34" charset="-127"/>
              <a:cs typeface="Open Sans" pitchFamily="2" charset="0"/>
            </a:endParaRPr>
          </a:p>
          <a:p>
            <a:pPr algn="ctr"/>
            <a:r>
              <a:rPr lang="en-US" altLang="ko-KR" sz="1200" dirty="0">
                <a:solidFill>
                  <a:sysClr val="windowText" lastClr="000000"/>
                </a:solidFill>
                <a:latin typeface="Open Sans" pitchFamily="2" charset="0"/>
                <a:ea typeface="Noto Sans KR" panose="020B0500000000000000" pitchFamily="34" charset="-127"/>
                <a:cs typeface="Open Sans" pitchFamily="2" charset="0"/>
              </a:rPr>
              <a:t>Feature</a:t>
            </a:r>
            <a:br>
              <a:rPr lang="en-US" altLang="ko-KR" sz="1200" dirty="0">
                <a:solidFill>
                  <a:sysClr val="windowText" lastClr="000000"/>
                </a:solidFill>
                <a:latin typeface="Open Sans" pitchFamily="2" charset="0"/>
                <a:ea typeface="Noto Sans KR" panose="020B0500000000000000" pitchFamily="34" charset="-127"/>
                <a:cs typeface="Open Sans" pitchFamily="2" charset="0"/>
              </a:rPr>
            </a:br>
            <a:r>
              <a:rPr lang="en-US" altLang="ko-KR" sz="1200" dirty="0">
                <a:solidFill>
                  <a:sysClr val="windowText" lastClr="000000"/>
                </a:solidFill>
                <a:latin typeface="Open Sans" pitchFamily="2" charset="0"/>
                <a:ea typeface="Noto Sans KR" panose="020B0500000000000000" pitchFamily="34" charset="-127"/>
                <a:cs typeface="Open Sans" pitchFamily="2" charset="0"/>
              </a:rPr>
              <a:t>Extraction</a:t>
            </a:r>
            <a:endParaRPr lang="ko-KR" altLang="en-US" sz="1200" dirty="0">
              <a:solidFill>
                <a:sysClr val="windowText" lastClr="000000"/>
              </a:solidFill>
              <a:latin typeface="Open Sans" pitchFamily="2" charset="0"/>
              <a:ea typeface="Noto Sans KR" panose="020B0500000000000000" pitchFamily="34" charset="-127"/>
              <a:cs typeface="Open Sans" pitchFamily="2" charset="0"/>
            </a:endParaRPr>
          </a:p>
        </p:txBody>
      </p:sp>
      <p:sp>
        <p:nvSpPr>
          <p:cNvPr id="9" name="사각형: 둥근 모서리 8">
            <a:extLst>
              <a:ext uri="{FF2B5EF4-FFF2-40B4-BE49-F238E27FC236}">
                <a16:creationId xmlns:a16="http://schemas.microsoft.com/office/drawing/2014/main" id="{CD71C457-FB70-E702-D624-812B991B1B2B}"/>
              </a:ext>
            </a:extLst>
          </p:cNvPr>
          <p:cNvSpPr/>
          <p:nvPr/>
        </p:nvSpPr>
        <p:spPr>
          <a:xfrm>
            <a:off x="5996387" y="3152620"/>
            <a:ext cx="1288118" cy="926492"/>
          </a:xfrm>
          <a:prstGeom prst="roundRect">
            <a:avLst/>
          </a:prstGeom>
          <a:solidFill>
            <a:srgbClr val="EAB7B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ysClr val="windowText" lastClr="000000"/>
                </a:solidFill>
                <a:latin typeface="Open Sans" pitchFamily="2" charset="0"/>
                <a:ea typeface="Noto Sans KR" panose="020B0500000000000000" pitchFamily="34" charset="-127"/>
                <a:cs typeface="Open Sans" pitchFamily="2" charset="0"/>
              </a:rPr>
              <a:t>다중 분류</a:t>
            </a:r>
            <a:endParaRPr lang="en-US" altLang="ko-KR" sz="1600" dirty="0">
              <a:solidFill>
                <a:sysClr val="windowText" lastClr="000000"/>
              </a:solidFill>
              <a:latin typeface="Open Sans" pitchFamily="2" charset="0"/>
              <a:ea typeface="Noto Sans KR" panose="020B0500000000000000" pitchFamily="34" charset="-127"/>
              <a:cs typeface="Open Sans" pitchFamily="2" charset="0"/>
            </a:endParaRPr>
          </a:p>
          <a:p>
            <a:pPr algn="ctr"/>
            <a:r>
              <a:rPr lang="en-US" altLang="ko-KR" sz="1100" dirty="0">
                <a:solidFill>
                  <a:sysClr val="windowText" lastClr="000000"/>
                </a:solidFill>
                <a:latin typeface="Open Sans" pitchFamily="2" charset="0"/>
                <a:ea typeface="Noto Sans KR" panose="020B0500000000000000" pitchFamily="34" charset="-127"/>
                <a:cs typeface="Open Sans" pitchFamily="2" charset="0"/>
              </a:rPr>
              <a:t>Multiclass</a:t>
            </a:r>
            <a:br>
              <a:rPr lang="en-US" altLang="ko-KR" sz="1100" dirty="0">
                <a:solidFill>
                  <a:sysClr val="windowText" lastClr="000000"/>
                </a:solidFill>
                <a:latin typeface="Open Sans" pitchFamily="2" charset="0"/>
                <a:ea typeface="Noto Sans KR" panose="020B0500000000000000" pitchFamily="34" charset="-127"/>
                <a:cs typeface="Open Sans" pitchFamily="2" charset="0"/>
              </a:rPr>
            </a:br>
            <a:r>
              <a:rPr lang="en-US" altLang="ko-KR" sz="1100" dirty="0">
                <a:solidFill>
                  <a:sysClr val="windowText" lastClr="000000"/>
                </a:solidFill>
                <a:latin typeface="Open Sans" pitchFamily="2" charset="0"/>
                <a:ea typeface="Noto Sans KR" panose="020B0500000000000000" pitchFamily="34" charset="-127"/>
                <a:cs typeface="Open Sans" pitchFamily="2" charset="0"/>
              </a:rPr>
              <a:t>Classification</a:t>
            </a:r>
            <a:br>
              <a:rPr lang="en-US" altLang="ko-KR" sz="1100" dirty="0">
                <a:solidFill>
                  <a:sysClr val="windowText" lastClr="000000"/>
                </a:solidFill>
                <a:latin typeface="Open Sans" pitchFamily="2" charset="0"/>
                <a:ea typeface="Noto Sans KR" panose="020B0500000000000000" pitchFamily="34" charset="-127"/>
                <a:cs typeface="Open Sans" pitchFamily="2" charset="0"/>
              </a:rPr>
            </a:br>
            <a:r>
              <a:rPr lang="en-US" altLang="ko-KR" sz="1100" dirty="0">
                <a:solidFill>
                  <a:sysClr val="windowText" lastClr="000000"/>
                </a:solidFill>
                <a:latin typeface="Open Sans" pitchFamily="2" charset="0"/>
                <a:ea typeface="Noto Sans KR" panose="020B0500000000000000" pitchFamily="34" charset="-127"/>
                <a:cs typeface="Open Sans" pitchFamily="2" charset="0"/>
              </a:rPr>
              <a:t>(</a:t>
            </a:r>
            <a:r>
              <a:rPr lang="en-US" altLang="ko-KR" sz="1100" dirty="0" err="1">
                <a:solidFill>
                  <a:sysClr val="windowText" lastClr="000000"/>
                </a:solidFill>
                <a:latin typeface="Open Sans" pitchFamily="2" charset="0"/>
                <a:ea typeface="Noto Sans KR" panose="020B0500000000000000" pitchFamily="34" charset="-127"/>
                <a:cs typeface="Open Sans" pitchFamily="2" charset="0"/>
              </a:rPr>
              <a:t>Softmax</a:t>
            </a:r>
            <a:r>
              <a:rPr lang="en-US" altLang="ko-KR" sz="1100" dirty="0">
                <a:solidFill>
                  <a:sysClr val="windowText" lastClr="000000"/>
                </a:solidFill>
                <a:latin typeface="Open Sans" pitchFamily="2" charset="0"/>
                <a:ea typeface="Noto Sans KR" panose="020B0500000000000000" pitchFamily="34" charset="-127"/>
                <a:cs typeface="Open Sans" pitchFamily="2" charset="0"/>
              </a:rPr>
              <a:t>)</a:t>
            </a:r>
            <a:endParaRPr lang="ko-KR" altLang="en-US" sz="1100" dirty="0">
              <a:solidFill>
                <a:sysClr val="windowText" lastClr="000000"/>
              </a:solidFill>
              <a:latin typeface="Open Sans" pitchFamily="2" charset="0"/>
              <a:ea typeface="Noto Sans KR" panose="020B0500000000000000" pitchFamily="34" charset="-127"/>
              <a:cs typeface="Open Sans" pitchFamily="2" charset="0"/>
            </a:endParaRPr>
          </a:p>
        </p:txBody>
      </p:sp>
      <p:cxnSp>
        <p:nvCxnSpPr>
          <p:cNvPr id="10" name="직선 화살표 연결선 9">
            <a:extLst>
              <a:ext uri="{FF2B5EF4-FFF2-40B4-BE49-F238E27FC236}">
                <a16:creationId xmlns:a16="http://schemas.microsoft.com/office/drawing/2014/main" id="{DF3B8BFC-B987-DA17-B7D2-E9095FC895E0}"/>
              </a:ext>
            </a:extLst>
          </p:cNvPr>
          <p:cNvCxnSpPr>
            <a:cxnSpLocks/>
            <a:stCxn id="5" idx="3"/>
            <a:endCxn id="9" idx="1"/>
          </p:cNvCxnSpPr>
          <p:nvPr/>
        </p:nvCxnSpPr>
        <p:spPr>
          <a:xfrm>
            <a:off x="5811323" y="3615866"/>
            <a:ext cx="185064"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FC953164-CABD-665E-CD3D-ABB2CE3E7A1E}"/>
              </a:ext>
            </a:extLst>
          </p:cNvPr>
          <p:cNvCxnSpPr>
            <a:cxnSpLocks/>
            <a:stCxn id="9" idx="3"/>
            <a:endCxn id="15" idx="1"/>
          </p:cNvCxnSpPr>
          <p:nvPr/>
        </p:nvCxnSpPr>
        <p:spPr>
          <a:xfrm flipV="1">
            <a:off x="7284505" y="2864588"/>
            <a:ext cx="318848" cy="75127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0866FBDD-CF86-AE00-E3A8-BE4EE4518864}"/>
              </a:ext>
            </a:extLst>
          </p:cNvPr>
          <p:cNvSpPr/>
          <p:nvPr/>
        </p:nvSpPr>
        <p:spPr>
          <a:xfrm>
            <a:off x="7603353" y="2576555"/>
            <a:ext cx="1102622" cy="576065"/>
          </a:xfrm>
          <a:prstGeom prst="roundRect">
            <a:avLst/>
          </a:prstGeom>
          <a:solidFill>
            <a:srgbClr val="EAB7B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ysClr val="windowText" lastClr="000000"/>
                </a:solidFill>
                <a:latin typeface="Open Sans" pitchFamily="2" charset="0"/>
                <a:ea typeface="Noto Sans KR" panose="020B0500000000000000" pitchFamily="34" charset="-127"/>
                <a:cs typeface="Open Sans" pitchFamily="2" charset="0"/>
              </a:rPr>
              <a:t>정상</a:t>
            </a:r>
            <a:br>
              <a:rPr lang="en-US" altLang="ko-KR" sz="1000" dirty="0">
                <a:solidFill>
                  <a:sysClr val="windowText" lastClr="000000"/>
                </a:solidFill>
                <a:latin typeface="Open Sans" pitchFamily="2" charset="0"/>
                <a:ea typeface="Noto Sans KR" panose="020B0500000000000000" pitchFamily="34" charset="-127"/>
                <a:cs typeface="Open Sans" pitchFamily="2" charset="0"/>
              </a:rPr>
            </a:br>
            <a:r>
              <a:rPr lang="en-US" altLang="ko-KR" sz="1000" dirty="0">
                <a:solidFill>
                  <a:sysClr val="windowText" lastClr="000000"/>
                </a:solidFill>
                <a:latin typeface="Open Sans" pitchFamily="2" charset="0"/>
                <a:ea typeface="Noto Sans KR" panose="020B0500000000000000" pitchFamily="34" charset="-127"/>
                <a:cs typeface="Open Sans" pitchFamily="2" charset="0"/>
              </a:rPr>
              <a:t>Cognitively</a:t>
            </a:r>
            <a:br>
              <a:rPr lang="en-US" altLang="ko-KR" sz="1000" dirty="0">
                <a:solidFill>
                  <a:sysClr val="windowText" lastClr="000000"/>
                </a:solidFill>
                <a:latin typeface="Open Sans" pitchFamily="2" charset="0"/>
                <a:ea typeface="Noto Sans KR" panose="020B0500000000000000" pitchFamily="34" charset="-127"/>
                <a:cs typeface="Open Sans" pitchFamily="2" charset="0"/>
              </a:rPr>
            </a:br>
            <a:r>
              <a:rPr lang="en-US" altLang="ko-KR" sz="1000" dirty="0">
                <a:solidFill>
                  <a:sysClr val="windowText" lastClr="000000"/>
                </a:solidFill>
                <a:latin typeface="Open Sans" pitchFamily="2" charset="0"/>
                <a:ea typeface="Noto Sans KR" panose="020B0500000000000000" pitchFamily="34" charset="-127"/>
                <a:cs typeface="Open Sans" pitchFamily="2" charset="0"/>
              </a:rPr>
              <a:t>Normal</a:t>
            </a:r>
            <a:endParaRPr lang="ko-KR" altLang="en-US" sz="1000" dirty="0">
              <a:solidFill>
                <a:sysClr val="windowText" lastClr="000000"/>
              </a:solidFill>
              <a:latin typeface="Open Sans" pitchFamily="2" charset="0"/>
              <a:ea typeface="Noto Sans KR" panose="020B0500000000000000" pitchFamily="34" charset="-127"/>
              <a:cs typeface="Open Sans" pitchFamily="2" charset="0"/>
            </a:endParaRPr>
          </a:p>
        </p:txBody>
      </p:sp>
      <p:sp>
        <p:nvSpPr>
          <p:cNvPr id="16" name="사각형: 둥근 모서리 15">
            <a:extLst>
              <a:ext uri="{FF2B5EF4-FFF2-40B4-BE49-F238E27FC236}">
                <a16:creationId xmlns:a16="http://schemas.microsoft.com/office/drawing/2014/main" id="{2C2CF603-3280-097D-E55F-B4828E6A6825}"/>
              </a:ext>
            </a:extLst>
          </p:cNvPr>
          <p:cNvSpPr/>
          <p:nvPr/>
        </p:nvSpPr>
        <p:spPr>
          <a:xfrm>
            <a:off x="7607366" y="3327833"/>
            <a:ext cx="1102622" cy="576065"/>
          </a:xfrm>
          <a:prstGeom prst="roundRect">
            <a:avLst/>
          </a:prstGeom>
          <a:solidFill>
            <a:srgbClr val="EAB7B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ysClr val="windowText" lastClr="000000"/>
                </a:solidFill>
                <a:latin typeface="Open Sans" pitchFamily="2" charset="0"/>
                <a:ea typeface="Noto Sans KR" panose="020B0500000000000000" pitchFamily="34" charset="-127"/>
                <a:cs typeface="Open Sans" pitchFamily="2" charset="0"/>
              </a:rPr>
              <a:t>경도인지장애</a:t>
            </a:r>
            <a:br>
              <a:rPr lang="en-US" altLang="ko-KR" sz="1000" dirty="0">
                <a:solidFill>
                  <a:sysClr val="windowText" lastClr="000000"/>
                </a:solidFill>
                <a:latin typeface="Open Sans" pitchFamily="2" charset="0"/>
                <a:ea typeface="Noto Sans KR" panose="020B0500000000000000" pitchFamily="34" charset="-127"/>
                <a:cs typeface="Open Sans" pitchFamily="2" charset="0"/>
              </a:rPr>
            </a:br>
            <a:r>
              <a:rPr lang="en-US" altLang="ko-KR" sz="1000" dirty="0">
                <a:solidFill>
                  <a:sysClr val="windowText" lastClr="000000"/>
                </a:solidFill>
                <a:latin typeface="Open Sans" pitchFamily="2" charset="0"/>
                <a:ea typeface="Noto Sans KR" panose="020B0500000000000000" pitchFamily="34" charset="-127"/>
                <a:cs typeface="Open Sans" pitchFamily="2" charset="0"/>
              </a:rPr>
              <a:t>Mild Cognitive</a:t>
            </a:r>
            <a:br>
              <a:rPr lang="en-US" altLang="ko-KR" sz="1000" dirty="0">
                <a:solidFill>
                  <a:sysClr val="windowText" lastClr="000000"/>
                </a:solidFill>
                <a:latin typeface="Open Sans" pitchFamily="2" charset="0"/>
                <a:ea typeface="Noto Sans KR" panose="020B0500000000000000" pitchFamily="34" charset="-127"/>
                <a:cs typeface="Open Sans" pitchFamily="2" charset="0"/>
              </a:rPr>
            </a:br>
            <a:r>
              <a:rPr lang="en-US" altLang="ko-KR" sz="1000" dirty="0">
                <a:solidFill>
                  <a:sysClr val="windowText" lastClr="000000"/>
                </a:solidFill>
                <a:latin typeface="Open Sans" pitchFamily="2" charset="0"/>
                <a:ea typeface="Noto Sans KR" panose="020B0500000000000000" pitchFamily="34" charset="-127"/>
                <a:cs typeface="Open Sans" pitchFamily="2" charset="0"/>
              </a:rPr>
              <a:t>Impairment</a:t>
            </a:r>
            <a:endParaRPr lang="ko-KR" altLang="en-US" sz="1000" dirty="0">
              <a:solidFill>
                <a:sysClr val="windowText" lastClr="000000"/>
              </a:solidFill>
              <a:latin typeface="Open Sans" pitchFamily="2" charset="0"/>
              <a:ea typeface="Noto Sans KR" panose="020B0500000000000000" pitchFamily="34" charset="-127"/>
              <a:cs typeface="Open Sans" pitchFamily="2" charset="0"/>
            </a:endParaRPr>
          </a:p>
        </p:txBody>
      </p:sp>
      <p:sp>
        <p:nvSpPr>
          <p:cNvPr id="17" name="사각형: 둥근 모서리 16">
            <a:extLst>
              <a:ext uri="{FF2B5EF4-FFF2-40B4-BE49-F238E27FC236}">
                <a16:creationId xmlns:a16="http://schemas.microsoft.com/office/drawing/2014/main" id="{8DD261FA-BD37-0507-B8CD-257F34CA366B}"/>
              </a:ext>
            </a:extLst>
          </p:cNvPr>
          <p:cNvSpPr/>
          <p:nvPr/>
        </p:nvSpPr>
        <p:spPr>
          <a:xfrm>
            <a:off x="7609355" y="4079112"/>
            <a:ext cx="1102622" cy="576065"/>
          </a:xfrm>
          <a:prstGeom prst="roundRect">
            <a:avLst/>
          </a:prstGeom>
          <a:solidFill>
            <a:srgbClr val="EAB7B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ysClr val="windowText" lastClr="000000"/>
                </a:solidFill>
                <a:latin typeface="Open Sans" pitchFamily="2" charset="0"/>
                <a:ea typeface="Noto Sans KR" panose="020B0500000000000000" pitchFamily="34" charset="-127"/>
                <a:cs typeface="Open Sans" pitchFamily="2" charset="0"/>
              </a:rPr>
              <a:t>알츠하이머병</a:t>
            </a:r>
            <a:br>
              <a:rPr lang="en-US" altLang="ko-KR" sz="1000" dirty="0">
                <a:solidFill>
                  <a:sysClr val="windowText" lastClr="000000"/>
                </a:solidFill>
                <a:latin typeface="Open Sans" pitchFamily="2" charset="0"/>
                <a:ea typeface="Noto Sans KR" panose="020B0500000000000000" pitchFamily="34" charset="-127"/>
                <a:cs typeface="Open Sans" pitchFamily="2" charset="0"/>
              </a:rPr>
            </a:br>
            <a:r>
              <a:rPr lang="en-US" altLang="ko-KR" sz="1000" dirty="0">
                <a:solidFill>
                  <a:sysClr val="windowText" lastClr="000000"/>
                </a:solidFill>
                <a:latin typeface="Open Sans" pitchFamily="2" charset="0"/>
                <a:ea typeface="Noto Sans KR" panose="020B0500000000000000" pitchFamily="34" charset="-127"/>
                <a:cs typeface="Open Sans" pitchFamily="2" charset="0"/>
              </a:rPr>
              <a:t>Alzheimer’s</a:t>
            </a:r>
            <a:br>
              <a:rPr lang="en-US" altLang="ko-KR" sz="1000" dirty="0">
                <a:solidFill>
                  <a:sysClr val="windowText" lastClr="000000"/>
                </a:solidFill>
                <a:latin typeface="Open Sans" pitchFamily="2" charset="0"/>
                <a:ea typeface="Noto Sans KR" panose="020B0500000000000000" pitchFamily="34" charset="-127"/>
                <a:cs typeface="Open Sans" pitchFamily="2" charset="0"/>
              </a:rPr>
            </a:br>
            <a:r>
              <a:rPr lang="en-US" altLang="ko-KR" sz="1000" dirty="0">
                <a:solidFill>
                  <a:sysClr val="windowText" lastClr="000000"/>
                </a:solidFill>
                <a:latin typeface="Open Sans" pitchFamily="2" charset="0"/>
                <a:ea typeface="Noto Sans KR" panose="020B0500000000000000" pitchFamily="34" charset="-127"/>
                <a:cs typeface="Open Sans" pitchFamily="2" charset="0"/>
              </a:rPr>
              <a:t>Disease</a:t>
            </a:r>
            <a:endParaRPr lang="ko-KR" altLang="en-US" sz="1000" dirty="0">
              <a:solidFill>
                <a:sysClr val="windowText" lastClr="000000"/>
              </a:solidFill>
              <a:latin typeface="Open Sans" pitchFamily="2" charset="0"/>
              <a:ea typeface="Noto Sans KR" panose="020B0500000000000000" pitchFamily="34" charset="-127"/>
              <a:cs typeface="Open Sans" pitchFamily="2" charset="0"/>
            </a:endParaRPr>
          </a:p>
        </p:txBody>
      </p:sp>
      <p:cxnSp>
        <p:nvCxnSpPr>
          <p:cNvPr id="19" name="직선 화살표 연결선 18">
            <a:extLst>
              <a:ext uri="{FF2B5EF4-FFF2-40B4-BE49-F238E27FC236}">
                <a16:creationId xmlns:a16="http://schemas.microsoft.com/office/drawing/2014/main" id="{D2A307F4-7E6D-DDD0-17C8-BF7536704668}"/>
              </a:ext>
            </a:extLst>
          </p:cNvPr>
          <p:cNvCxnSpPr>
            <a:cxnSpLocks/>
            <a:stCxn id="9" idx="3"/>
            <a:endCxn id="16" idx="1"/>
          </p:cNvCxnSpPr>
          <p:nvPr/>
        </p:nvCxnSpPr>
        <p:spPr>
          <a:xfrm>
            <a:off x="7284505" y="3615866"/>
            <a:ext cx="322861"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68558E3-EB3A-002D-61AC-265198821CFF}"/>
              </a:ext>
            </a:extLst>
          </p:cNvPr>
          <p:cNvCxnSpPr>
            <a:cxnSpLocks/>
            <a:stCxn id="9" idx="3"/>
            <a:endCxn id="17" idx="1"/>
          </p:cNvCxnSpPr>
          <p:nvPr/>
        </p:nvCxnSpPr>
        <p:spPr>
          <a:xfrm>
            <a:off x="7284505" y="3615866"/>
            <a:ext cx="324850" cy="75127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9" name="사각형: 둥근 모서리 88">
            <a:extLst>
              <a:ext uri="{FF2B5EF4-FFF2-40B4-BE49-F238E27FC236}">
                <a16:creationId xmlns:a16="http://schemas.microsoft.com/office/drawing/2014/main" id="{A0DF0247-F318-2452-1F99-25BF1D49B0DC}"/>
              </a:ext>
            </a:extLst>
          </p:cNvPr>
          <p:cNvSpPr/>
          <p:nvPr/>
        </p:nvSpPr>
        <p:spPr>
          <a:xfrm>
            <a:off x="3188335" y="3152620"/>
            <a:ext cx="1280092" cy="916880"/>
          </a:xfrm>
          <a:prstGeom prst="roundRect">
            <a:avLst/>
          </a:prstGeom>
          <a:solidFill>
            <a:srgbClr val="EAB7B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err="1">
                <a:solidFill>
                  <a:sysClr val="windowText" lastClr="000000"/>
                </a:solidFill>
                <a:latin typeface="Open Sans" pitchFamily="2" charset="0"/>
                <a:ea typeface="Noto Sans KR" panose="020B0500000000000000" pitchFamily="34" charset="-127"/>
                <a:cs typeface="Open Sans" pitchFamily="2" charset="0"/>
              </a:rPr>
              <a:t>전처리</a:t>
            </a:r>
            <a:br>
              <a:rPr lang="en-US" altLang="ko-KR" sz="900" dirty="0">
                <a:solidFill>
                  <a:sysClr val="windowText" lastClr="000000"/>
                </a:solidFill>
                <a:latin typeface="Open Sans" pitchFamily="2" charset="0"/>
                <a:ea typeface="Noto Sans KR" panose="020B0500000000000000" pitchFamily="34" charset="-127"/>
                <a:cs typeface="Open Sans" pitchFamily="2" charset="0"/>
              </a:rPr>
            </a:br>
            <a:r>
              <a:rPr lang="en-US" altLang="ko-KR" sz="900" dirty="0">
                <a:solidFill>
                  <a:sysClr val="windowText" lastClr="000000"/>
                </a:solidFill>
                <a:latin typeface="Open Sans" pitchFamily="2" charset="0"/>
                <a:ea typeface="Noto Sans KR" panose="020B0500000000000000" pitchFamily="34" charset="-127"/>
                <a:cs typeface="Open Sans" pitchFamily="2" charset="0"/>
              </a:rPr>
              <a:t>Resizing</a:t>
            </a:r>
            <a:br>
              <a:rPr lang="en-US" altLang="ko-KR" sz="900" dirty="0">
                <a:solidFill>
                  <a:sysClr val="windowText" lastClr="000000"/>
                </a:solidFill>
                <a:latin typeface="Open Sans" pitchFamily="2" charset="0"/>
                <a:ea typeface="Noto Sans KR" panose="020B0500000000000000" pitchFamily="34" charset="-127"/>
                <a:cs typeface="Open Sans" pitchFamily="2" charset="0"/>
              </a:rPr>
            </a:br>
            <a:r>
              <a:rPr lang="en-US" altLang="ko-KR" sz="900" dirty="0">
                <a:solidFill>
                  <a:sysClr val="windowText" lastClr="000000"/>
                </a:solidFill>
                <a:latin typeface="Open Sans" pitchFamily="2" charset="0"/>
                <a:ea typeface="Noto Sans KR" panose="020B0500000000000000" pitchFamily="34" charset="-127"/>
                <a:cs typeface="Open Sans" pitchFamily="2" charset="0"/>
              </a:rPr>
              <a:t>Rescaling</a:t>
            </a:r>
            <a:br>
              <a:rPr lang="en-US" altLang="ko-KR" sz="900" dirty="0">
                <a:solidFill>
                  <a:sysClr val="windowText" lastClr="000000"/>
                </a:solidFill>
                <a:latin typeface="Open Sans" pitchFamily="2" charset="0"/>
                <a:ea typeface="Noto Sans KR" panose="020B0500000000000000" pitchFamily="34" charset="-127"/>
                <a:cs typeface="Open Sans" pitchFamily="2" charset="0"/>
              </a:rPr>
            </a:br>
            <a:r>
              <a:rPr lang="en-US" altLang="ko-KR" sz="900" dirty="0" err="1">
                <a:solidFill>
                  <a:sysClr val="windowText" lastClr="000000"/>
                </a:solidFill>
                <a:latin typeface="Open Sans" pitchFamily="2" charset="0"/>
                <a:ea typeface="Noto Sans KR" panose="020B0500000000000000" pitchFamily="34" charset="-127"/>
                <a:cs typeface="Open Sans" pitchFamily="2" charset="0"/>
              </a:rPr>
              <a:t>RandomFlip</a:t>
            </a:r>
            <a:br>
              <a:rPr lang="en-US" altLang="ko-KR" sz="900" dirty="0">
                <a:solidFill>
                  <a:sysClr val="windowText" lastClr="000000"/>
                </a:solidFill>
                <a:latin typeface="Open Sans" pitchFamily="2" charset="0"/>
                <a:ea typeface="Noto Sans KR" panose="020B0500000000000000" pitchFamily="34" charset="-127"/>
                <a:cs typeface="Open Sans" pitchFamily="2" charset="0"/>
              </a:rPr>
            </a:br>
            <a:r>
              <a:rPr lang="en-US" altLang="ko-KR" sz="900" dirty="0" err="1">
                <a:solidFill>
                  <a:sysClr val="windowText" lastClr="000000"/>
                </a:solidFill>
                <a:latin typeface="Open Sans" pitchFamily="2" charset="0"/>
                <a:ea typeface="Noto Sans KR" panose="020B0500000000000000" pitchFamily="34" charset="-127"/>
                <a:cs typeface="Open Sans" pitchFamily="2" charset="0"/>
              </a:rPr>
              <a:t>RandomRotation</a:t>
            </a:r>
            <a:endParaRPr lang="ko-KR" altLang="en-US" sz="900" dirty="0">
              <a:solidFill>
                <a:sysClr val="windowText" lastClr="000000"/>
              </a:solidFill>
              <a:latin typeface="Open Sans" pitchFamily="2" charset="0"/>
              <a:ea typeface="Noto Sans KR" panose="020B0500000000000000" pitchFamily="34" charset="-127"/>
              <a:cs typeface="Open Sans" pitchFamily="2" charset="0"/>
            </a:endParaRPr>
          </a:p>
        </p:txBody>
      </p:sp>
      <p:cxnSp>
        <p:nvCxnSpPr>
          <p:cNvPr id="90" name="직선 화살표 연결선 89">
            <a:extLst>
              <a:ext uri="{FF2B5EF4-FFF2-40B4-BE49-F238E27FC236}">
                <a16:creationId xmlns:a16="http://schemas.microsoft.com/office/drawing/2014/main" id="{32EC96B4-CB66-7B53-669D-5105BBFC063F}"/>
              </a:ext>
            </a:extLst>
          </p:cNvPr>
          <p:cNvCxnSpPr>
            <a:cxnSpLocks/>
            <a:stCxn id="89" idx="3"/>
            <a:endCxn id="5" idx="1"/>
          </p:cNvCxnSpPr>
          <p:nvPr/>
        </p:nvCxnSpPr>
        <p:spPr>
          <a:xfrm>
            <a:off x="4468427" y="3611060"/>
            <a:ext cx="185064" cy="480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사각형: 둥근 모서리 99">
            <a:extLst>
              <a:ext uri="{FF2B5EF4-FFF2-40B4-BE49-F238E27FC236}">
                <a16:creationId xmlns:a16="http://schemas.microsoft.com/office/drawing/2014/main" id="{34730AA2-9F59-977A-A48C-B1FAB302ABAE}"/>
              </a:ext>
            </a:extLst>
          </p:cNvPr>
          <p:cNvSpPr/>
          <p:nvPr/>
        </p:nvSpPr>
        <p:spPr>
          <a:xfrm>
            <a:off x="4353429" y="1825278"/>
            <a:ext cx="3196032"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dirty="0">
                <a:solidFill>
                  <a:srgbClr val="7030A0"/>
                </a:solidFill>
                <a:latin typeface="Open Sans" pitchFamily="2" charset="0"/>
                <a:ea typeface="Noto Sans KR" panose="020B0500000000000000" pitchFamily="34" charset="-127"/>
                <a:cs typeface="Open Sans" pitchFamily="2" charset="0"/>
              </a:rPr>
              <a:t>모델링 구조</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sp>
        <p:nvSpPr>
          <p:cNvPr id="20506" name="사각형: 둥근 모서리 20505">
            <a:extLst>
              <a:ext uri="{FF2B5EF4-FFF2-40B4-BE49-F238E27FC236}">
                <a16:creationId xmlns:a16="http://schemas.microsoft.com/office/drawing/2014/main" id="{0626F9A7-0A34-99B5-763D-6D9F3E3CCF7A}"/>
              </a:ext>
            </a:extLst>
          </p:cNvPr>
          <p:cNvSpPr/>
          <p:nvPr/>
        </p:nvSpPr>
        <p:spPr>
          <a:xfrm>
            <a:off x="2127879" y="3152620"/>
            <a:ext cx="877804" cy="912450"/>
          </a:xfrm>
          <a:prstGeom prst="roundRect">
            <a:avLst/>
          </a:prstGeom>
          <a:solidFill>
            <a:srgbClr val="EAB7B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ysClr val="windowText" lastClr="000000"/>
                </a:solidFill>
                <a:latin typeface="Open Sans" pitchFamily="2" charset="0"/>
                <a:ea typeface="Noto Sans KR" panose="020B0500000000000000" pitchFamily="34" charset="-127"/>
                <a:cs typeface="Open Sans" pitchFamily="2" charset="0"/>
              </a:rPr>
              <a:t>분리</a:t>
            </a:r>
            <a:endParaRPr lang="en-US" altLang="ko-KR" sz="1600" dirty="0">
              <a:solidFill>
                <a:sysClr val="windowText" lastClr="000000"/>
              </a:solidFill>
              <a:latin typeface="Open Sans" pitchFamily="2" charset="0"/>
              <a:ea typeface="Noto Sans KR" panose="020B0500000000000000" pitchFamily="34" charset="-127"/>
              <a:cs typeface="Open Sans" pitchFamily="2" charset="0"/>
            </a:endParaRPr>
          </a:p>
          <a:p>
            <a:pPr algn="ctr"/>
            <a:r>
              <a:rPr lang="en-US" altLang="ko-KR" sz="900" dirty="0">
                <a:solidFill>
                  <a:sysClr val="windowText" lastClr="000000"/>
                </a:solidFill>
                <a:latin typeface="Open Sans" pitchFamily="2" charset="0"/>
                <a:ea typeface="Noto Sans KR" panose="020B0500000000000000" pitchFamily="34" charset="-127"/>
                <a:cs typeface="Open Sans" pitchFamily="2" charset="0"/>
              </a:rPr>
              <a:t>Data Split</a:t>
            </a:r>
            <a:endParaRPr lang="ko-KR" altLang="en-US" sz="900" dirty="0">
              <a:solidFill>
                <a:sysClr val="windowText" lastClr="000000"/>
              </a:solidFill>
              <a:latin typeface="Open Sans" pitchFamily="2" charset="0"/>
              <a:ea typeface="Noto Sans KR" panose="020B0500000000000000" pitchFamily="34" charset="-127"/>
              <a:cs typeface="Open Sans" pitchFamily="2" charset="0"/>
            </a:endParaRPr>
          </a:p>
        </p:txBody>
      </p:sp>
      <p:cxnSp>
        <p:nvCxnSpPr>
          <p:cNvPr id="20525" name="직선 화살표 연결선 20524">
            <a:extLst>
              <a:ext uri="{FF2B5EF4-FFF2-40B4-BE49-F238E27FC236}">
                <a16:creationId xmlns:a16="http://schemas.microsoft.com/office/drawing/2014/main" id="{ACF1830F-1838-EA39-3D76-AD3E3796856B}"/>
              </a:ext>
            </a:extLst>
          </p:cNvPr>
          <p:cNvCxnSpPr>
            <a:cxnSpLocks/>
            <a:stCxn id="20506" idx="3"/>
            <a:endCxn id="89" idx="1"/>
          </p:cNvCxnSpPr>
          <p:nvPr/>
        </p:nvCxnSpPr>
        <p:spPr>
          <a:xfrm>
            <a:off x="3005683" y="3608845"/>
            <a:ext cx="182652" cy="221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526" name="직선 화살표 연결선 20525">
            <a:extLst>
              <a:ext uri="{FF2B5EF4-FFF2-40B4-BE49-F238E27FC236}">
                <a16:creationId xmlns:a16="http://schemas.microsoft.com/office/drawing/2014/main" id="{C4708F0E-5ABD-6F05-916D-B0EDA73AB764}"/>
              </a:ext>
            </a:extLst>
          </p:cNvPr>
          <p:cNvCxnSpPr>
            <a:cxnSpLocks/>
            <a:stCxn id="20482" idx="3"/>
            <a:endCxn id="20506" idx="1"/>
          </p:cNvCxnSpPr>
          <p:nvPr/>
        </p:nvCxnSpPr>
        <p:spPr>
          <a:xfrm flipV="1">
            <a:off x="1940461" y="3608845"/>
            <a:ext cx="187418" cy="221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736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429517" y="258151"/>
            <a:ext cx="4358886" cy="461665"/>
          </a:xfrm>
          <a:prstGeom prst="rect">
            <a:avLst/>
          </a:prstGeom>
          <a:noFill/>
        </p:spPr>
        <p:txBody>
          <a:bodyPr wrap="none" rtlCol="0">
            <a:spAutoFit/>
          </a:bodyPr>
          <a:lstStyle/>
          <a:p>
            <a:r>
              <a:rPr lang="en-US" altLang="ko-KR" sz="2400" dirty="0">
                <a:solidFill>
                  <a:srgbClr val="7030A0"/>
                </a:solidFill>
                <a:latin typeface="Open Sans" pitchFamily="2" charset="0"/>
                <a:ea typeface="Noto Sans KR" panose="020B0500000000000000" pitchFamily="34" charset="-127"/>
                <a:cs typeface="Open Sans" pitchFamily="2" charset="0"/>
              </a:rPr>
              <a:t>Modeling</a:t>
            </a:r>
            <a:r>
              <a:rPr lang="en-US" altLang="ko-KR" sz="2400" dirty="0">
                <a:solidFill>
                  <a:srgbClr val="7030A0"/>
                </a:solidFill>
                <a:latin typeface="Open Sans" pitchFamily="2" charset="0"/>
                <a:ea typeface="Open Sans" pitchFamily="2" charset="0"/>
                <a:cs typeface="Open Sans" pitchFamily="2" charset="0"/>
              </a:rPr>
              <a:t> – </a:t>
            </a:r>
            <a:r>
              <a:rPr lang="en-US" altLang="ko-KR" sz="2400" dirty="0">
                <a:solidFill>
                  <a:srgbClr val="7030A0"/>
                </a:solidFill>
                <a:latin typeface="Open Sans" pitchFamily="2" charset="0"/>
                <a:ea typeface="Noto Sans KR" panose="020B0500000000000000" pitchFamily="34" charset="-127"/>
                <a:cs typeface="Open Sans" pitchFamily="2" charset="0"/>
              </a:rPr>
              <a:t>Modeling Process</a:t>
            </a:r>
          </a:p>
        </p:txBody>
      </p:sp>
      <p:grpSp>
        <p:nvGrpSpPr>
          <p:cNvPr id="69" name="그룹 68"/>
          <p:cNvGrpSpPr/>
          <p:nvPr/>
        </p:nvGrpSpPr>
        <p:grpSpPr>
          <a:xfrm>
            <a:off x="8349115" y="31462"/>
            <a:ext cx="748916" cy="716215"/>
            <a:chOff x="8349115" y="31462"/>
            <a:chExt cx="748916" cy="716215"/>
          </a:xfrm>
        </p:grpSpPr>
        <p:grpSp>
          <p:nvGrpSpPr>
            <p:cNvPr id="70" name="그룹 69"/>
            <p:cNvGrpSpPr/>
            <p:nvPr/>
          </p:nvGrpSpPr>
          <p:grpSpPr>
            <a:xfrm>
              <a:off x="8766487" y="190296"/>
              <a:ext cx="295864" cy="295864"/>
              <a:chOff x="8378650" y="324694"/>
              <a:chExt cx="295864" cy="295864"/>
            </a:xfrm>
          </p:grpSpPr>
          <p:sp>
            <p:nvSpPr>
              <p:cNvPr id="83" name="타원 8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1" name="그룹 70"/>
            <p:cNvGrpSpPr/>
            <p:nvPr/>
          </p:nvGrpSpPr>
          <p:grpSpPr>
            <a:xfrm>
              <a:off x="8349115" y="31462"/>
              <a:ext cx="383328" cy="383328"/>
              <a:chOff x="8676431" y="160879"/>
              <a:chExt cx="426915" cy="426915"/>
            </a:xfrm>
          </p:grpSpPr>
          <p:sp>
            <p:nvSpPr>
              <p:cNvPr id="78" name="타원 7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9" name="직선 연결선 78"/>
              <p:cNvCxnSpPr>
                <a:stCxn id="78" idx="1"/>
                <a:endCxn id="7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직선 연결선 79"/>
              <p:cNvCxnSpPr>
                <a:stCxn id="78" idx="7"/>
                <a:endCxn id="7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직선 연결선 80"/>
              <p:cNvCxnSpPr>
                <a:stCxn id="78" idx="0"/>
                <a:endCxn id="7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직선 연결선 81"/>
              <p:cNvCxnSpPr>
                <a:stCxn id="78" idx="2"/>
                <a:endCxn id="7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2" name="그룹 71"/>
            <p:cNvGrpSpPr/>
            <p:nvPr/>
          </p:nvGrpSpPr>
          <p:grpSpPr>
            <a:xfrm>
              <a:off x="8872194" y="521840"/>
              <a:ext cx="225837" cy="225837"/>
              <a:chOff x="8614083" y="576193"/>
              <a:chExt cx="225837" cy="225837"/>
            </a:xfrm>
          </p:grpSpPr>
          <p:sp>
            <p:nvSpPr>
              <p:cNvPr id="73" name="타원 7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p:cNvCxnSpPr>
                <a:stCxn id="73" idx="1"/>
                <a:endCxn id="7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5" name="직선 연결선 74"/>
              <p:cNvCxnSpPr>
                <a:stCxn id="73" idx="7"/>
                <a:endCxn id="7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6" name="직선 연결선 75"/>
              <p:cNvCxnSpPr>
                <a:stCxn id="73" idx="0"/>
                <a:endCxn id="7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7" name="직선 연결선 76"/>
              <p:cNvCxnSpPr>
                <a:stCxn id="73" idx="2"/>
                <a:endCxn id="7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43" name="그룹 42">
            <a:extLst>
              <a:ext uri="{FF2B5EF4-FFF2-40B4-BE49-F238E27FC236}">
                <a16:creationId xmlns:a16="http://schemas.microsoft.com/office/drawing/2014/main" id="{FE7A2E22-0CC9-2DF9-A18C-6B5443596783}"/>
              </a:ext>
            </a:extLst>
          </p:cNvPr>
          <p:cNvGrpSpPr/>
          <p:nvPr/>
        </p:nvGrpSpPr>
        <p:grpSpPr>
          <a:xfrm>
            <a:off x="432837" y="1131590"/>
            <a:ext cx="8273138" cy="576064"/>
            <a:chOff x="432837" y="1131590"/>
            <a:chExt cx="8273138" cy="576064"/>
          </a:xfrm>
        </p:grpSpPr>
        <p:sp>
          <p:nvSpPr>
            <p:cNvPr id="44" name="사각형: 둥근 모서리 43">
              <a:extLst>
                <a:ext uri="{FF2B5EF4-FFF2-40B4-BE49-F238E27FC236}">
                  <a16:creationId xmlns:a16="http://schemas.microsoft.com/office/drawing/2014/main" id="{3DC2F004-A2D5-1D8D-498A-88A1715CAB72}"/>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5" name="사각형: 둥근 모서리 44">
              <a:extLst>
                <a:ext uri="{FF2B5EF4-FFF2-40B4-BE49-F238E27FC236}">
                  <a16:creationId xmlns:a16="http://schemas.microsoft.com/office/drawing/2014/main" id="{0CD7472C-4B8B-BC10-4B9D-21F8286438FE}"/>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6" name="사각형: 둥근 모서리 45">
              <a:extLst>
                <a:ext uri="{FF2B5EF4-FFF2-40B4-BE49-F238E27FC236}">
                  <a16:creationId xmlns:a16="http://schemas.microsoft.com/office/drawing/2014/main" id="{DD1BD6A5-BDC4-59EC-D8E2-107B2D6AE94B}"/>
                </a:ext>
              </a:extLst>
            </p:cNvPr>
            <p:cNvSpPr/>
            <p:nvPr/>
          </p:nvSpPr>
          <p:spPr>
            <a:xfrm>
              <a:off x="3814619"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47" name="사각형: 둥근 모서리 46">
              <a:extLst>
                <a:ext uri="{FF2B5EF4-FFF2-40B4-BE49-F238E27FC236}">
                  <a16:creationId xmlns:a16="http://schemas.microsoft.com/office/drawing/2014/main" id="{F261DBE2-37FB-8785-9DB3-A156EA37FAA9}"/>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8" name="사각형: 둥근 모서리 47">
              <a:extLst>
                <a:ext uri="{FF2B5EF4-FFF2-40B4-BE49-F238E27FC236}">
                  <a16:creationId xmlns:a16="http://schemas.microsoft.com/office/drawing/2014/main" id="{978335FD-481F-3398-B199-F539D8062F6F}"/>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49" name="화살표: 오른쪽 48">
              <a:extLst>
                <a:ext uri="{FF2B5EF4-FFF2-40B4-BE49-F238E27FC236}">
                  <a16:creationId xmlns:a16="http://schemas.microsoft.com/office/drawing/2014/main" id="{CB52C160-B694-2F7B-4EA5-ACE7B0CAC8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D32FAC16-32F8-31FA-59BF-B5FFB1E0E21C}"/>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BFD059F8-C40C-4612-A214-8A64710B041A}"/>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화살표: 오른쪽 51">
              <a:extLst>
                <a:ext uri="{FF2B5EF4-FFF2-40B4-BE49-F238E27FC236}">
                  <a16:creationId xmlns:a16="http://schemas.microsoft.com/office/drawing/2014/main" id="{780B6384-03D9-B9AE-0CFB-0677158BC20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4" name="그룹 53">
            <a:extLst>
              <a:ext uri="{FF2B5EF4-FFF2-40B4-BE49-F238E27FC236}">
                <a16:creationId xmlns:a16="http://schemas.microsoft.com/office/drawing/2014/main" id="{9056630F-1996-8FD1-08DB-176BDA2F1F3D}"/>
              </a:ext>
            </a:extLst>
          </p:cNvPr>
          <p:cNvGrpSpPr/>
          <p:nvPr/>
        </p:nvGrpSpPr>
        <p:grpSpPr>
          <a:xfrm>
            <a:off x="454272" y="2061815"/>
            <a:ext cx="2198267" cy="2527095"/>
            <a:chOff x="432910" y="2061815"/>
            <a:chExt cx="2198267" cy="2527095"/>
          </a:xfrm>
        </p:grpSpPr>
        <p:pic>
          <p:nvPicPr>
            <p:cNvPr id="42" name="그림 41" descr="텍스트, 시계이(가) 표시된 사진&#10;&#10;자동 생성된 설명">
              <a:extLst>
                <a:ext uri="{FF2B5EF4-FFF2-40B4-BE49-F238E27FC236}">
                  <a16:creationId xmlns:a16="http://schemas.microsoft.com/office/drawing/2014/main" id="{81B6DAF0-1B9D-358C-1DF0-A12263FF20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111" r="51675"/>
            <a:stretch/>
          </p:blipFill>
          <p:spPr>
            <a:xfrm>
              <a:off x="432910" y="2061815"/>
              <a:ext cx="2198267" cy="2527095"/>
            </a:xfrm>
            <a:prstGeom prst="rect">
              <a:avLst/>
            </a:prstGeom>
            <a:ln w="76200">
              <a:solidFill>
                <a:srgbClr val="7030A0"/>
              </a:solidFill>
            </a:ln>
            <a:effectLst>
              <a:softEdge rad="63500"/>
            </a:effectLst>
          </p:spPr>
        </p:pic>
        <p:sp>
          <p:nvSpPr>
            <p:cNvPr id="53" name="직사각형 52">
              <a:extLst>
                <a:ext uri="{FF2B5EF4-FFF2-40B4-BE49-F238E27FC236}">
                  <a16:creationId xmlns:a16="http://schemas.microsoft.com/office/drawing/2014/main" id="{D9F8B287-409B-39C3-14DB-323D50E9C82A}"/>
                </a:ext>
              </a:extLst>
            </p:cNvPr>
            <p:cNvSpPr/>
            <p:nvPr/>
          </p:nvSpPr>
          <p:spPr>
            <a:xfrm>
              <a:off x="432910" y="2119428"/>
              <a:ext cx="1258770" cy="1460434"/>
            </a:xfrm>
            <a:prstGeom prst="rect">
              <a:avLst/>
            </a:prstGeom>
            <a:solidFill>
              <a:srgbClr val="FED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6" name="TextBox 55">
            <a:extLst>
              <a:ext uri="{FF2B5EF4-FFF2-40B4-BE49-F238E27FC236}">
                <a16:creationId xmlns:a16="http://schemas.microsoft.com/office/drawing/2014/main" id="{04CF8621-9C2F-AFF9-2EBE-CCD149FD3ACD}"/>
              </a:ext>
            </a:extLst>
          </p:cNvPr>
          <p:cNvSpPr txBox="1"/>
          <p:nvPr/>
        </p:nvSpPr>
        <p:spPr>
          <a:xfrm>
            <a:off x="2881108" y="2893917"/>
            <a:ext cx="3347076" cy="1569660"/>
          </a:xfrm>
          <a:prstGeom prst="rect">
            <a:avLst/>
          </a:prstGeom>
          <a:noFill/>
          <a:ln>
            <a:solidFill>
              <a:srgbClr val="7030A0"/>
            </a:solidFill>
          </a:ln>
        </p:spPr>
        <p:txBody>
          <a:bodyPr wrap="square" rtlCol="0" anchor="t">
            <a:spAutoFit/>
          </a:bodyPr>
          <a:lstStyle/>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Image -&gt; Google Drive</a:t>
            </a:r>
          </a:p>
          <a:p>
            <a:pPr marL="171450" indent="-171450">
              <a:buFont typeface="Arial" panose="020B0604020202020204" pitchFamily="34" charset="0"/>
              <a:buChar char="•"/>
            </a:pPr>
            <a:r>
              <a:rPr lang="en-US" altLang="ko-KR" sz="1200" dirty="0" err="1">
                <a:solidFill>
                  <a:srgbClr val="7030A0"/>
                </a:solidFill>
                <a:latin typeface="Open Sans" pitchFamily="2" charset="0"/>
                <a:ea typeface="Noto Sans KR" panose="020B0500000000000000" pitchFamily="34" charset="-127"/>
                <a:cs typeface="Open Sans" pitchFamily="2" charset="0"/>
              </a:rPr>
              <a:t>keras.utils.image_dataset_from_directory</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en-US" altLang="ko-KR" sz="1200" dirty="0" err="1">
                <a:solidFill>
                  <a:srgbClr val="7030A0"/>
                </a:solidFill>
                <a:latin typeface="Open Sans" pitchFamily="2" charset="0"/>
                <a:ea typeface="Noto Sans KR" panose="020B0500000000000000" pitchFamily="34" charset="-127"/>
                <a:cs typeface="Open Sans" pitchFamily="2" charset="0"/>
              </a:rPr>
              <a:t>class_list</a:t>
            </a:r>
            <a:r>
              <a:rPr lang="en-US" altLang="ko-KR" sz="1200" dirty="0">
                <a:solidFill>
                  <a:srgbClr val="7030A0"/>
                </a:solidFill>
                <a:latin typeface="Open Sans" pitchFamily="2" charset="0"/>
                <a:ea typeface="Noto Sans KR" panose="020B0500000000000000" pitchFamily="34" charset="-127"/>
                <a:cs typeface="Open Sans" pitchFamily="2" charset="0"/>
              </a:rPr>
              <a:t> = ['CN', 'MCI', 'AD’]</a:t>
            </a:r>
          </a:p>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BATCH_SIZE = 32</a:t>
            </a:r>
          </a:p>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IMG_SIZE = 256</a:t>
            </a:r>
          </a:p>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shuffle = True</a:t>
            </a:r>
          </a:p>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SEED = 42</a:t>
            </a:r>
          </a:p>
        </p:txBody>
      </p:sp>
      <p:sp>
        <p:nvSpPr>
          <p:cNvPr id="57" name="사각형: 둥근 모서리 56">
            <a:extLst>
              <a:ext uri="{FF2B5EF4-FFF2-40B4-BE49-F238E27FC236}">
                <a16:creationId xmlns:a16="http://schemas.microsoft.com/office/drawing/2014/main" id="{51CDF93D-80BC-1A75-0160-2D275236581B}"/>
              </a:ext>
            </a:extLst>
          </p:cNvPr>
          <p:cNvSpPr/>
          <p:nvPr/>
        </p:nvSpPr>
        <p:spPr>
          <a:xfrm>
            <a:off x="2881107" y="2250804"/>
            <a:ext cx="1690893"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rgbClr val="7030A0"/>
                </a:solidFill>
                <a:latin typeface="Open Sans" pitchFamily="2" charset="0"/>
                <a:ea typeface="Noto Sans KR" panose="020B0500000000000000" pitchFamily="34" charset="-127"/>
                <a:cs typeface="Open Sans" pitchFamily="2" charset="0"/>
              </a:rPr>
              <a:t>Data </a:t>
            </a:r>
            <a:r>
              <a:rPr lang="ko-KR" altLang="en-US" dirty="0">
                <a:solidFill>
                  <a:srgbClr val="7030A0"/>
                </a:solidFill>
                <a:latin typeface="Open Sans" pitchFamily="2" charset="0"/>
                <a:ea typeface="Noto Sans KR" panose="020B0500000000000000" pitchFamily="34" charset="-127"/>
                <a:cs typeface="Open Sans" pitchFamily="2" charset="0"/>
              </a:rPr>
              <a:t>불러오기</a:t>
            </a:r>
          </a:p>
        </p:txBody>
      </p:sp>
      <p:pic>
        <p:nvPicPr>
          <p:cNvPr id="24578" name="Picture 2" descr="Keras: the Python deep learning API">
            <a:extLst>
              <a:ext uri="{FF2B5EF4-FFF2-40B4-BE49-F238E27FC236}">
                <a16:creationId xmlns:a16="http://schemas.microsoft.com/office/drawing/2014/main" id="{436E8B67-CFF9-7258-611D-D372B5F955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5334" y="2309190"/>
            <a:ext cx="1582850" cy="459292"/>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01904E69-B9FB-6323-CDAB-B0B6DD539EF7}"/>
              </a:ext>
            </a:extLst>
          </p:cNvPr>
          <p:cNvPicPr>
            <a:picLocks noChangeAspect="1"/>
          </p:cNvPicPr>
          <p:nvPr/>
        </p:nvPicPr>
        <p:blipFill>
          <a:blip r:embed="rId5"/>
          <a:stretch>
            <a:fillRect/>
          </a:stretch>
        </p:blipFill>
        <p:spPr>
          <a:xfrm>
            <a:off x="6337413" y="2893917"/>
            <a:ext cx="2511456" cy="1569660"/>
          </a:xfrm>
          <a:prstGeom prst="rect">
            <a:avLst/>
          </a:prstGeom>
        </p:spPr>
      </p:pic>
      <p:pic>
        <p:nvPicPr>
          <p:cNvPr id="6" name="Picture 14" descr="TensorFlow 인공 지능 브랜드 로고 학습, 흐름 설명, 각도, 본문, 주황색 png | PNGWing">
            <a:extLst>
              <a:ext uri="{FF2B5EF4-FFF2-40B4-BE49-F238E27FC236}">
                <a16:creationId xmlns:a16="http://schemas.microsoft.com/office/drawing/2014/main" id="{67AEF627-19EF-3E24-9B38-09C8F3BEF61E}"/>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0000" b="90000" l="10000" r="90000">
                        <a14:foregroundMark x1="24239" y1="36250" x2="24239" y2="36250"/>
                        <a14:foregroundMark x1="27283" y1="36750" x2="27283" y2="36750"/>
                        <a14:foregroundMark x1="26957" y1="38500" x2="26957" y2="38500"/>
                        <a14:foregroundMark x1="23913" y1="38750" x2="23913" y2="38750"/>
                        <a14:foregroundMark x1="34891" y1="41000" x2="34891" y2="41000"/>
                        <a14:foregroundMark x1="38913" y1="45250" x2="38913" y2="45250"/>
                        <a14:foregroundMark x1="42391" y1="45500" x2="42391" y2="45500"/>
                        <a14:foregroundMark x1="58696" y1="45500" x2="58696" y2="45500"/>
                        <a14:foregroundMark x1="62065" y1="41000" x2="62065" y2="41000"/>
                        <a14:foregroundMark x1="66957" y1="41500" x2="66957" y2="41500"/>
                        <a14:foregroundMark x1="70870" y1="45000" x2="70870" y2="45000"/>
                        <a14:foregroundMark x1="74022" y1="45000" x2="74022" y2="45000"/>
                        <a14:backgroundMark x1="13478" y1="17000" x2="13478" y2="17000"/>
                        <a14:backgroundMark x1="38696" y1="47750" x2="38696" y2="47750"/>
                      </a14:backgroundRemoval>
                    </a14:imgEffect>
                  </a14:imgLayer>
                </a14:imgProps>
              </a:ext>
              <a:ext uri="{28A0092B-C50C-407E-A947-70E740481C1C}">
                <a14:useLocalDpi xmlns:a14="http://schemas.microsoft.com/office/drawing/2010/main" val="0"/>
              </a:ext>
            </a:extLst>
          </a:blip>
          <a:srcRect l="16680" t="29415" r="15867" b="36349"/>
          <a:stretch/>
        </p:blipFill>
        <p:spPr bwMode="auto">
          <a:xfrm>
            <a:off x="6337413" y="2356298"/>
            <a:ext cx="1654351" cy="365075"/>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929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429517" y="258151"/>
            <a:ext cx="4358886" cy="461665"/>
          </a:xfrm>
          <a:prstGeom prst="rect">
            <a:avLst/>
          </a:prstGeom>
          <a:noFill/>
        </p:spPr>
        <p:txBody>
          <a:bodyPr wrap="none" rtlCol="0">
            <a:spAutoFit/>
          </a:bodyPr>
          <a:lstStyle/>
          <a:p>
            <a:r>
              <a:rPr lang="en-US" altLang="ko-KR" sz="2400" dirty="0">
                <a:solidFill>
                  <a:srgbClr val="7030A0"/>
                </a:solidFill>
                <a:latin typeface="Open Sans" pitchFamily="2" charset="0"/>
                <a:ea typeface="Noto Sans KR" panose="020B0500000000000000" pitchFamily="34" charset="-127"/>
                <a:cs typeface="Open Sans" pitchFamily="2" charset="0"/>
              </a:rPr>
              <a:t>Modeling</a:t>
            </a:r>
            <a:r>
              <a:rPr lang="en-US" altLang="ko-KR" sz="2400" dirty="0">
                <a:solidFill>
                  <a:srgbClr val="7030A0"/>
                </a:solidFill>
                <a:latin typeface="Open Sans" pitchFamily="2" charset="0"/>
                <a:ea typeface="Open Sans" pitchFamily="2" charset="0"/>
                <a:cs typeface="Open Sans" pitchFamily="2" charset="0"/>
              </a:rPr>
              <a:t> – </a:t>
            </a:r>
            <a:r>
              <a:rPr lang="en-US" altLang="ko-KR" sz="2400" dirty="0">
                <a:solidFill>
                  <a:srgbClr val="7030A0"/>
                </a:solidFill>
                <a:latin typeface="Open Sans" pitchFamily="2" charset="0"/>
                <a:ea typeface="Noto Sans KR" panose="020B0500000000000000" pitchFamily="34" charset="-127"/>
                <a:cs typeface="Open Sans" pitchFamily="2" charset="0"/>
              </a:rPr>
              <a:t>Modeling Process</a:t>
            </a:r>
          </a:p>
        </p:txBody>
      </p:sp>
      <p:grpSp>
        <p:nvGrpSpPr>
          <p:cNvPr id="69" name="그룹 68"/>
          <p:cNvGrpSpPr/>
          <p:nvPr/>
        </p:nvGrpSpPr>
        <p:grpSpPr>
          <a:xfrm>
            <a:off x="8349115" y="31462"/>
            <a:ext cx="748916" cy="716215"/>
            <a:chOff x="8349115" y="31462"/>
            <a:chExt cx="748916" cy="716215"/>
          </a:xfrm>
        </p:grpSpPr>
        <p:grpSp>
          <p:nvGrpSpPr>
            <p:cNvPr id="70" name="그룹 69"/>
            <p:cNvGrpSpPr/>
            <p:nvPr/>
          </p:nvGrpSpPr>
          <p:grpSpPr>
            <a:xfrm>
              <a:off x="8766487" y="190296"/>
              <a:ext cx="295864" cy="295864"/>
              <a:chOff x="8378650" y="324694"/>
              <a:chExt cx="295864" cy="295864"/>
            </a:xfrm>
          </p:grpSpPr>
          <p:sp>
            <p:nvSpPr>
              <p:cNvPr id="83" name="타원 8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1" name="그룹 70"/>
            <p:cNvGrpSpPr/>
            <p:nvPr/>
          </p:nvGrpSpPr>
          <p:grpSpPr>
            <a:xfrm>
              <a:off x="8349115" y="31462"/>
              <a:ext cx="383328" cy="383328"/>
              <a:chOff x="8676431" y="160879"/>
              <a:chExt cx="426915" cy="426915"/>
            </a:xfrm>
          </p:grpSpPr>
          <p:sp>
            <p:nvSpPr>
              <p:cNvPr id="78" name="타원 7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9" name="직선 연결선 78"/>
              <p:cNvCxnSpPr>
                <a:stCxn id="78" idx="1"/>
                <a:endCxn id="7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직선 연결선 79"/>
              <p:cNvCxnSpPr>
                <a:stCxn id="78" idx="7"/>
                <a:endCxn id="7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직선 연결선 80"/>
              <p:cNvCxnSpPr>
                <a:stCxn id="78" idx="0"/>
                <a:endCxn id="7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직선 연결선 81"/>
              <p:cNvCxnSpPr>
                <a:stCxn id="78" idx="2"/>
                <a:endCxn id="7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2" name="그룹 71"/>
            <p:cNvGrpSpPr/>
            <p:nvPr/>
          </p:nvGrpSpPr>
          <p:grpSpPr>
            <a:xfrm>
              <a:off x="8872194" y="521840"/>
              <a:ext cx="225837" cy="225837"/>
              <a:chOff x="8614083" y="576193"/>
              <a:chExt cx="225837" cy="225837"/>
            </a:xfrm>
          </p:grpSpPr>
          <p:sp>
            <p:nvSpPr>
              <p:cNvPr id="73" name="타원 7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p:cNvCxnSpPr>
                <a:stCxn id="73" idx="1"/>
                <a:endCxn id="7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5" name="직선 연결선 74"/>
              <p:cNvCxnSpPr>
                <a:stCxn id="73" idx="7"/>
                <a:endCxn id="7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6" name="직선 연결선 75"/>
              <p:cNvCxnSpPr>
                <a:stCxn id="73" idx="0"/>
                <a:endCxn id="7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7" name="직선 연결선 76"/>
              <p:cNvCxnSpPr>
                <a:stCxn id="73" idx="2"/>
                <a:endCxn id="7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43" name="그룹 42">
            <a:extLst>
              <a:ext uri="{FF2B5EF4-FFF2-40B4-BE49-F238E27FC236}">
                <a16:creationId xmlns:a16="http://schemas.microsoft.com/office/drawing/2014/main" id="{FE7A2E22-0CC9-2DF9-A18C-6B5443596783}"/>
              </a:ext>
            </a:extLst>
          </p:cNvPr>
          <p:cNvGrpSpPr/>
          <p:nvPr/>
        </p:nvGrpSpPr>
        <p:grpSpPr>
          <a:xfrm>
            <a:off x="432837" y="1131590"/>
            <a:ext cx="8273138" cy="576064"/>
            <a:chOff x="432837" y="1131590"/>
            <a:chExt cx="8273138" cy="576064"/>
          </a:xfrm>
        </p:grpSpPr>
        <p:sp>
          <p:nvSpPr>
            <p:cNvPr id="44" name="사각형: 둥근 모서리 43">
              <a:extLst>
                <a:ext uri="{FF2B5EF4-FFF2-40B4-BE49-F238E27FC236}">
                  <a16:creationId xmlns:a16="http://schemas.microsoft.com/office/drawing/2014/main" id="{3DC2F004-A2D5-1D8D-498A-88A1715CAB72}"/>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5" name="사각형: 둥근 모서리 44">
              <a:extLst>
                <a:ext uri="{FF2B5EF4-FFF2-40B4-BE49-F238E27FC236}">
                  <a16:creationId xmlns:a16="http://schemas.microsoft.com/office/drawing/2014/main" id="{0CD7472C-4B8B-BC10-4B9D-21F8286438FE}"/>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6" name="사각형: 둥근 모서리 45">
              <a:extLst>
                <a:ext uri="{FF2B5EF4-FFF2-40B4-BE49-F238E27FC236}">
                  <a16:creationId xmlns:a16="http://schemas.microsoft.com/office/drawing/2014/main" id="{DD1BD6A5-BDC4-59EC-D8E2-107B2D6AE94B}"/>
                </a:ext>
              </a:extLst>
            </p:cNvPr>
            <p:cNvSpPr/>
            <p:nvPr/>
          </p:nvSpPr>
          <p:spPr>
            <a:xfrm>
              <a:off x="3814619"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47" name="사각형: 둥근 모서리 46">
              <a:extLst>
                <a:ext uri="{FF2B5EF4-FFF2-40B4-BE49-F238E27FC236}">
                  <a16:creationId xmlns:a16="http://schemas.microsoft.com/office/drawing/2014/main" id="{F261DBE2-37FB-8785-9DB3-A156EA37FAA9}"/>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8" name="사각형: 둥근 모서리 47">
              <a:extLst>
                <a:ext uri="{FF2B5EF4-FFF2-40B4-BE49-F238E27FC236}">
                  <a16:creationId xmlns:a16="http://schemas.microsoft.com/office/drawing/2014/main" id="{978335FD-481F-3398-B199-F539D8062F6F}"/>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49" name="화살표: 오른쪽 48">
              <a:extLst>
                <a:ext uri="{FF2B5EF4-FFF2-40B4-BE49-F238E27FC236}">
                  <a16:creationId xmlns:a16="http://schemas.microsoft.com/office/drawing/2014/main" id="{CB52C160-B694-2F7B-4EA5-ACE7B0CAC8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D32FAC16-32F8-31FA-59BF-B5FFB1E0E21C}"/>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BFD059F8-C40C-4612-A214-8A64710B041A}"/>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화살표: 오른쪽 51">
              <a:extLst>
                <a:ext uri="{FF2B5EF4-FFF2-40B4-BE49-F238E27FC236}">
                  <a16:creationId xmlns:a16="http://schemas.microsoft.com/office/drawing/2014/main" id="{780B6384-03D9-B9AE-0CFB-0677158BC20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9938" name="Picture 2">
            <a:extLst>
              <a:ext uri="{FF2B5EF4-FFF2-40B4-BE49-F238E27FC236}">
                <a16:creationId xmlns:a16="http://schemas.microsoft.com/office/drawing/2014/main" id="{C080F203-5402-0313-164D-A77EAD29D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668" y="2119428"/>
            <a:ext cx="3249300" cy="2524010"/>
          </a:xfrm>
          <a:prstGeom prst="rect">
            <a:avLst/>
          </a:prstGeom>
          <a:noFill/>
          <a:extLst>
            <a:ext uri="{909E8E84-426E-40DD-AFC4-6F175D3DCCD1}">
              <a14:hiddenFill xmlns:a14="http://schemas.microsoft.com/office/drawing/2010/main">
                <a:solidFill>
                  <a:srgbClr val="FFFFFF"/>
                </a:solidFill>
              </a14:hiddenFill>
            </a:ext>
          </a:extLst>
        </p:spPr>
      </p:pic>
      <p:pic>
        <p:nvPicPr>
          <p:cNvPr id="39940" name="Picture 4">
            <a:extLst>
              <a:ext uri="{FF2B5EF4-FFF2-40B4-BE49-F238E27FC236}">
                <a16:creationId xmlns:a16="http://schemas.microsoft.com/office/drawing/2014/main" id="{3FAFFFD9-F3F9-6066-1101-D5C176E6E96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5968" y="2119428"/>
            <a:ext cx="2439877" cy="2524010"/>
          </a:xfrm>
          <a:prstGeom prst="rect">
            <a:avLst/>
          </a:prstGeom>
          <a:noFill/>
          <a:extLst>
            <a:ext uri="{909E8E84-426E-40DD-AFC4-6F175D3DCCD1}">
              <a14:hiddenFill xmlns:a14="http://schemas.microsoft.com/office/drawing/2010/main">
                <a:solidFill>
                  <a:srgbClr val="FFFFFF"/>
                </a:solidFill>
              </a14:hiddenFill>
            </a:ext>
          </a:extLst>
        </p:spPr>
      </p:pic>
      <p:pic>
        <p:nvPicPr>
          <p:cNvPr id="39942" name="Picture 6">
            <a:extLst>
              <a:ext uri="{FF2B5EF4-FFF2-40B4-BE49-F238E27FC236}">
                <a16:creationId xmlns:a16="http://schemas.microsoft.com/office/drawing/2014/main" id="{12D8642E-3979-C4DB-C221-778A1BAB0D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5845" y="2119428"/>
            <a:ext cx="2249018" cy="2524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251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429517" y="258151"/>
            <a:ext cx="4358886" cy="461665"/>
          </a:xfrm>
          <a:prstGeom prst="rect">
            <a:avLst/>
          </a:prstGeom>
          <a:noFill/>
        </p:spPr>
        <p:txBody>
          <a:bodyPr wrap="none" rtlCol="0">
            <a:spAutoFit/>
          </a:bodyPr>
          <a:lstStyle/>
          <a:p>
            <a:r>
              <a:rPr lang="en-US" altLang="ko-KR" sz="2400" dirty="0">
                <a:solidFill>
                  <a:srgbClr val="7030A0"/>
                </a:solidFill>
                <a:latin typeface="Open Sans" pitchFamily="2" charset="0"/>
                <a:ea typeface="Noto Sans KR" panose="020B0500000000000000" pitchFamily="34" charset="-127"/>
                <a:cs typeface="Open Sans" pitchFamily="2" charset="0"/>
              </a:rPr>
              <a:t>Modeling</a:t>
            </a:r>
            <a:r>
              <a:rPr lang="en-US" altLang="ko-KR" sz="2400" dirty="0">
                <a:solidFill>
                  <a:srgbClr val="7030A0"/>
                </a:solidFill>
                <a:latin typeface="Open Sans" pitchFamily="2" charset="0"/>
                <a:ea typeface="Open Sans" pitchFamily="2" charset="0"/>
                <a:cs typeface="Open Sans" pitchFamily="2" charset="0"/>
              </a:rPr>
              <a:t> – </a:t>
            </a:r>
            <a:r>
              <a:rPr lang="en-US" altLang="ko-KR" sz="2400" dirty="0">
                <a:solidFill>
                  <a:srgbClr val="7030A0"/>
                </a:solidFill>
                <a:latin typeface="Open Sans" pitchFamily="2" charset="0"/>
                <a:ea typeface="Noto Sans KR" panose="020B0500000000000000" pitchFamily="34" charset="-127"/>
                <a:cs typeface="Open Sans" pitchFamily="2" charset="0"/>
              </a:rPr>
              <a:t>Modeling Process</a:t>
            </a:r>
          </a:p>
        </p:txBody>
      </p:sp>
      <p:grpSp>
        <p:nvGrpSpPr>
          <p:cNvPr id="69" name="그룹 68"/>
          <p:cNvGrpSpPr/>
          <p:nvPr/>
        </p:nvGrpSpPr>
        <p:grpSpPr>
          <a:xfrm>
            <a:off x="8349115" y="31462"/>
            <a:ext cx="748916" cy="716215"/>
            <a:chOff x="8349115" y="31462"/>
            <a:chExt cx="748916" cy="716215"/>
          </a:xfrm>
        </p:grpSpPr>
        <p:grpSp>
          <p:nvGrpSpPr>
            <p:cNvPr id="70" name="그룹 69"/>
            <p:cNvGrpSpPr/>
            <p:nvPr/>
          </p:nvGrpSpPr>
          <p:grpSpPr>
            <a:xfrm>
              <a:off x="8766487" y="190296"/>
              <a:ext cx="295864" cy="295864"/>
              <a:chOff x="8378650" y="324694"/>
              <a:chExt cx="295864" cy="295864"/>
            </a:xfrm>
          </p:grpSpPr>
          <p:sp>
            <p:nvSpPr>
              <p:cNvPr id="83" name="타원 8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1" name="그룹 70"/>
            <p:cNvGrpSpPr/>
            <p:nvPr/>
          </p:nvGrpSpPr>
          <p:grpSpPr>
            <a:xfrm>
              <a:off x="8349115" y="31462"/>
              <a:ext cx="383328" cy="383328"/>
              <a:chOff x="8676431" y="160879"/>
              <a:chExt cx="426915" cy="426915"/>
            </a:xfrm>
          </p:grpSpPr>
          <p:sp>
            <p:nvSpPr>
              <p:cNvPr id="78" name="타원 7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9" name="직선 연결선 78"/>
              <p:cNvCxnSpPr>
                <a:stCxn id="78" idx="1"/>
                <a:endCxn id="7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직선 연결선 79"/>
              <p:cNvCxnSpPr>
                <a:stCxn id="78" idx="7"/>
                <a:endCxn id="7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직선 연결선 80"/>
              <p:cNvCxnSpPr>
                <a:stCxn id="78" idx="0"/>
                <a:endCxn id="7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직선 연결선 81"/>
              <p:cNvCxnSpPr>
                <a:stCxn id="78" idx="2"/>
                <a:endCxn id="7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2" name="그룹 71"/>
            <p:cNvGrpSpPr/>
            <p:nvPr/>
          </p:nvGrpSpPr>
          <p:grpSpPr>
            <a:xfrm>
              <a:off x="8872194" y="521840"/>
              <a:ext cx="225837" cy="225837"/>
              <a:chOff x="8614083" y="576193"/>
              <a:chExt cx="225837" cy="225837"/>
            </a:xfrm>
          </p:grpSpPr>
          <p:sp>
            <p:nvSpPr>
              <p:cNvPr id="73" name="타원 7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p:cNvCxnSpPr>
                <a:stCxn id="73" idx="1"/>
                <a:endCxn id="7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5" name="직선 연결선 74"/>
              <p:cNvCxnSpPr>
                <a:stCxn id="73" idx="7"/>
                <a:endCxn id="7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6" name="직선 연결선 75"/>
              <p:cNvCxnSpPr>
                <a:stCxn id="73" idx="0"/>
                <a:endCxn id="7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7" name="직선 연결선 76"/>
              <p:cNvCxnSpPr>
                <a:stCxn id="73" idx="2"/>
                <a:endCxn id="7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43" name="그룹 42">
            <a:extLst>
              <a:ext uri="{FF2B5EF4-FFF2-40B4-BE49-F238E27FC236}">
                <a16:creationId xmlns:a16="http://schemas.microsoft.com/office/drawing/2014/main" id="{FE7A2E22-0CC9-2DF9-A18C-6B5443596783}"/>
              </a:ext>
            </a:extLst>
          </p:cNvPr>
          <p:cNvGrpSpPr/>
          <p:nvPr/>
        </p:nvGrpSpPr>
        <p:grpSpPr>
          <a:xfrm>
            <a:off x="432837" y="1131590"/>
            <a:ext cx="8273138" cy="576064"/>
            <a:chOff x="432837" y="1131590"/>
            <a:chExt cx="8273138" cy="576064"/>
          </a:xfrm>
        </p:grpSpPr>
        <p:sp>
          <p:nvSpPr>
            <p:cNvPr id="44" name="사각형: 둥근 모서리 43">
              <a:extLst>
                <a:ext uri="{FF2B5EF4-FFF2-40B4-BE49-F238E27FC236}">
                  <a16:creationId xmlns:a16="http://schemas.microsoft.com/office/drawing/2014/main" id="{3DC2F004-A2D5-1D8D-498A-88A1715CAB72}"/>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5" name="사각형: 둥근 모서리 44">
              <a:extLst>
                <a:ext uri="{FF2B5EF4-FFF2-40B4-BE49-F238E27FC236}">
                  <a16:creationId xmlns:a16="http://schemas.microsoft.com/office/drawing/2014/main" id="{0CD7472C-4B8B-BC10-4B9D-21F8286438FE}"/>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6" name="사각형: 둥근 모서리 45">
              <a:extLst>
                <a:ext uri="{FF2B5EF4-FFF2-40B4-BE49-F238E27FC236}">
                  <a16:creationId xmlns:a16="http://schemas.microsoft.com/office/drawing/2014/main" id="{DD1BD6A5-BDC4-59EC-D8E2-107B2D6AE94B}"/>
                </a:ext>
              </a:extLst>
            </p:cNvPr>
            <p:cNvSpPr/>
            <p:nvPr/>
          </p:nvSpPr>
          <p:spPr>
            <a:xfrm>
              <a:off x="3814619"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47" name="사각형: 둥근 모서리 46">
              <a:extLst>
                <a:ext uri="{FF2B5EF4-FFF2-40B4-BE49-F238E27FC236}">
                  <a16:creationId xmlns:a16="http://schemas.microsoft.com/office/drawing/2014/main" id="{F261DBE2-37FB-8785-9DB3-A156EA37FAA9}"/>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8" name="사각형: 둥근 모서리 47">
              <a:extLst>
                <a:ext uri="{FF2B5EF4-FFF2-40B4-BE49-F238E27FC236}">
                  <a16:creationId xmlns:a16="http://schemas.microsoft.com/office/drawing/2014/main" id="{978335FD-481F-3398-B199-F539D8062F6F}"/>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49" name="화살표: 오른쪽 48">
              <a:extLst>
                <a:ext uri="{FF2B5EF4-FFF2-40B4-BE49-F238E27FC236}">
                  <a16:creationId xmlns:a16="http://schemas.microsoft.com/office/drawing/2014/main" id="{CB52C160-B694-2F7B-4EA5-ACE7B0CAC8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D32FAC16-32F8-31FA-59BF-B5FFB1E0E21C}"/>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BFD059F8-C40C-4612-A214-8A64710B041A}"/>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화살표: 오른쪽 51">
              <a:extLst>
                <a:ext uri="{FF2B5EF4-FFF2-40B4-BE49-F238E27FC236}">
                  <a16:creationId xmlns:a16="http://schemas.microsoft.com/office/drawing/2014/main" id="{780B6384-03D9-B9AE-0CFB-0677158BC20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4" name="그룹 53">
            <a:extLst>
              <a:ext uri="{FF2B5EF4-FFF2-40B4-BE49-F238E27FC236}">
                <a16:creationId xmlns:a16="http://schemas.microsoft.com/office/drawing/2014/main" id="{9056630F-1996-8FD1-08DB-176BDA2F1F3D}"/>
              </a:ext>
            </a:extLst>
          </p:cNvPr>
          <p:cNvGrpSpPr/>
          <p:nvPr/>
        </p:nvGrpSpPr>
        <p:grpSpPr>
          <a:xfrm>
            <a:off x="454272" y="2061815"/>
            <a:ext cx="2198267" cy="2527095"/>
            <a:chOff x="432910" y="2061815"/>
            <a:chExt cx="2198267" cy="2527095"/>
          </a:xfrm>
        </p:grpSpPr>
        <p:pic>
          <p:nvPicPr>
            <p:cNvPr id="42" name="그림 41" descr="텍스트, 시계이(가) 표시된 사진&#10;&#10;자동 생성된 설명">
              <a:extLst>
                <a:ext uri="{FF2B5EF4-FFF2-40B4-BE49-F238E27FC236}">
                  <a16:creationId xmlns:a16="http://schemas.microsoft.com/office/drawing/2014/main" id="{81B6DAF0-1B9D-358C-1DF0-A12263FF20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111" r="51675"/>
            <a:stretch/>
          </p:blipFill>
          <p:spPr>
            <a:xfrm>
              <a:off x="432910" y="2061815"/>
              <a:ext cx="2198267" cy="2527095"/>
            </a:xfrm>
            <a:prstGeom prst="rect">
              <a:avLst/>
            </a:prstGeom>
            <a:ln w="76200">
              <a:solidFill>
                <a:srgbClr val="7030A0"/>
              </a:solidFill>
            </a:ln>
            <a:effectLst>
              <a:softEdge rad="63500"/>
            </a:effectLst>
          </p:spPr>
        </p:pic>
        <p:sp>
          <p:nvSpPr>
            <p:cNvPr id="53" name="직사각형 52">
              <a:extLst>
                <a:ext uri="{FF2B5EF4-FFF2-40B4-BE49-F238E27FC236}">
                  <a16:creationId xmlns:a16="http://schemas.microsoft.com/office/drawing/2014/main" id="{D9F8B287-409B-39C3-14DB-323D50E9C82A}"/>
                </a:ext>
              </a:extLst>
            </p:cNvPr>
            <p:cNvSpPr/>
            <p:nvPr/>
          </p:nvSpPr>
          <p:spPr>
            <a:xfrm>
              <a:off x="432910" y="2119428"/>
              <a:ext cx="1258770" cy="1460434"/>
            </a:xfrm>
            <a:prstGeom prst="rect">
              <a:avLst/>
            </a:prstGeom>
            <a:solidFill>
              <a:srgbClr val="FED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6" name="TextBox 55">
            <a:extLst>
              <a:ext uri="{FF2B5EF4-FFF2-40B4-BE49-F238E27FC236}">
                <a16:creationId xmlns:a16="http://schemas.microsoft.com/office/drawing/2014/main" id="{04CF8621-9C2F-AFF9-2EBE-CCD149FD3ACD}"/>
              </a:ext>
            </a:extLst>
          </p:cNvPr>
          <p:cNvSpPr txBox="1"/>
          <p:nvPr/>
        </p:nvSpPr>
        <p:spPr>
          <a:xfrm>
            <a:off x="2881108" y="2893917"/>
            <a:ext cx="3347076" cy="1569660"/>
          </a:xfrm>
          <a:prstGeom prst="rect">
            <a:avLst/>
          </a:prstGeom>
          <a:noFill/>
          <a:ln>
            <a:solidFill>
              <a:srgbClr val="7030A0"/>
            </a:solidFill>
          </a:ln>
        </p:spPr>
        <p:txBody>
          <a:bodyPr wrap="square" rtlCol="0" anchor="t">
            <a:spAutoFit/>
          </a:bodyPr>
          <a:lstStyle/>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Data Leakage</a:t>
            </a:r>
            <a:r>
              <a:rPr lang="ko-KR" altLang="en-US" sz="1200" dirty="0">
                <a:solidFill>
                  <a:srgbClr val="7030A0"/>
                </a:solidFill>
                <a:latin typeface="Open Sans" pitchFamily="2" charset="0"/>
                <a:ea typeface="Noto Sans KR" panose="020B0500000000000000" pitchFamily="34" charset="-127"/>
                <a:cs typeface="Open Sans" pitchFamily="2" charset="0"/>
              </a:rPr>
              <a:t>를 방지하고</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성능 및 일반화 가능성 검증을 위해 데이터를 분리</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이미지 데이터 양이 충분히 크기 때문에</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교차검증 대신 </a:t>
            </a:r>
            <a:r>
              <a:rPr lang="en-US" altLang="ko-KR" sz="1200" dirty="0">
                <a:solidFill>
                  <a:srgbClr val="7030A0"/>
                </a:solidFill>
                <a:latin typeface="Open Sans" pitchFamily="2" charset="0"/>
                <a:ea typeface="Noto Sans KR" panose="020B0500000000000000" pitchFamily="34" charset="-127"/>
                <a:cs typeface="Open Sans" pitchFamily="2" charset="0"/>
              </a:rPr>
              <a:t>Hold-Out</a:t>
            </a:r>
            <a:r>
              <a:rPr lang="ko-KR" altLang="en-US" sz="1200" dirty="0">
                <a:solidFill>
                  <a:srgbClr val="7030A0"/>
                </a:solidFill>
                <a:latin typeface="Open Sans" pitchFamily="2" charset="0"/>
                <a:ea typeface="Noto Sans KR" panose="020B0500000000000000" pitchFamily="34" charset="-127"/>
                <a:cs typeface="Open Sans" pitchFamily="2" charset="0"/>
              </a:rPr>
              <a:t>을 통해 데이터를 분리</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3way Hold-Out</a:t>
            </a:r>
          </a:p>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Train : Validation : Test = 0.8 : 0.1 : 0.1</a:t>
            </a:r>
          </a:p>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Batch</a:t>
            </a:r>
            <a:r>
              <a:rPr lang="ko-KR" altLang="en-US" sz="1200" dirty="0">
                <a:solidFill>
                  <a:srgbClr val="7030A0"/>
                </a:solidFill>
                <a:latin typeface="Open Sans" pitchFamily="2" charset="0"/>
                <a:ea typeface="Noto Sans KR" panose="020B0500000000000000" pitchFamily="34" charset="-127"/>
                <a:cs typeface="Open Sans" pitchFamily="2" charset="0"/>
              </a:rPr>
              <a:t>단위로 묶인 데이터라 </a:t>
            </a:r>
            <a:r>
              <a:rPr lang="en-US" altLang="ko-KR" sz="1200" dirty="0">
                <a:solidFill>
                  <a:srgbClr val="7030A0"/>
                </a:solidFill>
                <a:latin typeface="Open Sans" pitchFamily="2" charset="0"/>
                <a:ea typeface="Noto Sans KR" panose="020B0500000000000000" pitchFamily="34" charset="-127"/>
                <a:cs typeface="Open Sans" pitchFamily="2" charset="0"/>
              </a:rPr>
              <a:t>Batch </a:t>
            </a:r>
            <a:r>
              <a:rPr lang="ko-KR" altLang="en-US" sz="1200" dirty="0">
                <a:solidFill>
                  <a:srgbClr val="7030A0"/>
                </a:solidFill>
                <a:latin typeface="Open Sans" pitchFamily="2" charset="0"/>
                <a:ea typeface="Noto Sans KR" panose="020B0500000000000000" pitchFamily="34" charset="-127"/>
                <a:cs typeface="Open Sans" pitchFamily="2" charset="0"/>
              </a:rPr>
              <a:t>단위로 </a:t>
            </a:r>
            <a:r>
              <a:rPr lang="en-US" altLang="ko-KR" sz="1200" dirty="0">
                <a:solidFill>
                  <a:srgbClr val="7030A0"/>
                </a:solidFill>
                <a:latin typeface="Open Sans" pitchFamily="2" charset="0"/>
                <a:ea typeface="Noto Sans KR" panose="020B0500000000000000" pitchFamily="34" charset="-127"/>
                <a:cs typeface="Open Sans" pitchFamily="2" charset="0"/>
              </a:rPr>
              <a:t>split</a:t>
            </a:r>
          </a:p>
        </p:txBody>
      </p:sp>
      <p:sp>
        <p:nvSpPr>
          <p:cNvPr id="57" name="사각형: 둥근 모서리 56">
            <a:extLst>
              <a:ext uri="{FF2B5EF4-FFF2-40B4-BE49-F238E27FC236}">
                <a16:creationId xmlns:a16="http://schemas.microsoft.com/office/drawing/2014/main" id="{51CDF93D-80BC-1A75-0160-2D275236581B}"/>
              </a:ext>
            </a:extLst>
          </p:cNvPr>
          <p:cNvSpPr/>
          <p:nvPr/>
        </p:nvSpPr>
        <p:spPr>
          <a:xfrm>
            <a:off x="2881107" y="2250804"/>
            <a:ext cx="1907296"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7030A0"/>
                </a:solidFill>
                <a:latin typeface="Open Sans" pitchFamily="2" charset="0"/>
                <a:ea typeface="Noto Sans KR" panose="020B0500000000000000" pitchFamily="34" charset="-127"/>
                <a:cs typeface="Open Sans" pitchFamily="2" charset="0"/>
              </a:rPr>
              <a:t>Data </a:t>
            </a:r>
            <a:r>
              <a:rPr lang="ko-KR" altLang="en-US" dirty="0">
                <a:solidFill>
                  <a:srgbClr val="7030A0"/>
                </a:solidFill>
                <a:latin typeface="Open Sans" pitchFamily="2" charset="0"/>
                <a:ea typeface="Noto Sans KR" panose="020B0500000000000000" pitchFamily="34" charset="-127"/>
                <a:cs typeface="Open Sans" pitchFamily="2" charset="0"/>
              </a:rPr>
              <a:t>분리 </a:t>
            </a:r>
            <a:r>
              <a:rPr lang="en-US" altLang="ko-KR" dirty="0">
                <a:solidFill>
                  <a:srgbClr val="7030A0"/>
                </a:solidFill>
                <a:latin typeface="Open Sans" pitchFamily="2" charset="0"/>
                <a:ea typeface="Noto Sans KR" panose="020B0500000000000000" pitchFamily="34" charset="-127"/>
                <a:cs typeface="Open Sans" pitchFamily="2" charset="0"/>
              </a:rPr>
              <a:t>(Split)</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pic>
        <p:nvPicPr>
          <p:cNvPr id="6" name="Picture 14" descr="TensorFlow 인공 지능 브랜드 로고 학습, 흐름 설명, 각도, 본문, 주황색 png | PNGWing">
            <a:extLst>
              <a:ext uri="{FF2B5EF4-FFF2-40B4-BE49-F238E27FC236}">
                <a16:creationId xmlns:a16="http://schemas.microsoft.com/office/drawing/2014/main" id="{67AEF627-19EF-3E24-9B38-09C8F3BEF61E}"/>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24239" y1="36250" x2="24239" y2="36250"/>
                        <a14:foregroundMark x1="27283" y1="36750" x2="27283" y2="36750"/>
                        <a14:foregroundMark x1="26957" y1="38500" x2="26957" y2="38500"/>
                        <a14:foregroundMark x1="23913" y1="38750" x2="23913" y2="38750"/>
                        <a14:foregroundMark x1="34891" y1="41000" x2="34891" y2="41000"/>
                        <a14:foregroundMark x1="38913" y1="45250" x2="38913" y2="45250"/>
                        <a14:foregroundMark x1="42391" y1="45500" x2="42391" y2="45500"/>
                        <a14:foregroundMark x1="58696" y1="45500" x2="58696" y2="45500"/>
                        <a14:foregroundMark x1="62065" y1="41000" x2="62065" y2="41000"/>
                        <a14:foregroundMark x1="66957" y1="41500" x2="66957" y2="41500"/>
                        <a14:foregroundMark x1="70870" y1="45000" x2="70870" y2="45000"/>
                        <a14:foregroundMark x1="74022" y1="45000" x2="74022" y2="45000"/>
                        <a14:backgroundMark x1="13478" y1="17000" x2="13478" y2="17000"/>
                        <a14:backgroundMark x1="38696" y1="47750" x2="38696" y2="47750"/>
                      </a14:backgroundRemoval>
                    </a14:imgEffect>
                  </a14:imgLayer>
                </a14:imgProps>
              </a:ext>
              <a:ext uri="{28A0092B-C50C-407E-A947-70E740481C1C}">
                <a14:useLocalDpi xmlns:a14="http://schemas.microsoft.com/office/drawing/2010/main" val="0"/>
              </a:ext>
            </a:extLst>
          </a:blip>
          <a:srcRect l="16680" t="29415" r="15867" b="36349"/>
          <a:stretch/>
        </p:blipFill>
        <p:spPr bwMode="auto">
          <a:xfrm>
            <a:off x="4932040" y="2356298"/>
            <a:ext cx="1654351" cy="365075"/>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B69F3BA0-5112-43B2-4866-427656647E0C}"/>
              </a:ext>
            </a:extLst>
          </p:cNvPr>
          <p:cNvPicPr>
            <a:picLocks noChangeAspect="1"/>
          </p:cNvPicPr>
          <p:nvPr/>
        </p:nvPicPr>
        <p:blipFill>
          <a:blip r:embed="rId6"/>
          <a:stretch>
            <a:fillRect/>
          </a:stretch>
        </p:blipFill>
        <p:spPr>
          <a:xfrm>
            <a:off x="6586391" y="3083351"/>
            <a:ext cx="1867161" cy="1190791"/>
          </a:xfrm>
          <a:prstGeom prst="rect">
            <a:avLst/>
          </a:prstGeom>
        </p:spPr>
      </p:pic>
    </p:spTree>
    <p:extLst>
      <p:ext uri="{BB962C8B-B14F-4D97-AF65-F5344CB8AC3E}">
        <p14:creationId xmlns:p14="http://schemas.microsoft.com/office/powerpoint/2010/main" val="3414499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429517" y="258151"/>
            <a:ext cx="4358886" cy="461665"/>
          </a:xfrm>
          <a:prstGeom prst="rect">
            <a:avLst/>
          </a:prstGeom>
          <a:noFill/>
        </p:spPr>
        <p:txBody>
          <a:bodyPr wrap="none" rtlCol="0">
            <a:spAutoFit/>
          </a:bodyPr>
          <a:lstStyle/>
          <a:p>
            <a:r>
              <a:rPr lang="en-US" altLang="ko-KR" sz="2400" dirty="0">
                <a:solidFill>
                  <a:srgbClr val="7030A0"/>
                </a:solidFill>
                <a:latin typeface="Open Sans" pitchFamily="2" charset="0"/>
                <a:ea typeface="Noto Sans KR" panose="020B0500000000000000" pitchFamily="34" charset="-127"/>
                <a:cs typeface="Open Sans" pitchFamily="2" charset="0"/>
              </a:rPr>
              <a:t>Modeling</a:t>
            </a:r>
            <a:r>
              <a:rPr lang="en-US" altLang="ko-KR" sz="2400" dirty="0">
                <a:solidFill>
                  <a:srgbClr val="7030A0"/>
                </a:solidFill>
                <a:latin typeface="Open Sans" pitchFamily="2" charset="0"/>
                <a:ea typeface="Open Sans" pitchFamily="2" charset="0"/>
                <a:cs typeface="Open Sans" pitchFamily="2" charset="0"/>
              </a:rPr>
              <a:t> – </a:t>
            </a:r>
            <a:r>
              <a:rPr lang="en-US" altLang="ko-KR" sz="2400" dirty="0">
                <a:solidFill>
                  <a:srgbClr val="7030A0"/>
                </a:solidFill>
                <a:latin typeface="Open Sans" pitchFamily="2" charset="0"/>
                <a:ea typeface="Noto Sans KR" panose="020B0500000000000000" pitchFamily="34" charset="-127"/>
                <a:cs typeface="Open Sans" pitchFamily="2" charset="0"/>
              </a:rPr>
              <a:t>Modeling Process</a:t>
            </a:r>
          </a:p>
        </p:txBody>
      </p:sp>
      <p:grpSp>
        <p:nvGrpSpPr>
          <p:cNvPr id="69" name="그룹 68"/>
          <p:cNvGrpSpPr/>
          <p:nvPr/>
        </p:nvGrpSpPr>
        <p:grpSpPr>
          <a:xfrm>
            <a:off x="8349115" y="31462"/>
            <a:ext cx="748916" cy="716215"/>
            <a:chOff x="8349115" y="31462"/>
            <a:chExt cx="748916" cy="716215"/>
          </a:xfrm>
        </p:grpSpPr>
        <p:grpSp>
          <p:nvGrpSpPr>
            <p:cNvPr id="70" name="그룹 69"/>
            <p:cNvGrpSpPr/>
            <p:nvPr/>
          </p:nvGrpSpPr>
          <p:grpSpPr>
            <a:xfrm>
              <a:off x="8766487" y="190296"/>
              <a:ext cx="295864" cy="295864"/>
              <a:chOff x="8378650" y="324694"/>
              <a:chExt cx="295864" cy="295864"/>
            </a:xfrm>
          </p:grpSpPr>
          <p:sp>
            <p:nvSpPr>
              <p:cNvPr id="83" name="타원 8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1" name="그룹 70"/>
            <p:cNvGrpSpPr/>
            <p:nvPr/>
          </p:nvGrpSpPr>
          <p:grpSpPr>
            <a:xfrm>
              <a:off x="8349115" y="31462"/>
              <a:ext cx="383328" cy="383328"/>
              <a:chOff x="8676431" y="160879"/>
              <a:chExt cx="426915" cy="426915"/>
            </a:xfrm>
          </p:grpSpPr>
          <p:sp>
            <p:nvSpPr>
              <p:cNvPr id="78" name="타원 7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9" name="직선 연결선 78"/>
              <p:cNvCxnSpPr>
                <a:stCxn id="78" idx="1"/>
                <a:endCxn id="7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직선 연결선 79"/>
              <p:cNvCxnSpPr>
                <a:stCxn id="78" idx="7"/>
                <a:endCxn id="7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직선 연결선 80"/>
              <p:cNvCxnSpPr>
                <a:stCxn id="78" idx="0"/>
                <a:endCxn id="7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직선 연결선 81"/>
              <p:cNvCxnSpPr>
                <a:stCxn id="78" idx="2"/>
                <a:endCxn id="7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2" name="그룹 71"/>
            <p:cNvGrpSpPr/>
            <p:nvPr/>
          </p:nvGrpSpPr>
          <p:grpSpPr>
            <a:xfrm>
              <a:off x="8872194" y="521840"/>
              <a:ext cx="225837" cy="225837"/>
              <a:chOff x="8614083" y="576193"/>
              <a:chExt cx="225837" cy="225837"/>
            </a:xfrm>
          </p:grpSpPr>
          <p:sp>
            <p:nvSpPr>
              <p:cNvPr id="73" name="타원 7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p:cNvCxnSpPr>
                <a:stCxn id="73" idx="1"/>
                <a:endCxn id="7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5" name="직선 연결선 74"/>
              <p:cNvCxnSpPr>
                <a:stCxn id="73" idx="7"/>
                <a:endCxn id="7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6" name="직선 연결선 75"/>
              <p:cNvCxnSpPr>
                <a:stCxn id="73" idx="0"/>
                <a:endCxn id="7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7" name="직선 연결선 76"/>
              <p:cNvCxnSpPr>
                <a:stCxn id="73" idx="2"/>
                <a:endCxn id="7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43" name="그룹 42">
            <a:extLst>
              <a:ext uri="{FF2B5EF4-FFF2-40B4-BE49-F238E27FC236}">
                <a16:creationId xmlns:a16="http://schemas.microsoft.com/office/drawing/2014/main" id="{FE7A2E22-0CC9-2DF9-A18C-6B5443596783}"/>
              </a:ext>
            </a:extLst>
          </p:cNvPr>
          <p:cNvGrpSpPr/>
          <p:nvPr/>
        </p:nvGrpSpPr>
        <p:grpSpPr>
          <a:xfrm>
            <a:off x="432837" y="1131590"/>
            <a:ext cx="8273138" cy="576064"/>
            <a:chOff x="432837" y="1131590"/>
            <a:chExt cx="8273138" cy="576064"/>
          </a:xfrm>
        </p:grpSpPr>
        <p:sp>
          <p:nvSpPr>
            <p:cNvPr id="44" name="사각형: 둥근 모서리 43">
              <a:extLst>
                <a:ext uri="{FF2B5EF4-FFF2-40B4-BE49-F238E27FC236}">
                  <a16:creationId xmlns:a16="http://schemas.microsoft.com/office/drawing/2014/main" id="{3DC2F004-A2D5-1D8D-498A-88A1715CAB72}"/>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5" name="사각형: 둥근 모서리 44">
              <a:extLst>
                <a:ext uri="{FF2B5EF4-FFF2-40B4-BE49-F238E27FC236}">
                  <a16:creationId xmlns:a16="http://schemas.microsoft.com/office/drawing/2014/main" id="{0CD7472C-4B8B-BC10-4B9D-21F8286438FE}"/>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6" name="사각형: 둥근 모서리 45">
              <a:extLst>
                <a:ext uri="{FF2B5EF4-FFF2-40B4-BE49-F238E27FC236}">
                  <a16:creationId xmlns:a16="http://schemas.microsoft.com/office/drawing/2014/main" id="{DD1BD6A5-BDC4-59EC-D8E2-107B2D6AE94B}"/>
                </a:ext>
              </a:extLst>
            </p:cNvPr>
            <p:cNvSpPr/>
            <p:nvPr/>
          </p:nvSpPr>
          <p:spPr>
            <a:xfrm>
              <a:off x="3814619"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47" name="사각형: 둥근 모서리 46">
              <a:extLst>
                <a:ext uri="{FF2B5EF4-FFF2-40B4-BE49-F238E27FC236}">
                  <a16:creationId xmlns:a16="http://schemas.microsoft.com/office/drawing/2014/main" id="{F261DBE2-37FB-8785-9DB3-A156EA37FAA9}"/>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8" name="사각형: 둥근 모서리 47">
              <a:extLst>
                <a:ext uri="{FF2B5EF4-FFF2-40B4-BE49-F238E27FC236}">
                  <a16:creationId xmlns:a16="http://schemas.microsoft.com/office/drawing/2014/main" id="{978335FD-481F-3398-B199-F539D8062F6F}"/>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49" name="화살표: 오른쪽 48">
              <a:extLst>
                <a:ext uri="{FF2B5EF4-FFF2-40B4-BE49-F238E27FC236}">
                  <a16:creationId xmlns:a16="http://schemas.microsoft.com/office/drawing/2014/main" id="{CB52C160-B694-2F7B-4EA5-ACE7B0CAC8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D32FAC16-32F8-31FA-59BF-B5FFB1E0E21C}"/>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BFD059F8-C40C-4612-A214-8A64710B041A}"/>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화살표: 오른쪽 51">
              <a:extLst>
                <a:ext uri="{FF2B5EF4-FFF2-40B4-BE49-F238E27FC236}">
                  <a16:creationId xmlns:a16="http://schemas.microsoft.com/office/drawing/2014/main" id="{780B6384-03D9-B9AE-0CFB-0677158BC20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4" name="그룹 53">
            <a:extLst>
              <a:ext uri="{FF2B5EF4-FFF2-40B4-BE49-F238E27FC236}">
                <a16:creationId xmlns:a16="http://schemas.microsoft.com/office/drawing/2014/main" id="{9056630F-1996-8FD1-08DB-176BDA2F1F3D}"/>
              </a:ext>
            </a:extLst>
          </p:cNvPr>
          <p:cNvGrpSpPr/>
          <p:nvPr/>
        </p:nvGrpSpPr>
        <p:grpSpPr>
          <a:xfrm>
            <a:off x="429517" y="2021157"/>
            <a:ext cx="2406756" cy="2766771"/>
            <a:chOff x="432910" y="2061815"/>
            <a:chExt cx="2198267" cy="2527095"/>
          </a:xfrm>
        </p:grpSpPr>
        <p:pic>
          <p:nvPicPr>
            <p:cNvPr id="42" name="그림 41" descr="텍스트, 시계이(가) 표시된 사진&#10;&#10;자동 생성된 설명">
              <a:extLst>
                <a:ext uri="{FF2B5EF4-FFF2-40B4-BE49-F238E27FC236}">
                  <a16:creationId xmlns:a16="http://schemas.microsoft.com/office/drawing/2014/main" id="{81B6DAF0-1B9D-358C-1DF0-A12263FF20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111" r="51675"/>
            <a:stretch/>
          </p:blipFill>
          <p:spPr>
            <a:xfrm>
              <a:off x="432910" y="2061815"/>
              <a:ext cx="2198267" cy="2527095"/>
            </a:xfrm>
            <a:prstGeom prst="rect">
              <a:avLst/>
            </a:prstGeom>
            <a:ln w="76200">
              <a:solidFill>
                <a:srgbClr val="7030A0"/>
              </a:solidFill>
            </a:ln>
            <a:effectLst>
              <a:softEdge rad="63500"/>
            </a:effectLst>
          </p:spPr>
        </p:pic>
        <p:sp>
          <p:nvSpPr>
            <p:cNvPr id="53" name="직사각형 52">
              <a:extLst>
                <a:ext uri="{FF2B5EF4-FFF2-40B4-BE49-F238E27FC236}">
                  <a16:creationId xmlns:a16="http://schemas.microsoft.com/office/drawing/2014/main" id="{D9F8B287-409B-39C3-14DB-323D50E9C82A}"/>
                </a:ext>
              </a:extLst>
            </p:cNvPr>
            <p:cNvSpPr/>
            <p:nvPr/>
          </p:nvSpPr>
          <p:spPr>
            <a:xfrm>
              <a:off x="432910" y="2119428"/>
              <a:ext cx="1258770" cy="1460434"/>
            </a:xfrm>
            <a:prstGeom prst="rect">
              <a:avLst/>
            </a:prstGeom>
            <a:solidFill>
              <a:srgbClr val="FED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6" name="TextBox 55">
            <a:extLst>
              <a:ext uri="{FF2B5EF4-FFF2-40B4-BE49-F238E27FC236}">
                <a16:creationId xmlns:a16="http://schemas.microsoft.com/office/drawing/2014/main" id="{04CF8621-9C2F-AFF9-2EBE-CCD149FD3ACD}"/>
              </a:ext>
            </a:extLst>
          </p:cNvPr>
          <p:cNvSpPr txBox="1"/>
          <p:nvPr/>
        </p:nvSpPr>
        <p:spPr>
          <a:xfrm>
            <a:off x="2935112" y="2664271"/>
            <a:ext cx="3491092" cy="2123658"/>
          </a:xfrm>
          <a:prstGeom prst="rect">
            <a:avLst/>
          </a:prstGeom>
          <a:noFill/>
          <a:ln>
            <a:solidFill>
              <a:srgbClr val="7030A0"/>
            </a:solidFill>
          </a:ln>
        </p:spPr>
        <p:txBody>
          <a:bodyPr wrap="square" rtlCol="0" anchor="t">
            <a:spAutoFit/>
          </a:bodyPr>
          <a:lstStyle/>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Train, Val, Test </a:t>
            </a:r>
            <a:r>
              <a:rPr lang="ko-KR" altLang="en-US" sz="1200" dirty="0">
                <a:solidFill>
                  <a:srgbClr val="7030A0"/>
                </a:solidFill>
                <a:latin typeface="Open Sans" pitchFamily="2" charset="0"/>
                <a:ea typeface="Noto Sans KR" panose="020B0500000000000000" pitchFamily="34" charset="-127"/>
                <a:cs typeface="Open Sans" pitchFamily="2" charset="0"/>
              </a:rPr>
              <a:t>모두 적용되는 </a:t>
            </a:r>
            <a:r>
              <a:rPr lang="ko-KR" altLang="en-US" sz="1200" dirty="0" err="1">
                <a:solidFill>
                  <a:srgbClr val="7030A0"/>
                </a:solidFill>
                <a:latin typeface="Open Sans" pitchFamily="2" charset="0"/>
                <a:ea typeface="Noto Sans KR" panose="020B0500000000000000" pitchFamily="34" charset="-127"/>
                <a:cs typeface="Open Sans" pitchFamily="2" charset="0"/>
              </a:rPr>
              <a:t>전처리</a:t>
            </a:r>
            <a:r>
              <a:rPr lang="en-US" altLang="ko-KR" sz="1200" dirty="0">
                <a:solidFill>
                  <a:srgbClr val="7030A0"/>
                </a:solidFill>
                <a:latin typeface="Open Sans" pitchFamily="2" charset="0"/>
                <a:ea typeface="Noto Sans KR" panose="020B0500000000000000" pitchFamily="34" charset="-127"/>
                <a:cs typeface="Open Sans" pitchFamily="2" charset="0"/>
              </a:rPr>
              <a:t> Layer</a:t>
            </a:r>
          </a:p>
          <a:p>
            <a:pPr lvl="1"/>
            <a:r>
              <a:rPr lang="en-US" altLang="ko-KR" sz="800" dirty="0">
                <a:solidFill>
                  <a:srgbClr val="7030A0"/>
                </a:solidFill>
                <a:latin typeface="Open Sans" pitchFamily="2" charset="0"/>
                <a:ea typeface="Noto Sans KR" panose="020B0500000000000000" pitchFamily="34" charset="-127"/>
                <a:cs typeface="Open Sans" pitchFamily="2" charset="0"/>
              </a:rPr>
              <a:t>from </a:t>
            </a:r>
            <a:r>
              <a:rPr lang="en-US" altLang="ko-KR" sz="800" dirty="0" err="1">
                <a:solidFill>
                  <a:srgbClr val="7030A0"/>
                </a:solidFill>
                <a:latin typeface="Open Sans" pitchFamily="2" charset="0"/>
                <a:ea typeface="Noto Sans KR" panose="020B0500000000000000" pitchFamily="34" charset="-127"/>
                <a:cs typeface="Open Sans" pitchFamily="2" charset="0"/>
              </a:rPr>
              <a:t>keras.layers</a:t>
            </a:r>
            <a:r>
              <a:rPr lang="en-US" altLang="ko-KR" sz="800" dirty="0">
                <a:solidFill>
                  <a:srgbClr val="7030A0"/>
                </a:solidFill>
                <a:latin typeface="Open Sans" pitchFamily="2" charset="0"/>
                <a:ea typeface="Noto Sans KR" panose="020B0500000000000000" pitchFamily="34" charset="-127"/>
                <a:cs typeface="Open Sans" pitchFamily="2" charset="0"/>
              </a:rPr>
              <a:t> import Resizing, Rescaling</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Resizing : </a:t>
            </a:r>
            <a:r>
              <a:rPr lang="ko-KR" altLang="en-US" sz="1200" dirty="0">
                <a:solidFill>
                  <a:srgbClr val="7030A0"/>
                </a:solidFill>
                <a:latin typeface="Open Sans" pitchFamily="2" charset="0"/>
                <a:ea typeface="Noto Sans KR" panose="020B0500000000000000" pitchFamily="34" charset="-127"/>
                <a:cs typeface="Open Sans" pitchFamily="2" charset="0"/>
              </a:rPr>
              <a:t>이미지 크기 </a:t>
            </a:r>
            <a:r>
              <a:rPr lang="en-US" altLang="ko-KR" sz="1200" dirty="0">
                <a:solidFill>
                  <a:srgbClr val="7030A0"/>
                </a:solidFill>
                <a:latin typeface="Open Sans" pitchFamily="2" charset="0"/>
                <a:ea typeface="Noto Sans KR" panose="020B0500000000000000" pitchFamily="34" charset="-127"/>
                <a:cs typeface="Open Sans" pitchFamily="2" charset="0"/>
              </a:rPr>
              <a:t>-&gt;</a:t>
            </a:r>
            <a:r>
              <a:rPr lang="ko-KR" altLang="en-US" sz="1200" dirty="0">
                <a:solidFill>
                  <a:srgbClr val="7030A0"/>
                </a:solidFill>
                <a:latin typeface="Open Sans" pitchFamily="2" charset="0"/>
                <a:ea typeface="Noto Sans KR" panose="020B0500000000000000" pitchFamily="34" charset="-127"/>
                <a:cs typeface="Open Sans" pitchFamily="2" charset="0"/>
              </a:rPr>
              <a:t> </a:t>
            </a:r>
            <a:r>
              <a:rPr lang="en-US" altLang="ko-KR" sz="1200" dirty="0">
                <a:solidFill>
                  <a:srgbClr val="7030A0"/>
                </a:solidFill>
                <a:latin typeface="Open Sans" pitchFamily="2" charset="0"/>
                <a:ea typeface="Noto Sans KR" panose="020B0500000000000000" pitchFamily="34" charset="-127"/>
                <a:cs typeface="Open Sans" pitchFamily="2" charset="0"/>
              </a:rPr>
              <a:t>(256,256)</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Rescaling : 0~255 </a:t>
            </a:r>
            <a:r>
              <a:rPr lang="ko-KR" altLang="en-US" sz="1200" dirty="0">
                <a:solidFill>
                  <a:srgbClr val="7030A0"/>
                </a:solidFill>
                <a:latin typeface="Open Sans" pitchFamily="2" charset="0"/>
                <a:ea typeface="Noto Sans KR" panose="020B0500000000000000" pitchFamily="34" charset="-127"/>
                <a:cs typeface="Open Sans" pitchFamily="2" charset="0"/>
              </a:rPr>
              <a:t>픽셀 </a:t>
            </a:r>
            <a:r>
              <a:rPr lang="en-US" altLang="ko-KR" sz="1200" dirty="0">
                <a:solidFill>
                  <a:srgbClr val="7030A0"/>
                </a:solidFill>
                <a:latin typeface="Open Sans" pitchFamily="2" charset="0"/>
                <a:ea typeface="Noto Sans KR" panose="020B0500000000000000" pitchFamily="34" charset="-127"/>
                <a:cs typeface="Open Sans" pitchFamily="2" charset="0"/>
              </a:rPr>
              <a:t>-&gt; 0~1 </a:t>
            </a:r>
            <a:r>
              <a:rPr lang="ko-KR" altLang="en-US" sz="1200" dirty="0">
                <a:solidFill>
                  <a:srgbClr val="7030A0"/>
                </a:solidFill>
                <a:latin typeface="Open Sans" pitchFamily="2" charset="0"/>
                <a:ea typeface="Noto Sans KR" panose="020B0500000000000000" pitchFamily="34" charset="-127"/>
                <a:cs typeface="Open Sans" pitchFamily="2" charset="0"/>
              </a:rPr>
              <a:t>픽셀</a:t>
            </a:r>
            <a:br>
              <a:rPr lang="en-US" altLang="ko-KR" sz="1200" dirty="0">
                <a:solidFill>
                  <a:srgbClr val="7030A0"/>
                </a:solidFill>
                <a:latin typeface="Open Sans" pitchFamily="2" charset="0"/>
                <a:ea typeface="Noto Sans KR" panose="020B0500000000000000" pitchFamily="34" charset="-127"/>
                <a:cs typeface="Open Sans" pitchFamily="2" charset="0"/>
              </a:rPr>
            </a:b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Train </a:t>
            </a:r>
            <a:r>
              <a:rPr lang="ko-KR" altLang="en-US" sz="1200" dirty="0">
                <a:solidFill>
                  <a:srgbClr val="7030A0"/>
                </a:solidFill>
                <a:latin typeface="Open Sans" pitchFamily="2" charset="0"/>
                <a:ea typeface="Noto Sans KR" panose="020B0500000000000000" pitchFamily="34" charset="-127"/>
                <a:cs typeface="Open Sans" pitchFamily="2" charset="0"/>
              </a:rPr>
              <a:t>데이터에만 적용되는 </a:t>
            </a:r>
            <a:r>
              <a:rPr lang="ko-KR" altLang="en-US" sz="1200" dirty="0" err="1">
                <a:solidFill>
                  <a:srgbClr val="7030A0"/>
                </a:solidFill>
                <a:latin typeface="Open Sans" pitchFamily="2" charset="0"/>
                <a:ea typeface="Noto Sans KR" panose="020B0500000000000000" pitchFamily="34" charset="-127"/>
                <a:cs typeface="Open Sans" pitchFamily="2" charset="0"/>
              </a:rPr>
              <a:t>전처리</a:t>
            </a:r>
            <a:r>
              <a:rPr lang="ko-KR" altLang="en-US" sz="1200" dirty="0">
                <a:solidFill>
                  <a:srgbClr val="7030A0"/>
                </a:solidFill>
                <a:latin typeface="Open Sans" pitchFamily="2" charset="0"/>
                <a:ea typeface="Noto Sans KR" panose="020B0500000000000000" pitchFamily="34" charset="-127"/>
                <a:cs typeface="Open Sans" pitchFamily="2" charset="0"/>
              </a:rPr>
              <a:t> </a:t>
            </a:r>
            <a:r>
              <a:rPr lang="en-US" altLang="ko-KR" sz="1200" dirty="0">
                <a:solidFill>
                  <a:srgbClr val="7030A0"/>
                </a:solidFill>
                <a:latin typeface="Open Sans" pitchFamily="2" charset="0"/>
                <a:ea typeface="Noto Sans KR" panose="020B0500000000000000" pitchFamily="34" charset="-127"/>
                <a:cs typeface="Open Sans" pitchFamily="2" charset="0"/>
              </a:rPr>
              <a:t>Layer</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Data Augmentation (</a:t>
            </a:r>
            <a:r>
              <a:rPr lang="ko-KR" altLang="en-US" sz="1200" dirty="0">
                <a:solidFill>
                  <a:srgbClr val="7030A0"/>
                </a:solidFill>
                <a:latin typeface="Open Sans" pitchFamily="2" charset="0"/>
                <a:ea typeface="Noto Sans KR" panose="020B0500000000000000" pitchFamily="34" charset="-127"/>
                <a:cs typeface="Open Sans" pitchFamily="2" charset="0"/>
              </a:rPr>
              <a:t>증강</a:t>
            </a:r>
            <a:r>
              <a:rPr lang="en-US" altLang="ko-KR" sz="1200" dirty="0">
                <a:solidFill>
                  <a:srgbClr val="7030A0"/>
                </a:solidFill>
                <a:latin typeface="Open Sans" pitchFamily="2" charset="0"/>
                <a:ea typeface="Noto Sans KR" panose="020B0500000000000000" pitchFamily="34" charset="-127"/>
                <a:cs typeface="Open Sans" pitchFamily="2" charset="0"/>
              </a:rPr>
              <a:t>)</a:t>
            </a:r>
          </a:p>
          <a:p>
            <a:pPr lvl="1"/>
            <a:r>
              <a:rPr lang="en-US" altLang="ko-KR" sz="800" dirty="0">
                <a:solidFill>
                  <a:srgbClr val="7030A0"/>
                </a:solidFill>
                <a:latin typeface="Open Sans" pitchFamily="2" charset="0"/>
                <a:ea typeface="Noto Sans KR" panose="020B0500000000000000" pitchFamily="34" charset="-127"/>
                <a:cs typeface="Open Sans" pitchFamily="2" charset="0"/>
              </a:rPr>
              <a:t>from </a:t>
            </a:r>
            <a:r>
              <a:rPr lang="en-US" altLang="ko-KR" sz="800" dirty="0" err="1">
                <a:solidFill>
                  <a:srgbClr val="7030A0"/>
                </a:solidFill>
                <a:latin typeface="Open Sans" pitchFamily="2" charset="0"/>
                <a:ea typeface="Noto Sans KR" panose="020B0500000000000000" pitchFamily="34" charset="-127"/>
                <a:cs typeface="Open Sans" pitchFamily="2" charset="0"/>
              </a:rPr>
              <a:t>keras.layers</a:t>
            </a:r>
            <a:r>
              <a:rPr lang="en-US" altLang="ko-KR" sz="800" dirty="0">
                <a:solidFill>
                  <a:srgbClr val="7030A0"/>
                </a:solidFill>
                <a:latin typeface="Open Sans" pitchFamily="2" charset="0"/>
                <a:ea typeface="Noto Sans KR" panose="020B0500000000000000" pitchFamily="34" charset="-127"/>
                <a:cs typeface="Open Sans" pitchFamily="2" charset="0"/>
              </a:rPr>
              <a:t> import </a:t>
            </a:r>
            <a:r>
              <a:rPr lang="en-US" altLang="ko-KR" sz="800" dirty="0" err="1">
                <a:solidFill>
                  <a:srgbClr val="7030A0"/>
                </a:solidFill>
                <a:latin typeface="Open Sans" pitchFamily="2" charset="0"/>
                <a:ea typeface="Noto Sans KR" panose="020B0500000000000000" pitchFamily="34" charset="-127"/>
                <a:cs typeface="Open Sans" pitchFamily="2" charset="0"/>
              </a:rPr>
              <a:t>RandomFlip</a:t>
            </a:r>
            <a:r>
              <a:rPr lang="en-US" altLang="ko-KR" sz="800" dirty="0">
                <a:solidFill>
                  <a:srgbClr val="7030A0"/>
                </a:solidFill>
                <a:latin typeface="Open Sans" pitchFamily="2" charset="0"/>
                <a:ea typeface="Noto Sans KR" panose="020B0500000000000000" pitchFamily="34" charset="-127"/>
                <a:cs typeface="Open Sans" pitchFamily="2" charset="0"/>
              </a:rPr>
              <a:t>, </a:t>
            </a:r>
            <a:r>
              <a:rPr lang="en-US" altLang="ko-KR" sz="800" dirty="0" err="1">
                <a:solidFill>
                  <a:srgbClr val="7030A0"/>
                </a:solidFill>
                <a:latin typeface="Open Sans" pitchFamily="2" charset="0"/>
                <a:ea typeface="Noto Sans KR" panose="020B0500000000000000" pitchFamily="34" charset="-127"/>
                <a:cs typeface="Open Sans" pitchFamily="2" charset="0"/>
              </a:rPr>
              <a:t>RandomRotation</a:t>
            </a:r>
            <a:endParaRPr lang="en-US" altLang="ko-KR" sz="800" dirty="0">
              <a:solidFill>
                <a:srgbClr val="7030A0"/>
              </a:solidFill>
              <a:latin typeface="Open Sans" pitchFamily="2" charset="0"/>
              <a:ea typeface="Noto Sans KR" panose="020B0500000000000000" pitchFamily="34" charset="-127"/>
              <a:cs typeface="Open Sans" pitchFamily="2" charset="0"/>
            </a:endParaRPr>
          </a:p>
          <a:p>
            <a:pPr marL="628650" lvl="1" indent="-171450">
              <a:buFont typeface="Arial" panose="020B0604020202020204" pitchFamily="34" charset="0"/>
              <a:buChar char="•"/>
            </a:pPr>
            <a:r>
              <a:rPr lang="en-US" altLang="ko-KR" sz="1200" dirty="0" err="1">
                <a:solidFill>
                  <a:srgbClr val="7030A0"/>
                </a:solidFill>
                <a:latin typeface="Open Sans" pitchFamily="2" charset="0"/>
                <a:ea typeface="Noto Sans KR" panose="020B0500000000000000" pitchFamily="34" charset="-127"/>
                <a:cs typeface="Open Sans" pitchFamily="2" charset="0"/>
              </a:rPr>
              <a:t>RandomFlip</a:t>
            </a:r>
            <a:r>
              <a:rPr lang="en-US" altLang="ko-KR" sz="1200" dirty="0">
                <a:solidFill>
                  <a:srgbClr val="7030A0"/>
                </a:solidFill>
                <a:latin typeface="Open Sans" pitchFamily="2" charset="0"/>
                <a:ea typeface="Noto Sans KR" panose="020B0500000000000000" pitchFamily="34" charset="-127"/>
                <a:cs typeface="Open Sans" pitchFamily="2" charset="0"/>
              </a:rPr>
              <a:t> : </a:t>
            </a:r>
            <a:r>
              <a:rPr lang="ko-KR" altLang="en-US" sz="1200" dirty="0">
                <a:solidFill>
                  <a:srgbClr val="7030A0"/>
                </a:solidFill>
                <a:latin typeface="Open Sans" pitchFamily="2" charset="0"/>
                <a:ea typeface="Noto Sans KR" panose="020B0500000000000000" pitchFamily="34" charset="-127"/>
                <a:cs typeface="Open Sans" pitchFamily="2" charset="0"/>
              </a:rPr>
              <a:t>이미지 뒤집어서 증강</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lvl="1"/>
            <a:r>
              <a:rPr lang="en-US" altLang="ko-KR" sz="800" dirty="0">
                <a:solidFill>
                  <a:srgbClr val="7030A0"/>
                </a:solidFill>
                <a:latin typeface="Open Sans" pitchFamily="2" charset="0"/>
                <a:ea typeface="Noto Sans KR" panose="020B0500000000000000" pitchFamily="34" charset="-127"/>
                <a:cs typeface="Open Sans" pitchFamily="2" charset="0"/>
              </a:rPr>
              <a:t>	</a:t>
            </a:r>
            <a:r>
              <a:rPr lang="ko-KR" altLang="en-US" sz="800" dirty="0">
                <a:solidFill>
                  <a:srgbClr val="7030A0"/>
                </a:solidFill>
                <a:latin typeface="Open Sans" pitchFamily="2" charset="0"/>
                <a:ea typeface="Noto Sans KR" panose="020B0500000000000000" pitchFamily="34" charset="-127"/>
                <a:cs typeface="Open Sans" pitchFamily="2" charset="0"/>
              </a:rPr>
              <a:t>반전 축 </a:t>
            </a:r>
            <a:r>
              <a:rPr lang="en-US" altLang="ko-KR" sz="800" dirty="0">
                <a:solidFill>
                  <a:srgbClr val="7030A0"/>
                </a:solidFill>
                <a:latin typeface="Open Sans" pitchFamily="2" charset="0"/>
                <a:ea typeface="Noto Sans KR" panose="020B0500000000000000" pitchFamily="34" charset="-127"/>
                <a:cs typeface="Open Sans" pitchFamily="2" charset="0"/>
              </a:rPr>
              <a:t>: </a:t>
            </a:r>
            <a:r>
              <a:rPr lang="en-US" altLang="ko-KR" sz="800" dirty="0" err="1">
                <a:solidFill>
                  <a:srgbClr val="7030A0"/>
                </a:solidFill>
                <a:latin typeface="Open Sans" pitchFamily="2" charset="0"/>
                <a:ea typeface="Noto Sans KR" panose="020B0500000000000000" pitchFamily="34" charset="-127"/>
                <a:cs typeface="Open Sans" pitchFamily="2" charset="0"/>
              </a:rPr>
              <a:t>horizontal_and_vertical</a:t>
            </a:r>
            <a:endParaRPr lang="en-US" altLang="ko-KR" sz="800" dirty="0">
              <a:solidFill>
                <a:srgbClr val="7030A0"/>
              </a:solidFill>
              <a:latin typeface="Open Sans" pitchFamily="2" charset="0"/>
              <a:ea typeface="Noto Sans KR" panose="020B0500000000000000" pitchFamily="34" charset="-127"/>
              <a:cs typeface="Open Sans" pitchFamily="2" charset="0"/>
            </a:endParaRPr>
          </a:p>
          <a:p>
            <a:pPr marL="628650" lvl="1" indent="-171450">
              <a:buFont typeface="Arial" panose="020B0604020202020204" pitchFamily="34" charset="0"/>
              <a:buChar char="•"/>
            </a:pPr>
            <a:r>
              <a:rPr lang="en-US" altLang="ko-KR" sz="1200" dirty="0" err="1">
                <a:solidFill>
                  <a:srgbClr val="7030A0"/>
                </a:solidFill>
                <a:latin typeface="Open Sans" pitchFamily="2" charset="0"/>
                <a:ea typeface="Noto Sans KR" panose="020B0500000000000000" pitchFamily="34" charset="-127"/>
                <a:cs typeface="Open Sans" pitchFamily="2" charset="0"/>
              </a:rPr>
              <a:t>RandomRotation</a:t>
            </a:r>
            <a:r>
              <a:rPr lang="en-US" altLang="ko-KR" sz="1200" dirty="0">
                <a:solidFill>
                  <a:srgbClr val="7030A0"/>
                </a:solidFill>
                <a:latin typeface="Open Sans" pitchFamily="2" charset="0"/>
                <a:ea typeface="Noto Sans KR" panose="020B0500000000000000" pitchFamily="34" charset="-127"/>
                <a:cs typeface="Open Sans" pitchFamily="2" charset="0"/>
              </a:rPr>
              <a:t> : </a:t>
            </a:r>
            <a:r>
              <a:rPr lang="ko-KR" altLang="en-US" sz="1200" dirty="0">
                <a:solidFill>
                  <a:srgbClr val="7030A0"/>
                </a:solidFill>
                <a:latin typeface="Open Sans" pitchFamily="2" charset="0"/>
                <a:ea typeface="Noto Sans KR" panose="020B0500000000000000" pitchFamily="34" charset="-127"/>
                <a:cs typeface="Open Sans" pitchFamily="2" charset="0"/>
              </a:rPr>
              <a:t>이미지 회전하여 증강</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lvl="2"/>
            <a:r>
              <a:rPr lang="ko-KR" altLang="en-US" sz="800" dirty="0">
                <a:solidFill>
                  <a:srgbClr val="7030A0"/>
                </a:solidFill>
                <a:latin typeface="Open Sans" pitchFamily="2" charset="0"/>
                <a:ea typeface="Noto Sans KR" panose="020B0500000000000000" pitchFamily="34" charset="-127"/>
                <a:cs typeface="Open Sans" pitchFamily="2" charset="0"/>
              </a:rPr>
              <a:t>회전 비율 </a:t>
            </a:r>
            <a:r>
              <a:rPr lang="en-US" altLang="ko-KR" sz="800" dirty="0">
                <a:solidFill>
                  <a:srgbClr val="7030A0"/>
                </a:solidFill>
                <a:latin typeface="Open Sans" pitchFamily="2" charset="0"/>
                <a:ea typeface="Noto Sans KR" panose="020B0500000000000000" pitchFamily="34" charset="-127"/>
                <a:cs typeface="Open Sans" pitchFamily="2" charset="0"/>
              </a:rPr>
              <a:t>: 0.1</a:t>
            </a:r>
          </a:p>
        </p:txBody>
      </p:sp>
      <p:sp>
        <p:nvSpPr>
          <p:cNvPr id="57" name="사각형: 둥근 모서리 56">
            <a:extLst>
              <a:ext uri="{FF2B5EF4-FFF2-40B4-BE49-F238E27FC236}">
                <a16:creationId xmlns:a16="http://schemas.microsoft.com/office/drawing/2014/main" id="{51CDF93D-80BC-1A75-0160-2D275236581B}"/>
              </a:ext>
            </a:extLst>
          </p:cNvPr>
          <p:cNvSpPr/>
          <p:nvPr/>
        </p:nvSpPr>
        <p:spPr>
          <a:xfrm>
            <a:off x="2935110" y="2021158"/>
            <a:ext cx="2198267"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7030A0"/>
                </a:solidFill>
                <a:latin typeface="Open Sans" pitchFamily="2" charset="0"/>
                <a:ea typeface="Noto Sans KR" panose="020B0500000000000000" pitchFamily="34" charset="-127"/>
                <a:cs typeface="Open Sans" pitchFamily="2" charset="0"/>
              </a:rPr>
              <a:t>Data </a:t>
            </a:r>
            <a:r>
              <a:rPr lang="ko-KR" altLang="en-US" dirty="0" err="1">
                <a:solidFill>
                  <a:srgbClr val="7030A0"/>
                </a:solidFill>
                <a:latin typeface="Open Sans" pitchFamily="2" charset="0"/>
                <a:ea typeface="Noto Sans KR" panose="020B0500000000000000" pitchFamily="34" charset="-127"/>
                <a:cs typeface="Open Sans" pitchFamily="2" charset="0"/>
              </a:rPr>
              <a:t>전처리</a:t>
            </a:r>
            <a:r>
              <a:rPr lang="ko-KR" altLang="en-US" dirty="0">
                <a:solidFill>
                  <a:srgbClr val="7030A0"/>
                </a:solidFill>
                <a:latin typeface="Open Sans" pitchFamily="2" charset="0"/>
                <a:ea typeface="Noto Sans KR" panose="020B0500000000000000" pitchFamily="34" charset="-127"/>
                <a:cs typeface="Open Sans" pitchFamily="2" charset="0"/>
              </a:rPr>
              <a:t> </a:t>
            </a:r>
            <a:r>
              <a:rPr lang="en-US" altLang="ko-KR" dirty="0">
                <a:solidFill>
                  <a:srgbClr val="7030A0"/>
                </a:solidFill>
                <a:latin typeface="Open Sans" pitchFamily="2" charset="0"/>
                <a:ea typeface="Noto Sans KR" panose="020B0500000000000000" pitchFamily="34" charset="-127"/>
                <a:cs typeface="Open Sans" pitchFamily="2" charset="0"/>
              </a:rPr>
              <a:t>Layer</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pic>
        <p:nvPicPr>
          <p:cNvPr id="6" name="Picture 14" descr="TensorFlow 인공 지능 브랜드 로고 학습, 흐름 설명, 각도, 본문, 주황색 png | PNGWing">
            <a:extLst>
              <a:ext uri="{FF2B5EF4-FFF2-40B4-BE49-F238E27FC236}">
                <a16:creationId xmlns:a16="http://schemas.microsoft.com/office/drawing/2014/main" id="{67AEF627-19EF-3E24-9B38-09C8F3BEF61E}"/>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24239" y1="36250" x2="24239" y2="36250"/>
                        <a14:foregroundMark x1="27283" y1="36750" x2="27283" y2="36750"/>
                        <a14:foregroundMark x1="26957" y1="38500" x2="26957" y2="38500"/>
                        <a14:foregroundMark x1="23913" y1="38750" x2="23913" y2="38750"/>
                        <a14:foregroundMark x1="34891" y1="41000" x2="34891" y2="41000"/>
                        <a14:foregroundMark x1="38913" y1="45250" x2="38913" y2="45250"/>
                        <a14:foregroundMark x1="42391" y1="45500" x2="42391" y2="45500"/>
                        <a14:foregroundMark x1="58696" y1="45500" x2="58696" y2="45500"/>
                        <a14:foregroundMark x1="62065" y1="41000" x2="62065" y2="41000"/>
                        <a14:foregroundMark x1="66957" y1="41500" x2="66957" y2="41500"/>
                        <a14:foregroundMark x1="70870" y1="45000" x2="70870" y2="45000"/>
                        <a14:foregroundMark x1="74022" y1="45000" x2="74022" y2="45000"/>
                        <a14:backgroundMark x1="13478" y1="17000" x2="13478" y2="17000"/>
                        <a14:backgroundMark x1="38696" y1="47750" x2="38696" y2="47750"/>
                      </a14:backgroundRemoval>
                    </a14:imgEffect>
                  </a14:imgLayer>
                </a14:imgProps>
              </a:ext>
              <a:ext uri="{28A0092B-C50C-407E-A947-70E740481C1C}">
                <a14:useLocalDpi xmlns:a14="http://schemas.microsoft.com/office/drawing/2010/main" val="0"/>
              </a:ext>
            </a:extLst>
          </a:blip>
          <a:srcRect l="16680" t="29415" r="15867" b="36349"/>
          <a:stretch/>
        </p:blipFill>
        <p:spPr bwMode="auto">
          <a:xfrm>
            <a:off x="6867821" y="2144607"/>
            <a:ext cx="1654351" cy="365075"/>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2" name="Picture 2" descr="Keras: the Python deep learning API">
            <a:extLst>
              <a:ext uri="{FF2B5EF4-FFF2-40B4-BE49-F238E27FC236}">
                <a16:creationId xmlns:a16="http://schemas.microsoft.com/office/drawing/2014/main" id="{FDA0D4A9-B9BD-4C63-7696-302EEFA5D6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08918" y="2097499"/>
            <a:ext cx="1582850" cy="459292"/>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57484919-A922-A669-D6AF-2316FA5D4AD2}"/>
              </a:ext>
            </a:extLst>
          </p:cNvPr>
          <p:cNvPicPr>
            <a:picLocks noChangeAspect="1"/>
          </p:cNvPicPr>
          <p:nvPr/>
        </p:nvPicPr>
        <p:blipFill>
          <a:blip r:embed="rId7"/>
          <a:stretch>
            <a:fillRect/>
          </a:stretch>
        </p:blipFill>
        <p:spPr>
          <a:xfrm>
            <a:off x="6490540" y="2875078"/>
            <a:ext cx="2240161" cy="926767"/>
          </a:xfrm>
          <a:prstGeom prst="rect">
            <a:avLst/>
          </a:prstGeom>
        </p:spPr>
      </p:pic>
      <p:pic>
        <p:nvPicPr>
          <p:cNvPr id="8" name="그림 7">
            <a:extLst>
              <a:ext uri="{FF2B5EF4-FFF2-40B4-BE49-F238E27FC236}">
                <a16:creationId xmlns:a16="http://schemas.microsoft.com/office/drawing/2014/main" id="{98B5B0B6-EB62-8D8B-246A-A4E9C79F2DAA}"/>
              </a:ext>
            </a:extLst>
          </p:cNvPr>
          <p:cNvPicPr>
            <a:picLocks noChangeAspect="1"/>
          </p:cNvPicPr>
          <p:nvPr/>
        </p:nvPicPr>
        <p:blipFill rotWithShape="1">
          <a:blip r:embed="rId8"/>
          <a:srcRect b="4936"/>
          <a:stretch/>
        </p:blipFill>
        <p:spPr>
          <a:xfrm>
            <a:off x="6772303" y="3943639"/>
            <a:ext cx="1676634" cy="606761"/>
          </a:xfrm>
          <a:prstGeom prst="rect">
            <a:avLst/>
          </a:prstGeom>
        </p:spPr>
      </p:pic>
    </p:spTree>
    <p:extLst>
      <p:ext uri="{BB962C8B-B14F-4D97-AF65-F5344CB8AC3E}">
        <p14:creationId xmlns:p14="http://schemas.microsoft.com/office/powerpoint/2010/main" val="1043676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215516" y="258151"/>
            <a:ext cx="4931158" cy="461665"/>
          </a:xfrm>
          <a:prstGeom prst="rect">
            <a:avLst/>
          </a:prstGeom>
          <a:noFill/>
        </p:spPr>
        <p:txBody>
          <a:bodyPr wrap="none" rtlCol="0">
            <a:spAutoFit/>
          </a:bodyPr>
          <a:lstStyle/>
          <a:p>
            <a:r>
              <a:rPr lang="en-US" altLang="ko-KR" sz="2400" dirty="0">
                <a:solidFill>
                  <a:srgbClr val="7030A0"/>
                </a:solidFill>
                <a:latin typeface="Open Sans" pitchFamily="2" charset="0"/>
                <a:ea typeface="Noto Sans KR" panose="020B0500000000000000" pitchFamily="34" charset="-127"/>
                <a:cs typeface="Open Sans" pitchFamily="2" charset="0"/>
              </a:rPr>
              <a:t>Modeling</a:t>
            </a:r>
            <a:r>
              <a:rPr lang="en-US" altLang="ko-KR" sz="2400" dirty="0">
                <a:solidFill>
                  <a:srgbClr val="7030A0"/>
                </a:solidFill>
                <a:latin typeface="Open Sans" pitchFamily="2" charset="0"/>
                <a:ea typeface="Open Sans" pitchFamily="2" charset="0"/>
                <a:cs typeface="Open Sans" pitchFamily="2" charset="0"/>
              </a:rPr>
              <a:t> – </a:t>
            </a:r>
            <a:r>
              <a:rPr lang="en-US" altLang="ko-KR" sz="2400" dirty="0">
                <a:solidFill>
                  <a:srgbClr val="7030A0"/>
                </a:solidFill>
                <a:latin typeface="Open Sans" pitchFamily="2" charset="0"/>
                <a:ea typeface="Noto Sans KR" panose="020B0500000000000000" pitchFamily="34" charset="-127"/>
                <a:cs typeface="Open Sans" pitchFamily="2" charset="0"/>
              </a:rPr>
              <a:t>Vanilla CNN Modeling</a:t>
            </a:r>
          </a:p>
        </p:txBody>
      </p:sp>
      <p:grpSp>
        <p:nvGrpSpPr>
          <p:cNvPr id="69" name="그룹 68"/>
          <p:cNvGrpSpPr/>
          <p:nvPr/>
        </p:nvGrpSpPr>
        <p:grpSpPr>
          <a:xfrm>
            <a:off x="8349115" y="31462"/>
            <a:ext cx="748916" cy="716215"/>
            <a:chOff x="8349115" y="31462"/>
            <a:chExt cx="748916" cy="716215"/>
          </a:xfrm>
        </p:grpSpPr>
        <p:grpSp>
          <p:nvGrpSpPr>
            <p:cNvPr id="70" name="그룹 69"/>
            <p:cNvGrpSpPr/>
            <p:nvPr/>
          </p:nvGrpSpPr>
          <p:grpSpPr>
            <a:xfrm>
              <a:off x="8766487" y="190296"/>
              <a:ext cx="295864" cy="295864"/>
              <a:chOff x="8378650" y="324694"/>
              <a:chExt cx="295864" cy="295864"/>
            </a:xfrm>
          </p:grpSpPr>
          <p:sp>
            <p:nvSpPr>
              <p:cNvPr id="83" name="타원 8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1" name="그룹 70"/>
            <p:cNvGrpSpPr/>
            <p:nvPr/>
          </p:nvGrpSpPr>
          <p:grpSpPr>
            <a:xfrm>
              <a:off x="8349115" y="31462"/>
              <a:ext cx="383328" cy="383328"/>
              <a:chOff x="8676431" y="160879"/>
              <a:chExt cx="426915" cy="426915"/>
            </a:xfrm>
          </p:grpSpPr>
          <p:sp>
            <p:nvSpPr>
              <p:cNvPr id="78" name="타원 7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9" name="직선 연결선 78"/>
              <p:cNvCxnSpPr>
                <a:stCxn id="78" idx="1"/>
                <a:endCxn id="7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직선 연결선 79"/>
              <p:cNvCxnSpPr>
                <a:stCxn id="78" idx="7"/>
                <a:endCxn id="7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직선 연결선 80"/>
              <p:cNvCxnSpPr>
                <a:stCxn id="78" idx="0"/>
                <a:endCxn id="7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직선 연결선 81"/>
              <p:cNvCxnSpPr>
                <a:stCxn id="78" idx="2"/>
                <a:endCxn id="7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2" name="그룹 71"/>
            <p:cNvGrpSpPr/>
            <p:nvPr/>
          </p:nvGrpSpPr>
          <p:grpSpPr>
            <a:xfrm>
              <a:off x="8872194" y="521840"/>
              <a:ext cx="225837" cy="225837"/>
              <a:chOff x="8614083" y="576193"/>
              <a:chExt cx="225837" cy="225837"/>
            </a:xfrm>
          </p:grpSpPr>
          <p:sp>
            <p:nvSpPr>
              <p:cNvPr id="73" name="타원 7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p:cNvCxnSpPr>
                <a:stCxn id="73" idx="1"/>
                <a:endCxn id="7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5" name="직선 연결선 74"/>
              <p:cNvCxnSpPr>
                <a:stCxn id="73" idx="7"/>
                <a:endCxn id="7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6" name="직선 연결선 75"/>
              <p:cNvCxnSpPr>
                <a:stCxn id="73" idx="0"/>
                <a:endCxn id="7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7" name="직선 연결선 76"/>
              <p:cNvCxnSpPr>
                <a:stCxn id="73" idx="2"/>
                <a:endCxn id="7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43" name="그룹 42">
            <a:extLst>
              <a:ext uri="{FF2B5EF4-FFF2-40B4-BE49-F238E27FC236}">
                <a16:creationId xmlns:a16="http://schemas.microsoft.com/office/drawing/2014/main" id="{FE7A2E22-0CC9-2DF9-A18C-6B5443596783}"/>
              </a:ext>
            </a:extLst>
          </p:cNvPr>
          <p:cNvGrpSpPr/>
          <p:nvPr/>
        </p:nvGrpSpPr>
        <p:grpSpPr>
          <a:xfrm>
            <a:off x="432837" y="1131590"/>
            <a:ext cx="8273138" cy="576064"/>
            <a:chOff x="432837" y="1131590"/>
            <a:chExt cx="8273138" cy="576064"/>
          </a:xfrm>
        </p:grpSpPr>
        <p:sp>
          <p:nvSpPr>
            <p:cNvPr id="44" name="사각형: 둥근 모서리 43">
              <a:extLst>
                <a:ext uri="{FF2B5EF4-FFF2-40B4-BE49-F238E27FC236}">
                  <a16:creationId xmlns:a16="http://schemas.microsoft.com/office/drawing/2014/main" id="{3DC2F004-A2D5-1D8D-498A-88A1715CAB72}"/>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5" name="사각형: 둥근 모서리 44">
              <a:extLst>
                <a:ext uri="{FF2B5EF4-FFF2-40B4-BE49-F238E27FC236}">
                  <a16:creationId xmlns:a16="http://schemas.microsoft.com/office/drawing/2014/main" id="{0CD7472C-4B8B-BC10-4B9D-21F8286438FE}"/>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6" name="사각형: 둥근 모서리 45">
              <a:extLst>
                <a:ext uri="{FF2B5EF4-FFF2-40B4-BE49-F238E27FC236}">
                  <a16:creationId xmlns:a16="http://schemas.microsoft.com/office/drawing/2014/main" id="{DD1BD6A5-BDC4-59EC-D8E2-107B2D6AE94B}"/>
                </a:ext>
              </a:extLst>
            </p:cNvPr>
            <p:cNvSpPr/>
            <p:nvPr/>
          </p:nvSpPr>
          <p:spPr>
            <a:xfrm>
              <a:off x="3814619"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47" name="사각형: 둥근 모서리 46">
              <a:extLst>
                <a:ext uri="{FF2B5EF4-FFF2-40B4-BE49-F238E27FC236}">
                  <a16:creationId xmlns:a16="http://schemas.microsoft.com/office/drawing/2014/main" id="{F261DBE2-37FB-8785-9DB3-A156EA37FAA9}"/>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8" name="사각형: 둥근 모서리 47">
              <a:extLst>
                <a:ext uri="{FF2B5EF4-FFF2-40B4-BE49-F238E27FC236}">
                  <a16:creationId xmlns:a16="http://schemas.microsoft.com/office/drawing/2014/main" id="{978335FD-481F-3398-B199-F539D8062F6F}"/>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49" name="화살표: 오른쪽 48">
              <a:extLst>
                <a:ext uri="{FF2B5EF4-FFF2-40B4-BE49-F238E27FC236}">
                  <a16:creationId xmlns:a16="http://schemas.microsoft.com/office/drawing/2014/main" id="{CB52C160-B694-2F7B-4EA5-ACE7B0CAC8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D32FAC16-32F8-31FA-59BF-B5FFB1E0E21C}"/>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BFD059F8-C40C-4612-A214-8A64710B041A}"/>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화살표: 오른쪽 51">
              <a:extLst>
                <a:ext uri="{FF2B5EF4-FFF2-40B4-BE49-F238E27FC236}">
                  <a16:creationId xmlns:a16="http://schemas.microsoft.com/office/drawing/2014/main" id="{780B6384-03D9-B9AE-0CFB-0677158BC20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6" name="TextBox 55">
            <a:extLst>
              <a:ext uri="{FF2B5EF4-FFF2-40B4-BE49-F238E27FC236}">
                <a16:creationId xmlns:a16="http://schemas.microsoft.com/office/drawing/2014/main" id="{04CF8621-9C2F-AFF9-2EBE-CCD149FD3ACD}"/>
              </a:ext>
            </a:extLst>
          </p:cNvPr>
          <p:cNvSpPr txBox="1"/>
          <p:nvPr/>
        </p:nvSpPr>
        <p:spPr>
          <a:xfrm>
            <a:off x="432836" y="2679893"/>
            <a:ext cx="4139163" cy="1938992"/>
          </a:xfrm>
          <a:prstGeom prst="rect">
            <a:avLst/>
          </a:prstGeom>
          <a:noFill/>
          <a:ln>
            <a:solidFill>
              <a:srgbClr val="7030A0"/>
            </a:solidFill>
          </a:ln>
        </p:spPr>
        <p:txBody>
          <a:bodyPr wrap="square" rtlCol="0" anchor="t">
            <a:spAutoFit/>
          </a:bodyPr>
          <a:lstStyle/>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가장 기본적인 </a:t>
            </a:r>
            <a:r>
              <a:rPr lang="en-US" altLang="ko-KR" sz="1200" dirty="0">
                <a:solidFill>
                  <a:srgbClr val="7030A0"/>
                </a:solidFill>
                <a:latin typeface="Open Sans" pitchFamily="2" charset="0"/>
                <a:ea typeface="Noto Sans KR" panose="020B0500000000000000" pitchFamily="34" charset="-127"/>
                <a:cs typeface="Open Sans" pitchFamily="2" charset="0"/>
              </a:rPr>
              <a:t>CNN </a:t>
            </a:r>
            <a:r>
              <a:rPr lang="ko-KR" altLang="en-US" sz="1200" dirty="0">
                <a:solidFill>
                  <a:srgbClr val="7030A0"/>
                </a:solidFill>
                <a:latin typeface="Open Sans" pitchFamily="2" charset="0"/>
                <a:ea typeface="Noto Sans KR" panose="020B0500000000000000" pitchFamily="34" charset="-127"/>
                <a:cs typeface="Open Sans" pitchFamily="2" charset="0"/>
              </a:rPr>
              <a:t>구조로 모델링 진행</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데이터 특징 추출 </a:t>
            </a:r>
            <a:r>
              <a:rPr lang="en-US" altLang="ko-KR" sz="1200" dirty="0">
                <a:solidFill>
                  <a:srgbClr val="7030A0"/>
                </a:solidFill>
                <a:latin typeface="Open Sans" pitchFamily="2" charset="0"/>
                <a:ea typeface="Noto Sans KR" panose="020B0500000000000000" pitchFamily="34" charset="-127"/>
                <a:cs typeface="Open Sans" pitchFamily="2" charset="0"/>
              </a:rPr>
              <a:t>Layer (</a:t>
            </a:r>
            <a:r>
              <a:rPr lang="ko-KR" altLang="en-US" sz="1200" dirty="0">
                <a:solidFill>
                  <a:srgbClr val="7030A0"/>
                </a:solidFill>
                <a:latin typeface="Open Sans" pitchFamily="2" charset="0"/>
                <a:ea typeface="Noto Sans KR" panose="020B0500000000000000" pitchFamily="34" charset="-127"/>
                <a:cs typeface="Open Sans" pitchFamily="2" charset="0"/>
              </a:rPr>
              <a:t>총 </a:t>
            </a:r>
            <a:r>
              <a:rPr lang="en-US" altLang="ko-KR" sz="1200" dirty="0">
                <a:solidFill>
                  <a:srgbClr val="7030A0"/>
                </a:solidFill>
                <a:latin typeface="Open Sans" pitchFamily="2" charset="0"/>
                <a:ea typeface="Noto Sans KR" panose="020B0500000000000000" pitchFamily="34" charset="-127"/>
                <a:cs typeface="Open Sans" pitchFamily="2" charset="0"/>
              </a:rPr>
              <a:t>2</a:t>
            </a:r>
            <a:r>
              <a:rPr lang="ko-KR" altLang="en-US" sz="1200" dirty="0">
                <a:solidFill>
                  <a:srgbClr val="7030A0"/>
                </a:solidFill>
                <a:latin typeface="Open Sans" pitchFamily="2" charset="0"/>
                <a:ea typeface="Noto Sans KR" panose="020B0500000000000000" pitchFamily="34" charset="-127"/>
                <a:cs typeface="Open Sans" pitchFamily="2" charset="0"/>
              </a:rPr>
              <a:t>개의 </a:t>
            </a:r>
            <a:r>
              <a:rPr lang="en-US" altLang="ko-KR" sz="1200" dirty="0">
                <a:solidFill>
                  <a:srgbClr val="7030A0"/>
                </a:solidFill>
                <a:latin typeface="Open Sans" pitchFamily="2" charset="0"/>
                <a:ea typeface="Noto Sans KR" panose="020B0500000000000000" pitchFamily="34" charset="-127"/>
                <a:cs typeface="Open Sans" pitchFamily="2" charset="0"/>
              </a:rPr>
              <a:t>Block)</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Conv2D : padding = ‘same’, filter units= 3 x 3</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MaxPooling2D : 2 x 2</a:t>
            </a: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데이터 분류 </a:t>
            </a:r>
            <a:r>
              <a:rPr lang="en-US" altLang="ko-KR" sz="1200" dirty="0">
                <a:solidFill>
                  <a:srgbClr val="7030A0"/>
                </a:solidFill>
                <a:latin typeface="Open Sans" pitchFamily="2" charset="0"/>
                <a:ea typeface="Noto Sans KR" panose="020B0500000000000000" pitchFamily="34" charset="-127"/>
                <a:cs typeface="Open Sans" pitchFamily="2" charset="0"/>
              </a:rPr>
              <a:t>Layer</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Flatten</a:t>
            </a:r>
          </a:p>
          <a:p>
            <a:pPr marL="628650" lvl="1" indent="-171450">
              <a:buFont typeface="Arial" panose="020B0604020202020204" pitchFamily="34" charset="0"/>
              <a:buChar char="•"/>
            </a:pPr>
            <a:r>
              <a:rPr lang="ko-KR" altLang="en-US" sz="1200" dirty="0" err="1">
                <a:solidFill>
                  <a:srgbClr val="7030A0"/>
                </a:solidFill>
                <a:latin typeface="Open Sans" pitchFamily="2" charset="0"/>
                <a:ea typeface="Noto Sans KR" panose="020B0500000000000000" pitchFamily="34" charset="-127"/>
                <a:cs typeface="Open Sans" pitchFamily="2" charset="0"/>
              </a:rPr>
              <a:t>은닉층</a:t>
            </a:r>
            <a:r>
              <a:rPr lang="ko-KR" altLang="en-US" sz="1200" dirty="0">
                <a:solidFill>
                  <a:srgbClr val="7030A0"/>
                </a:solidFill>
                <a:latin typeface="Open Sans" pitchFamily="2" charset="0"/>
                <a:ea typeface="Noto Sans KR" panose="020B0500000000000000" pitchFamily="34" charset="-127"/>
                <a:cs typeface="Open Sans" pitchFamily="2" charset="0"/>
              </a:rPr>
              <a:t> </a:t>
            </a:r>
            <a:r>
              <a:rPr lang="en-US" altLang="ko-KR" sz="1200" dirty="0">
                <a:solidFill>
                  <a:srgbClr val="7030A0"/>
                </a:solidFill>
                <a:latin typeface="Open Sans" pitchFamily="2" charset="0"/>
                <a:ea typeface="Noto Sans KR" panose="020B0500000000000000" pitchFamily="34" charset="-127"/>
                <a:cs typeface="Open Sans" pitchFamily="2" charset="0"/>
              </a:rPr>
              <a:t>Dense (activation = ‘</a:t>
            </a:r>
            <a:r>
              <a:rPr lang="en-US" altLang="ko-KR" sz="1200" dirty="0" err="1">
                <a:solidFill>
                  <a:srgbClr val="7030A0"/>
                </a:solidFill>
                <a:latin typeface="Open Sans" pitchFamily="2" charset="0"/>
                <a:ea typeface="Noto Sans KR" panose="020B0500000000000000" pitchFamily="34" charset="-127"/>
                <a:cs typeface="Open Sans" pitchFamily="2" charset="0"/>
              </a:rPr>
              <a:t>relu</a:t>
            </a:r>
            <a:r>
              <a:rPr lang="en-US" altLang="ko-KR" sz="1200" dirty="0">
                <a:solidFill>
                  <a:srgbClr val="7030A0"/>
                </a:solidFill>
                <a:latin typeface="Open Sans" pitchFamily="2" charset="0"/>
                <a:ea typeface="Noto Sans KR" panose="020B0500000000000000" pitchFamily="34" charset="-127"/>
                <a:cs typeface="Open Sans" pitchFamily="2" charset="0"/>
              </a:rPr>
              <a:t>’)</a:t>
            </a:r>
          </a:p>
          <a:p>
            <a:pPr marL="628650" lvl="1" indent="-171450">
              <a:buFont typeface="Arial" panose="020B0604020202020204" pitchFamily="34" charset="0"/>
              <a:buChar char="•"/>
            </a:pPr>
            <a:r>
              <a:rPr lang="ko-KR" altLang="en-US" sz="1200" dirty="0" err="1">
                <a:solidFill>
                  <a:srgbClr val="7030A0"/>
                </a:solidFill>
                <a:latin typeface="Open Sans" pitchFamily="2" charset="0"/>
                <a:ea typeface="Noto Sans KR" panose="020B0500000000000000" pitchFamily="34" charset="-127"/>
                <a:cs typeface="Open Sans" pitchFamily="2" charset="0"/>
              </a:rPr>
              <a:t>출력층</a:t>
            </a:r>
            <a:r>
              <a:rPr lang="ko-KR" altLang="en-US" sz="1200" dirty="0">
                <a:solidFill>
                  <a:srgbClr val="7030A0"/>
                </a:solidFill>
                <a:latin typeface="Open Sans" pitchFamily="2" charset="0"/>
                <a:ea typeface="Noto Sans KR" panose="020B0500000000000000" pitchFamily="34" charset="-127"/>
                <a:cs typeface="Open Sans" pitchFamily="2" charset="0"/>
              </a:rPr>
              <a:t> </a:t>
            </a:r>
            <a:r>
              <a:rPr lang="en-US" altLang="ko-KR" sz="1200" dirty="0">
                <a:solidFill>
                  <a:srgbClr val="7030A0"/>
                </a:solidFill>
                <a:latin typeface="Open Sans" pitchFamily="2" charset="0"/>
                <a:ea typeface="Noto Sans KR" panose="020B0500000000000000" pitchFamily="34" charset="-127"/>
                <a:cs typeface="Open Sans" pitchFamily="2" charset="0"/>
              </a:rPr>
              <a:t>Dense (activation = ‘</a:t>
            </a:r>
            <a:r>
              <a:rPr lang="en-US" altLang="ko-KR" sz="1200" dirty="0" err="1">
                <a:solidFill>
                  <a:srgbClr val="7030A0"/>
                </a:solidFill>
                <a:latin typeface="Open Sans" pitchFamily="2" charset="0"/>
                <a:ea typeface="Noto Sans KR" panose="020B0500000000000000" pitchFamily="34" charset="-127"/>
                <a:cs typeface="Open Sans" pitchFamily="2" charset="0"/>
              </a:rPr>
              <a:t>softmax</a:t>
            </a:r>
            <a:r>
              <a:rPr lang="en-US" altLang="ko-KR" sz="1200" dirty="0">
                <a:solidFill>
                  <a:srgbClr val="7030A0"/>
                </a:solidFill>
                <a:latin typeface="Open Sans" pitchFamily="2" charset="0"/>
                <a:ea typeface="Noto Sans KR" panose="020B0500000000000000" pitchFamily="34" charset="-127"/>
                <a:cs typeface="Open Sans" pitchFamily="2" charset="0"/>
              </a:rPr>
              <a:t>’)</a:t>
            </a:r>
          </a:p>
        </p:txBody>
      </p:sp>
      <p:sp>
        <p:nvSpPr>
          <p:cNvPr id="57" name="사각형: 둥근 모서리 56">
            <a:extLst>
              <a:ext uri="{FF2B5EF4-FFF2-40B4-BE49-F238E27FC236}">
                <a16:creationId xmlns:a16="http://schemas.microsoft.com/office/drawing/2014/main" id="{51CDF93D-80BC-1A75-0160-2D275236581B}"/>
              </a:ext>
            </a:extLst>
          </p:cNvPr>
          <p:cNvSpPr/>
          <p:nvPr/>
        </p:nvSpPr>
        <p:spPr>
          <a:xfrm>
            <a:off x="432837" y="2021158"/>
            <a:ext cx="2198267"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rgbClr val="7030A0"/>
                </a:solidFill>
                <a:latin typeface="Open Sans" pitchFamily="2" charset="0"/>
                <a:ea typeface="Noto Sans KR" panose="020B0500000000000000" pitchFamily="34" charset="-127"/>
                <a:cs typeface="Open Sans" pitchFamily="2" charset="0"/>
              </a:rPr>
              <a:t>Vanilla CNN</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pic>
        <p:nvPicPr>
          <p:cNvPr id="4" name="Picture 6">
            <a:extLst>
              <a:ext uri="{FF2B5EF4-FFF2-40B4-BE49-F238E27FC236}">
                <a16:creationId xmlns:a16="http://schemas.microsoft.com/office/drawing/2014/main" id="{20BE9340-EE06-E10F-5BC0-DF41A8D4E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3989" y="1961980"/>
            <a:ext cx="3901985" cy="999719"/>
          </a:xfrm>
          <a:prstGeom prst="rect">
            <a:avLst/>
          </a:prstGeom>
          <a:noFill/>
          <a:extLst>
            <a:ext uri="{909E8E84-426E-40DD-AFC4-6F175D3DCCD1}">
              <a14:hiddenFill xmlns:a14="http://schemas.microsoft.com/office/drawing/2010/main">
                <a:solidFill>
                  <a:srgbClr val="FFFFFF"/>
                </a:solidFill>
              </a14:hiddenFill>
            </a:ext>
          </a:extLst>
        </p:spPr>
      </p:pic>
      <p:pic>
        <p:nvPicPr>
          <p:cNvPr id="9" name="그림 8">
            <a:extLst>
              <a:ext uri="{FF2B5EF4-FFF2-40B4-BE49-F238E27FC236}">
                <a16:creationId xmlns:a16="http://schemas.microsoft.com/office/drawing/2014/main" id="{6454A8D4-3B78-728F-212C-257209CDC33F}"/>
              </a:ext>
            </a:extLst>
          </p:cNvPr>
          <p:cNvPicPr>
            <a:picLocks noChangeAspect="1"/>
          </p:cNvPicPr>
          <p:nvPr/>
        </p:nvPicPr>
        <p:blipFill>
          <a:blip r:embed="rId4"/>
          <a:stretch>
            <a:fillRect/>
          </a:stretch>
        </p:blipFill>
        <p:spPr>
          <a:xfrm>
            <a:off x="4807285" y="2957078"/>
            <a:ext cx="3901984" cy="1690860"/>
          </a:xfrm>
          <a:prstGeom prst="rect">
            <a:avLst/>
          </a:prstGeom>
        </p:spPr>
      </p:pic>
      <p:pic>
        <p:nvPicPr>
          <p:cNvPr id="10" name="그림 9" descr="텍스트, 시계이(가) 표시된 사진">
            <a:extLst>
              <a:ext uri="{FF2B5EF4-FFF2-40B4-BE49-F238E27FC236}">
                <a16:creationId xmlns:a16="http://schemas.microsoft.com/office/drawing/2014/main" id="{E1C51420-4CDC-C41C-6675-4842CDCB5A9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9828" t="69189" r="36126"/>
          <a:stretch/>
        </p:blipFill>
        <p:spPr>
          <a:xfrm>
            <a:off x="2751852" y="2001408"/>
            <a:ext cx="1800199" cy="615564"/>
          </a:xfrm>
          <a:prstGeom prst="rect">
            <a:avLst/>
          </a:prstGeom>
          <a:ln w="76200">
            <a:solidFill>
              <a:srgbClr val="7030A0"/>
            </a:solidFill>
          </a:ln>
          <a:effectLst>
            <a:softEdge rad="63500"/>
          </a:effectLst>
        </p:spPr>
      </p:pic>
    </p:spTree>
    <p:extLst>
      <p:ext uri="{BB962C8B-B14F-4D97-AF65-F5344CB8AC3E}">
        <p14:creationId xmlns:p14="http://schemas.microsoft.com/office/powerpoint/2010/main" val="1835868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215516" y="258151"/>
            <a:ext cx="4931158" cy="461665"/>
          </a:xfrm>
          <a:prstGeom prst="rect">
            <a:avLst/>
          </a:prstGeom>
          <a:noFill/>
        </p:spPr>
        <p:txBody>
          <a:bodyPr wrap="none" rtlCol="0">
            <a:spAutoFit/>
          </a:bodyPr>
          <a:lstStyle/>
          <a:p>
            <a:r>
              <a:rPr lang="en-US" altLang="ko-KR" sz="2400" dirty="0">
                <a:solidFill>
                  <a:srgbClr val="7030A0"/>
                </a:solidFill>
                <a:latin typeface="Open Sans" pitchFamily="2" charset="0"/>
                <a:ea typeface="Noto Sans KR" panose="020B0500000000000000" pitchFamily="34" charset="-127"/>
                <a:cs typeface="Open Sans" pitchFamily="2" charset="0"/>
              </a:rPr>
              <a:t>Modeling</a:t>
            </a:r>
            <a:r>
              <a:rPr lang="en-US" altLang="ko-KR" sz="2400" dirty="0">
                <a:solidFill>
                  <a:srgbClr val="7030A0"/>
                </a:solidFill>
                <a:latin typeface="Open Sans" pitchFamily="2" charset="0"/>
                <a:ea typeface="Open Sans" pitchFamily="2" charset="0"/>
                <a:cs typeface="Open Sans" pitchFamily="2" charset="0"/>
              </a:rPr>
              <a:t> – </a:t>
            </a:r>
            <a:r>
              <a:rPr lang="en-US" altLang="ko-KR" sz="2400" dirty="0">
                <a:solidFill>
                  <a:srgbClr val="7030A0"/>
                </a:solidFill>
                <a:latin typeface="Open Sans" pitchFamily="2" charset="0"/>
                <a:ea typeface="Noto Sans KR" panose="020B0500000000000000" pitchFamily="34" charset="-127"/>
                <a:cs typeface="Open Sans" pitchFamily="2" charset="0"/>
              </a:rPr>
              <a:t>Vanilla CNN Modeling</a:t>
            </a:r>
          </a:p>
        </p:txBody>
      </p:sp>
      <p:grpSp>
        <p:nvGrpSpPr>
          <p:cNvPr id="69" name="그룹 68"/>
          <p:cNvGrpSpPr/>
          <p:nvPr/>
        </p:nvGrpSpPr>
        <p:grpSpPr>
          <a:xfrm>
            <a:off x="8349115" y="31462"/>
            <a:ext cx="748916" cy="716215"/>
            <a:chOff x="8349115" y="31462"/>
            <a:chExt cx="748916" cy="716215"/>
          </a:xfrm>
        </p:grpSpPr>
        <p:grpSp>
          <p:nvGrpSpPr>
            <p:cNvPr id="70" name="그룹 69"/>
            <p:cNvGrpSpPr/>
            <p:nvPr/>
          </p:nvGrpSpPr>
          <p:grpSpPr>
            <a:xfrm>
              <a:off x="8766487" y="190296"/>
              <a:ext cx="295864" cy="295864"/>
              <a:chOff x="8378650" y="324694"/>
              <a:chExt cx="295864" cy="295864"/>
            </a:xfrm>
          </p:grpSpPr>
          <p:sp>
            <p:nvSpPr>
              <p:cNvPr id="83" name="타원 8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1" name="그룹 70"/>
            <p:cNvGrpSpPr/>
            <p:nvPr/>
          </p:nvGrpSpPr>
          <p:grpSpPr>
            <a:xfrm>
              <a:off x="8349115" y="31462"/>
              <a:ext cx="383328" cy="383328"/>
              <a:chOff x="8676431" y="160879"/>
              <a:chExt cx="426915" cy="426915"/>
            </a:xfrm>
          </p:grpSpPr>
          <p:sp>
            <p:nvSpPr>
              <p:cNvPr id="78" name="타원 7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9" name="직선 연결선 78"/>
              <p:cNvCxnSpPr>
                <a:stCxn id="78" idx="1"/>
                <a:endCxn id="7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직선 연결선 79"/>
              <p:cNvCxnSpPr>
                <a:stCxn id="78" idx="7"/>
                <a:endCxn id="7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직선 연결선 80"/>
              <p:cNvCxnSpPr>
                <a:stCxn id="78" idx="0"/>
                <a:endCxn id="7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직선 연결선 81"/>
              <p:cNvCxnSpPr>
                <a:stCxn id="78" idx="2"/>
                <a:endCxn id="7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2" name="그룹 71"/>
            <p:cNvGrpSpPr/>
            <p:nvPr/>
          </p:nvGrpSpPr>
          <p:grpSpPr>
            <a:xfrm>
              <a:off x="8872194" y="521840"/>
              <a:ext cx="225837" cy="225837"/>
              <a:chOff x="8614083" y="576193"/>
              <a:chExt cx="225837" cy="225837"/>
            </a:xfrm>
          </p:grpSpPr>
          <p:sp>
            <p:nvSpPr>
              <p:cNvPr id="73" name="타원 7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p:cNvCxnSpPr>
                <a:stCxn id="73" idx="1"/>
                <a:endCxn id="7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5" name="직선 연결선 74"/>
              <p:cNvCxnSpPr>
                <a:stCxn id="73" idx="7"/>
                <a:endCxn id="7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6" name="직선 연결선 75"/>
              <p:cNvCxnSpPr>
                <a:stCxn id="73" idx="0"/>
                <a:endCxn id="7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7" name="직선 연결선 76"/>
              <p:cNvCxnSpPr>
                <a:stCxn id="73" idx="2"/>
                <a:endCxn id="7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43" name="그룹 42">
            <a:extLst>
              <a:ext uri="{FF2B5EF4-FFF2-40B4-BE49-F238E27FC236}">
                <a16:creationId xmlns:a16="http://schemas.microsoft.com/office/drawing/2014/main" id="{FE7A2E22-0CC9-2DF9-A18C-6B5443596783}"/>
              </a:ext>
            </a:extLst>
          </p:cNvPr>
          <p:cNvGrpSpPr/>
          <p:nvPr/>
        </p:nvGrpSpPr>
        <p:grpSpPr>
          <a:xfrm>
            <a:off x="432837" y="1131590"/>
            <a:ext cx="8273138" cy="576064"/>
            <a:chOff x="432837" y="1131590"/>
            <a:chExt cx="8273138" cy="576064"/>
          </a:xfrm>
        </p:grpSpPr>
        <p:sp>
          <p:nvSpPr>
            <p:cNvPr id="44" name="사각형: 둥근 모서리 43">
              <a:extLst>
                <a:ext uri="{FF2B5EF4-FFF2-40B4-BE49-F238E27FC236}">
                  <a16:creationId xmlns:a16="http://schemas.microsoft.com/office/drawing/2014/main" id="{3DC2F004-A2D5-1D8D-498A-88A1715CAB72}"/>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5" name="사각형: 둥근 모서리 44">
              <a:extLst>
                <a:ext uri="{FF2B5EF4-FFF2-40B4-BE49-F238E27FC236}">
                  <a16:creationId xmlns:a16="http://schemas.microsoft.com/office/drawing/2014/main" id="{0CD7472C-4B8B-BC10-4B9D-21F8286438FE}"/>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6" name="사각형: 둥근 모서리 45">
              <a:extLst>
                <a:ext uri="{FF2B5EF4-FFF2-40B4-BE49-F238E27FC236}">
                  <a16:creationId xmlns:a16="http://schemas.microsoft.com/office/drawing/2014/main" id="{DD1BD6A5-BDC4-59EC-D8E2-107B2D6AE94B}"/>
                </a:ext>
              </a:extLst>
            </p:cNvPr>
            <p:cNvSpPr/>
            <p:nvPr/>
          </p:nvSpPr>
          <p:spPr>
            <a:xfrm>
              <a:off x="3814619"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47" name="사각형: 둥근 모서리 46">
              <a:extLst>
                <a:ext uri="{FF2B5EF4-FFF2-40B4-BE49-F238E27FC236}">
                  <a16:creationId xmlns:a16="http://schemas.microsoft.com/office/drawing/2014/main" id="{F261DBE2-37FB-8785-9DB3-A156EA37FAA9}"/>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8" name="사각형: 둥근 모서리 47">
              <a:extLst>
                <a:ext uri="{FF2B5EF4-FFF2-40B4-BE49-F238E27FC236}">
                  <a16:creationId xmlns:a16="http://schemas.microsoft.com/office/drawing/2014/main" id="{978335FD-481F-3398-B199-F539D8062F6F}"/>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49" name="화살표: 오른쪽 48">
              <a:extLst>
                <a:ext uri="{FF2B5EF4-FFF2-40B4-BE49-F238E27FC236}">
                  <a16:creationId xmlns:a16="http://schemas.microsoft.com/office/drawing/2014/main" id="{CB52C160-B694-2F7B-4EA5-ACE7B0CAC8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D32FAC16-32F8-31FA-59BF-B5FFB1E0E21C}"/>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BFD059F8-C40C-4612-A214-8A64710B041A}"/>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화살표: 오른쪽 51">
              <a:extLst>
                <a:ext uri="{FF2B5EF4-FFF2-40B4-BE49-F238E27FC236}">
                  <a16:creationId xmlns:a16="http://schemas.microsoft.com/office/drawing/2014/main" id="{780B6384-03D9-B9AE-0CFB-0677158BC20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6" name="TextBox 55">
            <a:extLst>
              <a:ext uri="{FF2B5EF4-FFF2-40B4-BE49-F238E27FC236}">
                <a16:creationId xmlns:a16="http://schemas.microsoft.com/office/drawing/2014/main" id="{04CF8621-9C2F-AFF9-2EBE-CCD149FD3ACD}"/>
              </a:ext>
            </a:extLst>
          </p:cNvPr>
          <p:cNvSpPr txBox="1"/>
          <p:nvPr/>
        </p:nvSpPr>
        <p:spPr>
          <a:xfrm>
            <a:off x="432836" y="2679893"/>
            <a:ext cx="4139163" cy="1754326"/>
          </a:xfrm>
          <a:prstGeom prst="rect">
            <a:avLst/>
          </a:prstGeom>
          <a:noFill/>
          <a:ln>
            <a:solidFill>
              <a:srgbClr val="7030A0"/>
            </a:solidFill>
          </a:ln>
        </p:spPr>
        <p:txBody>
          <a:bodyPr wrap="square" rtlCol="0" anchor="t">
            <a:spAutoFit/>
          </a:bodyPr>
          <a:lstStyle/>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model compile</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optimizer = ‘</a:t>
            </a:r>
            <a:r>
              <a:rPr lang="en-US" altLang="ko-KR" sz="1200" dirty="0" err="1">
                <a:solidFill>
                  <a:srgbClr val="7030A0"/>
                </a:solidFill>
                <a:latin typeface="Open Sans" pitchFamily="2" charset="0"/>
                <a:ea typeface="Noto Sans KR" panose="020B0500000000000000" pitchFamily="34" charset="-127"/>
                <a:cs typeface="Open Sans" pitchFamily="2" charset="0"/>
              </a:rPr>
              <a:t>adam</a:t>
            </a:r>
            <a:r>
              <a:rPr lang="en-US" altLang="ko-KR" sz="1200" dirty="0">
                <a:solidFill>
                  <a:srgbClr val="7030A0"/>
                </a:solidFill>
                <a:latin typeface="Open Sans" pitchFamily="2" charset="0"/>
                <a:ea typeface="Noto Sans KR" panose="020B0500000000000000" pitchFamily="34" charset="-127"/>
                <a:cs typeface="Open Sans" pitchFamily="2" charset="0"/>
              </a:rPr>
              <a:t>’</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loss = ‘</a:t>
            </a:r>
            <a:r>
              <a:rPr lang="en-US" altLang="ko-KR" sz="1200" dirty="0" err="1">
                <a:solidFill>
                  <a:srgbClr val="7030A0"/>
                </a:solidFill>
                <a:latin typeface="Open Sans" pitchFamily="2" charset="0"/>
                <a:ea typeface="Noto Sans KR" panose="020B0500000000000000" pitchFamily="34" charset="-127"/>
                <a:cs typeface="Open Sans" pitchFamily="2" charset="0"/>
              </a:rPr>
              <a:t>sparse_categorical_crossentropy</a:t>
            </a:r>
            <a:r>
              <a:rPr lang="en-US" altLang="ko-KR" sz="1200" dirty="0">
                <a:solidFill>
                  <a:srgbClr val="7030A0"/>
                </a:solidFill>
                <a:latin typeface="Open Sans" pitchFamily="2" charset="0"/>
                <a:ea typeface="Noto Sans KR" panose="020B0500000000000000" pitchFamily="34" charset="-127"/>
                <a:cs typeface="Open Sans" pitchFamily="2" charset="0"/>
              </a:rPr>
              <a:t>’</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metrics = ‘accuracy’</a:t>
            </a:r>
          </a:p>
          <a:p>
            <a:pPr marL="628650" lvl="1"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model fit</a:t>
            </a:r>
          </a:p>
          <a:p>
            <a:pPr marL="628650" lvl="1" indent="-171450">
              <a:buFont typeface="Arial" panose="020B0604020202020204" pitchFamily="34" charset="0"/>
              <a:buChar char="•"/>
            </a:pPr>
            <a:r>
              <a:rPr lang="en-US" altLang="ko-KR" sz="1200" dirty="0" err="1">
                <a:solidFill>
                  <a:srgbClr val="7030A0"/>
                </a:solidFill>
                <a:latin typeface="Open Sans" pitchFamily="2" charset="0"/>
                <a:ea typeface="Noto Sans KR" panose="020B0500000000000000" pitchFamily="34" charset="-127"/>
                <a:cs typeface="Open Sans" pitchFamily="2" charset="0"/>
              </a:rPr>
              <a:t>batch_size</a:t>
            </a:r>
            <a:r>
              <a:rPr lang="en-US" altLang="ko-KR" sz="1200" dirty="0">
                <a:solidFill>
                  <a:srgbClr val="7030A0"/>
                </a:solidFill>
                <a:latin typeface="Open Sans" pitchFamily="2" charset="0"/>
                <a:ea typeface="Noto Sans KR" panose="020B0500000000000000" pitchFamily="34" charset="-127"/>
                <a:cs typeface="Open Sans" pitchFamily="2" charset="0"/>
              </a:rPr>
              <a:t> = 32</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epochs = 10</a:t>
            </a:r>
          </a:p>
          <a:p>
            <a:pPr marL="628650" lvl="1" indent="-171450">
              <a:buFont typeface="Arial" panose="020B0604020202020204" pitchFamily="34" charset="0"/>
              <a:buChar char="•"/>
            </a:pPr>
            <a:r>
              <a:rPr lang="en-US" altLang="ko-KR" sz="1200" dirty="0" err="1">
                <a:solidFill>
                  <a:srgbClr val="7030A0"/>
                </a:solidFill>
                <a:latin typeface="Open Sans" pitchFamily="2" charset="0"/>
                <a:ea typeface="Noto Sans KR" panose="020B0500000000000000" pitchFamily="34" charset="-127"/>
                <a:cs typeface="Open Sans" pitchFamily="2" charset="0"/>
              </a:rPr>
              <a:t>validation_data</a:t>
            </a:r>
            <a:r>
              <a:rPr lang="ko-KR" altLang="en-US" sz="1200" dirty="0">
                <a:solidFill>
                  <a:srgbClr val="7030A0"/>
                </a:solidFill>
                <a:latin typeface="Open Sans" pitchFamily="2" charset="0"/>
                <a:ea typeface="Noto Sans KR" panose="020B0500000000000000" pitchFamily="34" charset="-127"/>
                <a:cs typeface="Open Sans" pitchFamily="2" charset="0"/>
              </a:rPr>
              <a:t>로 검증도 함께 진행</a:t>
            </a:r>
            <a:endParaRPr lang="en-US" altLang="ko-KR" sz="1200" dirty="0">
              <a:solidFill>
                <a:srgbClr val="7030A0"/>
              </a:solidFill>
              <a:latin typeface="Open Sans" pitchFamily="2" charset="0"/>
              <a:ea typeface="Noto Sans KR" panose="020B0500000000000000" pitchFamily="34" charset="-127"/>
              <a:cs typeface="Open Sans" pitchFamily="2" charset="0"/>
            </a:endParaRPr>
          </a:p>
        </p:txBody>
      </p:sp>
      <p:sp>
        <p:nvSpPr>
          <p:cNvPr id="57" name="사각형: 둥근 모서리 56">
            <a:extLst>
              <a:ext uri="{FF2B5EF4-FFF2-40B4-BE49-F238E27FC236}">
                <a16:creationId xmlns:a16="http://schemas.microsoft.com/office/drawing/2014/main" id="{51CDF93D-80BC-1A75-0160-2D275236581B}"/>
              </a:ext>
            </a:extLst>
          </p:cNvPr>
          <p:cNvSpPr/>
          <p:nvPr/>
        </p:nvSpPr>
        <p:spPr>
          <a:xfrm>
            <a:off x="432837" y="2021158"/>
            <a:ext cx="2198267"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rgbClr val="7030A0"/>
                </a:solidFill>
                <a:latin typeface="Open Sans" pitchFamily="2" charset="0"/>
                <a:ea typeface="Noto Sans KR" panose="020B0500000000000000" pitchFamily="34" charset="-127"/>
                <a:cs typeface="Open Sans" pitchFamily="2" charset="0"/>
              </a:rPr>
              <a:t>Vanilla CNN</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pic>
        <p:nvPicPr>
          <p:cNvPr id="3" name="그림 2">
            <a:extLst>
              <a:ext uri="{FF2B5EF4-FFF2-40B4-BE49-F238E27FC236}">
                <a16:creationId xmlns:a16="http://schemas.microsoft.com/office/drawing/2014/main" id="{5FE617F8-5C2B-1217-B351-E3E409A4B6F8}"/>
              </a:ext>
            </a:extLst>
          </p:cNvPr>
          <p:cNvPicPr>
            <a:picLocks noChangeAspect="1"/>
          </p:cNvPicPr>
          <p:nvPr/>
        </p:nvPicPr>
        <p:blipFill>
          <a:blip r:embed="rId3"/>
          <a:stretch>
            <a:fillRect/>
          </a:stretch>
        </p:blipFill>
        <p:spPr>
          <a:xfrm>
            <a:off x="4901826" y="2639685"/>
            <a:ext cx="3791479" cy="638264"/>
          </a:xfrm>
          <a:prstGeom prst="rect">
            <a:avLst/>
          </a:prstGeom>
        </p:spPr>
      </p:pic>
      <p:pic>
        <p:nvPicPr>
          <p:cNvPr id="6" name="그림 5">
            <a:extLst>
              <a:ext uri="{FF2B5EF4-FFF2-40B4-BE49-F238E27FC236}">
                <a16:creationId xmlns:a16="http://schemas.microsoft.com/office/drawing/2014/main" id="{C78129C5-289A-8E03-046C-21947BABF52F}"/>
              </a:ext>
            </a:extLst>
          </p:cNvPr>
          <p:cNvPicPr>
            <a:picLocks noChangeAspect="1"/>
          </p:cNvPicPr>
          <p:nvPr/>
        </p:nvPicPr>
        <p:blipFill>
          <a:blip r:embed="rId4"/>
          <a:stretch>
            <a:fillRect/>
          </a:stretch>
        </p:blipFill>
        <p:spPr>
          <a:xfrm>
            <a:off x="5835405" y="3348217"/>
            <a:ext cx="1924319" cy="1086002"/>
          </a:xfrm>
          <a:prstGeom prst="rect">
            <a:avLst/>
          </a:prstGeom>
        </p:spPr>
      </p:pic>
    </p:spTree>
    <p:extLst>
      <p:ext uri="{BB962C8B-B14F-4D97-AF65-F5344CB8AC3E}">
        <p14:creationId xmlns:p14="http://schemas.microsoft.com/office/powerpoint/2010/main" val="2527215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215516" y="258151"/>
            <a:ext cx="4931158" cy="461665"/>
          </a:xfrm>
          <a:prstGeom prst="rect">
            <a:avLst/>
          </a:prstGeom>
          <a:noFill/>
        </p:spPr>
        <p:txBody>
          <a:bodyPr wrap="none" rtlCol="0">
            <a:spAutoFit/>
          </a:bodyPr>
          <a:lstStyle/>
          <a:p>
            <a:r>
              <a:rPr lang="en-US" altLang="ko-KR" sz="2400" dirty="0">
                <a:solidFill>
                  <a:srgbClr val="7030A0"/>
                </a:solidFill>
                <a:latin typeface="Open Sans" pitchFamily="2" charset="0"/>
                <a:ea typeface="Noto Sans KR" panose="020B0500000000000000" pitchFamily="34" charset="-127"/>
                <a:cs typeface="Open Sans" pitchFamily="2" charset="0"/>
              </a:rPr>
              <a:t>Modeling</a:t>
            </a:r>
            <a:r>
              <a:rPr lang="en-US" altLang="ko-KR" sz="2400" dirty="0">
                <a:solidFill>
                  <a:srgbClr val="7030A0"/>
                </a:solidFill>
                <a:latin typeface="Open Sans" pitchFamily="2" charset="0"/>
                <a:ea typeface="Open Sans" pitchFamily="2" charset="0"/>
                <a:cs typeface="Open Sans" pitchFamily="2" charset="0"/>
              </a:rPr>
              <a:t> – </a:t>
            </a:r>
            <a:r>
              <a:rPr lang="en-US" altLang="ko-KR" sz="2400" dirty="0">
                <a:solidFill>
                  <a:srgbClr val="7030A0"/>
                </a:solidFill>
                <a:latin typeface="Open Sans" pitchFamily="2" charset="0"/>
                <a:ea typeface="Noto Sans KR" panose="020B0500000000000000" pitchFamily="34" charset="-127"/>
                <a:cs typeface="Open Sans" pitchFamily="2" charset="0"/>
              </a:rPr>
              <a:t>Vanilla CNN Modeling</a:t>
            </a:r>
          </a:p>
        </p:txBody>
      </p:sp>
      <p:grpSp>
        <p:nvGrpSpPr>
          <p:cNvPr id="69" name="그룹 68"/>
          <p:cNvGrpSpPr/>
          <p:nvPr/>
        </p:nvGrpSpPr>
        <p:grpSpPr>
          <a:xfrm>
            <a:off x="8349115" y="31462"/>
            <a:ext cx="748916" cy="716215"/>
            <a:chOff x="8349115" y="31462"/>
            <a:chExt cx="748916" cy="716215"/>
          </a:xfrm>
        </p:grpSpPr>
        <p:grpSp>
          <p:nvGrpSpPr>
            <p:cNvPr id="70" name="그룹 69"/>
            <p:cNvGrpSpPr/>
            <p:nvPr/>
          </p:nvGrpSpPr>
          <p:grpSpPr>
            <a:xfrm>
              <a:off x="8766487" y="190296"/>
              <a:ext cx="295864" cy="295864"/>
              <a:chOff x="8378650" y="324694"/>
              <a:chExt cx="295864" cy="295864"/>
            </a:xfrm>
          </p:grpSpPr>
          <p:sp>
            <p:nvSpPr>
              <p:cNvPr id="83" name="타원 8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1" name="그룹 70"/>
            <p:cNvGrpSpPr/>
            <p:nvPr/>
          </p:nvGrpSpPr>
          <p:grpSpPr>
            <a:xfrm>
              <a:off x="8349115" y="31462"/>
              <a:ext cx="383328" cy="383328"/>
              <a:chOff x="8676431" y="160879"/>
              <a:chExt cx="426915" cy="426915"/>
            </a:xfrm>
          </p:grpSpPr>
          <p:sp>
            <p:nvSpPr>
              <p:cNvPr id="78" name="타원 7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9" name="직선 연결선 78"/>
              <p:cNvCxnSpPr>
                <a:stCxn id="78" idx="1"/>
                <a:endCxn id="7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직선 연결선 79"/>
              <p:cNvCxnSpPr>
                <a:stCxn id="78" idx="7"/>
                <a:endCxn id="7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직선 연결선 80"/>
              <p:cNvCxnSpPr>
                <a:stCxn id="78" idx="0"/>
                <a:endCxn id="7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직선 연결선 81"/>
              <p:cNvCxnSpPr>
                <a:stCxn id="78" idx="2"/>
                <a:endCxn id="7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2" name="그룹 71"/>
            <p:cNvGrpSpPr/>
            <p:nvPr/>
          </p:nvGrpSpPr>
          <p:grpSpPr>
            <a:xfrm>
              <a:off x="8872194" y="521840"/>
              <a:ext cx="225837" cy="225837"/>
              <a:chOff x="8614083" y="576193"/>
              <a:chExt cx="225837" cy="225837"/>
            </a:xfrm>
          </p:grpSpPr>
          <p:sp>
            <p:nvSpPr>
              <p:cNvPr id="73" name="타원 7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p:cNvCxnSpPr>
                <a:stCxn id="73" idx="1"/>
                <a:endCxn id="7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5" name="직선 연결선 74"/>
              <p:cNvCxnSpPr>
                <a:stCxn id="73" idx="7"/>
                <a:endCxn id="7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6" name="직선 연결선 75"/>
              <p:cNvCxnSpPr>
                <a:stCxn id="73" idx="0"/>
                <a:endCxn id="7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7" name="직선 연결선 76"/>
              <p:cNvCxnSpPr>
                <a:stCxn id="73" idx="2"/>
                <a:endCxn id="7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43" name="그룹 42">
            <a:extLst>
              <a:ext uri="{FF2B5EF4-FFF2-40B4-BE49-F238E27FC236}">
                <a16:creationId xmlns:a16="http://schemas.microsoft.com/office/drawing/2014/main" id="{FE7A2E22-0CC9-2DF9-A18C-6B5443596783}"/>
              </a:ext>
            </a:extLst>
          </p:cNvPr>
          <p:cNvGrpSpPr/>
          <p:nvPr/>
        </p:nvGrpSpPr>
        <p:grpSpPr>
          <a:xfrm>
            <a:off x="432837" y="1131590"/>
            <a:ext cx="8273138" cy="576064"/>
            <a:chOff x="432837" y="1131590"/>
            <a:chExt cx="8273138" cy="576064"/>
          </a:xfrm>
        </p:grpSpPr>
        <p:sp>
          <p:nvSpPr>
            <p:cNvPr id="44" name="사각형: 둥근 모서리 43">
              <a:extLst>
                <a:ext uri="{FF2B5EF4-FFF2-40B4-BE49-F238E27FC236}">
                  <a16:creationId xmlns:a16="http://schemas.microsoft.com/office/drawing/2014/main" id="{3DC2F004-A2D5-1D8D-498A-88A1715CAB72}"/>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5" name="사각형: 둥근 모서리 44">
              <a:extLst>
                <a:ext uri="{FF2B5EF4-FFF2-40B4-BE49-F238E27FC236}">
                  <a16:creationId xmlns:a16="http://schemas.microsoft.com/office/drawing/2014/main" id="{0CD7472C-4B8B-BC10-4B9D-21F8286438FE}"/>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6" name="사각형: 둥근 모서리 45">
              <a:extLst>
                <a:ext uri="{FF2B5EF4-FFF2-40B4-BE49-F238E27FC236}">
                  <a16:creationId xmlns:a16="http://schemas.microsoft.com/office/drawing/2014/main" id="{DD1BD6A5-BDC4-59EC-D8E2-107B2D6AE94B}"/>
                </a:ext>
              </a:extLst>
            </p:cNvPr>
            <p:cNvSpPr/>
            <p:nvPr/>
          </p:nvSpPr>
          <p:spPr>
            <a:xfrm>
              <a:off x="3814619"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47" name="사각형: 둥근 모서리 46">
              <a:extLst>
                <a:ext uri="{FF2B5EF4-FFF2-40B4-BE49-F238E27FC236}">
                  <a16:creationId xmlns:a16="http://schemas.microsoft.com/office/drawing/2014/main" id="{F261DBE2-37FB-8785-9DB3-A156EA37FAA9}"/>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8" name="사각형: 둥근 모서리 47">
              <a:extLst>
                <a:ext uri="{FF2B5EF4-FFF2-40B4-BE49-F238E27FC236}">
                  <a16:creationId xmlns:a16="http://schemas.microsoft.com/office/drawing/2014/main" id="{978335FD-481F-3398-B199-F539D8062F6F}"/>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49" name="화살표: 오른쪽 48">
              <a:extLst>
                <a:ext uri="{FF2B5EF4-FFF2-40B4-BE49-F238E27FC236}">
                  <a16:creationId xmlns:a16="http://schemas.microsoft.com/office/drawing/2014/main" id="{CB52C160-B694-2F7B-4EA5-ACE7B0CAC8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D32FAC16-32F8-31FA-59BF-B5FFB1E0E21C}"/>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BFD059F8-C40C-4612-A214-8A64710B041A}"/>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화살표: 오른쪽 51">
              <a:extLst>
                <a:ext uri="{FF2B5EF4-FFF2-40B4-BE49-F238E27FC236}">
                  <a16:creationId xmlns:a16="http://schemas.microsoft.com/office/drawing/2014/main" id="{780B6384-03D9-B9AE-0CFB-0677158BC20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7" name="사각형: 둥근 모서리 56">
            <a:extLst>
              <a:ext uri="{FF2B5EF4-FFF2-40B4-BE49-F238E27FC236}">
                <a16:creationId xmlns:a16="http://schemas.microsoft.com/office/drawing/2014/main" id="{51CDF93D-80BC-1A75-0160-2D275236581B}"/>
              </a:ext>
            </a:extLst>
          </p:cNvPr>
          <p:cNvSpPr/>
          <p:nvPr/>
        </p:nvSpPr>
        <p:spPr>
          <a:xfrm>
            <a:off x="432837" y="2021158"/>
            <a:ext cx="2198267"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rgbClr val="7030A0"/>
                </a:solidFill>
                <a:latin typeface="Open Sans" pitchFamily="2" charset="0"/>
                <a:ea typeface="Noto Sans KR" panose="020B0500000000000000" pitchFamily="34" charset="-127"/>
                <a:cs typeface="Open Sans" pitchFamily="2" charset="0"/>
              </a:rPr>
              <a:t>Vanilla CNN</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pic>
        <p:nvPicPr>
          <p:cNvPr id="25602" name="Picture 2">
            <a:extLst>
              <a:ext uri="{FF2B5EF4-FFF2-40B4-BE49-F238E27FC236}">
                <a16:creationId xmlns:a16="http://schemas.microsoft.com/office/drawing/2014/main" id="{0041E15D-BD0E-E190-70E6-976ABFE15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5" y="2741699"/>
            <a:ext cx="4267195" cy="1630713"/>
          </a:xfrm>
          <a:prstGeom prst="rect">
            <a:avLst/>
          </a:prstGeom>
          <a:solidFill>
            <a:schemeClr val="bg1"/>
          </a:solidFill>
        </p:spPr>
      </p:pic>
      <p:sp>
        <p:nvSpPr>
          <p:cNvPr id="2" name="사각형: 둥근 모서리 1">
            <a:extLst>
              <a:ext uri="{FF2B5EF4-FFF2-40B4-BE49-F238E27FC236}">
                <a16:creationId xmlns:a16="http://schemas.microsoft.com/office/drawing/2014/main" id="{9E038868-6965-F2E2-8B92-AC618A43FE1D}"/>
              </a:ext>
            </a:extLst>
          </p:cNvPr>
          <p:cNvSpPr/>
          <p:nvPr/>
        </p:nvSpPr>
        <p:spPr>
          <a:xfrm>
            <a:off x="5002232" y="2021158"/>
            <a:ext cx="2198267"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7030A0"/>
                </a:solidFill>
                <a:latin typeface="Open Sans" pitchFamily="2" charset="0"/>
                <a:ea typeface="Noto Sans KR" panose="020B0500000000000000" pitchFamily="34" charset="-127"/>
                <a:cs typeface="Open Sans" pitchFamily="2" charset="0"/>
              </a:rPr>
              <a:t>Model Export</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pic>
        <p:nvPicPr>
          <p:cNvPr id="4" name="그림 3">
            <a:extLst>
              <a:ext uri="{FF2B5EF4-FFF2-40B4-BE49-F238E27FC236}">
                <a16:creationId xmlns:a16="http://schemas.microsoft.com/office/drawing/2014/main" id="{AB6EB663-0E43-367E-2756-FF8BCACB3D0A}"/>
              </a:ext>
            </a:extLst>
          </p:cNvPr>
          <p:cNvPicPr>
            <a:picLocks noChangeAspect="1"/>
          </p:cNvPicPr>
          <p:nvPr/>
        </p:nvPicPr>
        <p:blipFill>
          <a:blip r:embed="rId4"/>
          <a:stretch>
            <a:fillRect/>
          </a:stretch>
        </p:blipFill>
        <p:spPr>
          <a:xfrm>
            <a:off x="411165" y="4372412"/>
            <a:ext cx="4267195" cy="175967"/>
          </a:xfrm>
          <a:prstGeom prst="rect">
            <a:avLst/>
          </a:prstGeom>
        </p:spPr>
      </p:pic>
      <p:pic>
        <p:nvPicPr>
          <p:cNvPr id="14" name="그림 13">
            <a:extLst>
              <a:ext uri="{FF2B5EF4-FFF2-40B4-BE49-F238E27FC236}">
                <a16:creationId xmlns:a16="http://schemas.microsoft.com/office/drawing/2014/main" id="{E2FBA69E-72DD-EE42-17C4-4E9896C6FF38}"/>
              </a:ext>
            </a:extLst>
          </p:cNvPr>
          <p:cNvPicPr>
            <a:picLocks noChangeAspect="1"/>
          </p:cNvPicPr>
          <p:nvPr/>
        </p:nvPicPr>
        <p:blipFill>
          <a:blip r:embed="rId5"/>
          <a:stretch>
            <a:fillRect/>
          </a:stretch>
        </p:blipFill>
        <p:spPr>
          <a:xfrm>
            <a:off x="5016840" y="3929932"/>
            <a:ext cx="3676466" cy="190527"/>
          </a:xfrm>
          <a:prstGeom prst="rect">
            <a:avLst/>
          </a:prstGeom>
        </p:spPr>
      </p:pic>
      <p:pic>
        <p:nvPicPr>
          <p:cNvPr id="88" name="그림 87" descr="텍스트, 시계이(가) 표시된 사진&#10;&#10;자동 생성된 설명">
            <a:extLst>
              <a:ext uri="{FF2B5EF4-FFF2-40B4-BE49-F238E27FC236}">
                <a16:creationId xmlns:a16="http://schemas.microsoft.com/office/drawing/2014/main" id="{0A83F055-4A14-60D3-B6FF-E251BD9F246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9828" t="69189" r="36126"/>
          <a:stretch/>
        </p:blipFill>
        <p:spPr>
          <a:xfrm>
            <a:off x="5716534" y="3003798"/>
            <a:ext cx="2277078" cy="778629"/>
          </a:xfrm>
          <a:prstGeom prst="rect">
            <a:avLst/>
          </a:prstGeom>
          <a:ln w="76200">
            <a:solidFill>
              <a:srgbClr val="7030A0"/>
            </a:solidFill>
          </a:ln>
          <a:effectLst>
            <a:softEdge rad="63500"/>
          </a:effectLst>
        </p:spPr>
      </p:pic>
      <p:sp>
        <p:nvSpPr>
          <p:cNvPr id="90" name="TextBox 89">
            <a:extLst>
              <a:ext uri="{FF2B5EF4-FFF2-40B4-BE49-F238E27FC236}">
                <a16:creationId xmlns:a16="http://schemas.microsoft.com/office/drawing/2014/main" id="{A80BF9EC-A173-EF21-F56D-F863F9C7D1CF}"/>
              </a:ext>
            </a:extLst>
          </p:cNvPr>
          <p:cNvSpPr txBox="1"/>
          <p:nvPr/>
        </p:nvSpPr>
        <p:spPr>
          <a:xfrm>
            <a:off x="2757031" y="2120339"/>
            <a:ext cx="1921329" cy="369332"/>
          </a:xfrm>
          <a:prstGeom prst="rect">
            <a:avLst/>
          </a:prstGeom>
          <a:noFill/>
        </p:spPr>
        <p:txBody>
          <a:bodyPr wrap="square">
            <a:spAutoFit/>
          </a:bodyPr>
          <a:lstStyle/>
          <a:p>
            <a:pPr algn="ctr"/>
            <a:r>
              <a:rPr lang="en-US" altLang="ko-KR" dirty="0" err="1">
                <a:solidFill>
                  <a:srgbClr val="7030A0"/>
                </a:solidFill>
                <a:latin typeface="Open Sans" pitchFamily="2" charset="0"/>
                <a:ea typeface="Noto Sans KR" panose="020B0500000000000000" pitchFamily="34" charset="-127"/>
                <a:cs typeface="Open Sans" pitchFamily="2" charset="0"/>
              </a:rPr>
              <a:t>val_acc</a:t>
            </a:r>
            <a:r>
              <a:rPr lang="en-US" altLang="ko-KR" dirty="0">
                <a:solidFill>
                  <a:srgbClr val="7030A0"/>
                </a:solidFill>
                <a:latin typeface="Open Sans" pitchFamily="2" charset="0"/>
                <a:ea typeface="Noto Sans KR" panose="020B0500000000000000" pitchFamily="34" charset="-127"/>
                <a:cs typeface="Open Sans" pitchFamily="2" charset="0"/>
              </a:rPr>
              <a:t> = 0.8809</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spTree>
    <p:extLst>
      <p:ext uri="{BB962C8B-B14F-4D97-AF65-F5344CB8AC3E}">
        <p14:creationId xmlns:p14="http://schemas.microsoft.com/office/powerpoint/2010/main" val="2628617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215516" y="258151"/>
            <a:ext cx="7452828" cy="461665"/>
          </a:xfrm>
          <a:prstGeom prst="rect">
            <a:avLst/>
          </a:prstGeom>
          <a:noFill/>
        </p:spPr>
        <p:txBody>
          <a:bodyPr wrap="square" rtlCol="0">
            <a:spAutoFit/>
          </a:bodyPr>
          <a:lstStyle/>
          <a:p>
            <a:r>
              <a:rPr lang="en-US" altLang="ko-KR" sz="2400" dirty="0">
                <a:solidFill>
                  <a:srgbClr val="7030A0"/>
                </a:solidFill>
                <a:latin typeface="Open Sans" pitchFamily="2" charset="0"/>
                <a:ea typeface="Noto Sans KR" panose="020B0500000000000000" pitchFamily="34" charset="-127"/>
                <a:cs typeface="Open Sans" pitchFamily="2" charset="0"/>
              </a:rPr>
              <a:t>Modeling</a:t>
            </a:r>
            <a:r>
              <a:rPr lang="en-US" altLang="ko-KR" sz="2400" dirty="0">
                <a:solidFill>
                  <a:srgbClr val="7030A0"/>
                </a:solidFill>
                <a:latin typeface="Open Sans" pitchFamily="2" charset="0"/>
                <a:ea typeface="Open Sans" pitchFamily="2" charset="0"/>
                <a:cs typeface="Open Sans" pitchFamily="2" charset="0"/>
              </a:rPr>
              <a:t> – </a:t>
            </a:r>
            <a:r>
              <a:rPr lang="en-US" altLang="ko-KR" sz="2400" dirty="0">
                <a:solidFill>
                  <a:srgbClr val="7030A0"/>
                </a:solidFill>
                <a:latin typeface="Open Sans" pitchFamily="2" charset="0"/>
                <a:ea typeface="Noto Sans KR" panose="020B0500000000000000" pitchFamily="34" charset="-127"/>
                <a:cs typeface="Open Sans" pitchFamily="2" charset="0"/>
              </a:rPr>
              <a:t>Transfer Learning(ResNet50V2)</a:t>
            </a:r>
          </a:p>
        </p:txBody>
      </p:sp>
      <p:grpSp>
        <p:nvGrpSpPr>
          <p:cNvPr id="69" name="그룹 68"/>
          <p:cNvGrpSpPr/>
          <p:nvPr/>
        </p:nvGrpSpPr>
        <p:grpSpPr>
          <a:xfrm>
            <a:off x="8349115" y="31462"/>
            <a:ext cx="748916" cy="716215"/>
            <a:chOff x="8349115" y="31462"/>
            <a:chExt cx="748916" cy="716215"/>
          </a:xfrm>
        </p:grpSpPr>
        <p:grpSp>
          <p:nvGrpSpPr>
            <p:cNvPr id="70" name="그룹 69"/>
            <p:cNvGrpSpPr/>
            <p:nvPr/>
          </p:nvGrpSpPr>
          <p:grpSpPr>
            <a:xfrm>
              <a:off x="8766487" y="190296"/>
              <a:ext cx="295864" cy="295864"/>
              <a:chOff x="8378650" y="324694"/>
              <a:chExt cx="295864" cy="295864"/>
            </a:xfrm>
          </p:grpSpPr>
          <p:sp>
            <p:nvSpPr>
              <p:cNvPr id="83" name="타원 8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1" name="그룹 70"/>
            <p:cNvGrpSpPr/>
            <p:nvPr/>
          </p:nvGrpSpPr>
          <p:grpSpPr>
            <a:xfrm>
              <a:off x="8349115" y="31462"/>
              <a:ext cx="383328" cy="383328"/>
              <a:chOff x="8676431" y="160879"/>
              <a:chExt cx="426915" cy="426915"/>
            </a:xfrm>
          </p:grpSpPr>
          <p:sp>
            <p:nvSpPr>
              <p:cNvPr id="78" name="타원 7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9" name="직선 연결선 78"/>
              <p:cNvCxnSpPr>
                <a:stCxn id="78" idx="1"/>
                <a:endCxn id="7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직선 연결선 79"/>
              <p:cNvCxnSpPr>
                <a:stCxn id="78" idx="7"/>
                <a:endCxn id="7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직선 연결선 80"/>
              <p:cNvCxnSpPr>
                <a:stCxn id="78" idx="0"/>
                <a:endCxn id="7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직선 연결선 81"/>
              <p:cNvCxnSpPr>
                <a:stCxn id="78" idx="2"/>
                <a:endCxn id="7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2" name="그룹 71"/>
            <p:cNvGrpSpPr/>
            <p:nvPr/>
          </p:nvGrpSpPr>
          <p:grpSpPr>
            <a:xfrm>
              <a:off x="8872194" y="521840"/>
              <a:ext cx="225837" cy="225837"/>
              <a:chOff x="8614083" y="576193"/>
              <a:chExt cx="225837" cy="225837"/>
            </a:xfrm>
          </p:grpSpPr>
          <p:sp>
            <p:nvSpPr>
              <p:cNvPr id="73" name="타원 7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p:cNvCxnSpPr>
                <a:stCxn id="73" idx="1"/>
                <a:endCxn id="7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5" name="직선 연결선 74"/>
              <p:cNvCxnSpPr>
                <a:stCxn id="73" idx="7"/>
                <a:endCxn id="7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6" name="직선 연결선 75"/>
              <p:cNvCxnSpPr>
                <a:stCxn id="73" idx="0"/>
                <a:endCxn id="7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7" name="직선 연결선 76"/>
              <p:cNvCxnSpPr>
                <a:stCxn id="73" idx="2"/>
                <a:endCxn id="7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43" name="그룹 42">
            <a:extLst>
              <a:ext uri="{FF2B5EF4-FFF2-40B4-BE49-F238E27FC236}">
                <a16:creationId xmlns:a16="http://schemas.microsoft.com/office/drawing/2014/main" id="{FE7A2E22-0CC9-2DF9-A18C-6B5443596783}"/>
              </a:ext>
            </a:extLst>
          </p:cNvPr>
          <p:cNvGrpSpPr/>
          <p:nvPr/>
        </p:nvGrpSpPr>
        <p:grpSpPr>
          <a:xfrm>
            <a:off x="432837" y="1131590"/>
            <a:ext cx="8273138" cy="576064"/>
            <a:chOff x="432837" y="1131590"/>
            <a:chExt cx="8273138" cy="576064"/>
          </a:xfrm>
        </p:grpSpPr>
        <p:sp>
          <p:nvSpPr>
            <p:cNvPr id="44" name="사각형: 둥근 모서리 43">
              <a:extLst>
                <a:ext uri="{FF2B5EF4-FFF2-40B4-BE49-F238E27FC236}">
                  <a16:creationId xmlns:a16="http://schemas.microsoft.com/office/drawing/2014/main" id="{3DC2F004-A2D5-1D8D-498A-88A1715CAB72}"/>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5" name="사각형: 둥근 모서리 44">
              <a:extLst>
                <a:ext uri="{FF2B5EF4-FFF2-40B4-BE49-F238E27FC236}">
                  <a16:creationId xmlns:a16="http://schemas.microsoft.com/office/drawing/2014/main" id="{0CD7472C-4B8B-BC10-4B9D-21F8286438FE}"/>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6" name="사각형: 둥근 모서리 45">
              <a:extLst>
                <a:ext uri="{FF2B5EF4-FFF2-40B4-BE49-F238E27FC236}">
                  <a16:creationId xmlns:a16="http://schemas.microsoft.com/office/drawing/2014/main" id="{DD1BD6A5-BDC4-59EC-D8E2-107B2D6AE94B}"/>
                </a:ext>
              </a:extLst>
            </p:cNvPr>
            <p:cNvSpPr/>
            <p:nvPr/>
          </p:nvSpPr>
          <p:spPr>
            <a:xfrm>
              <a:off x="3814619"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47" name="사각형: 둥근 모서리 46">
              <a:extLst>
                <a:ext uri="{FF2B5EF4-FFF2-40B4-BE49-F238E27FC236}">
                  <a16:creationId xmlns:a16="http://schemas.microsoft.com/office/drawing/2014/main" id="{F261DBE2-37FB-8785-9DB3-A156EA37FAA9}"/>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8" name="사각형: 둥근 모서리 47">
              <a:extLst>
                <a:ext uri="{FF2B5EF4-FFF2-40B4-BE49-F238E27FC236}">
                  <a16:creationId xmlns:a16="http://schemas.microsoft.com/office/drawing/2014/main" id="{978335FD-481F-3398-B199-F539D8062F6F}"/>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49" name="화살표: 오른쪽 48">
              <a:extLst>
                <a:ext uri="{FF2B5EF4-FFF2-40B4-BE49-F238E27FC236}">
                  <a16:creationId xmlns:a16="http://schemas.microsoft.com/office/drawing/2014/main" id="{CB52C160-B694-2F7B-4EA5-ACE7B0CAC8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D32FAC16-32F8-31FA-59BF-B5FFB1E0E21C}"/>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BFD059F8-C40C-4612-A214-8A64710B041A}"/>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화살표: 오른쪽 51">
              <a:extLst>
                <a:ext uri="{FF2B5EF4-FFF2-40B4-BE49-F238E27FC236}">
                  <a16:creationId xmlns:a16="http://schemas.microsoft.com/office/drawing/2014/main" id="{780B6384-03D9-B9AE-0CFB-0677158BC20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6" name="TextBox 55">
            <a:extLst>
              <a:ext uri="{FF2B5EF4-FFF2-40B4-BE49-F238E27FC236}">
                <a16:creationId xmlns:a16="http://schemas.microsoft.com/office/drawing/2014/main" id="{04CF8621-9C2F-AFF9-2EBE-CCD149FD3ACD}"/>
              </a:ext>
            </a:extLst>
          </p:cNvPr>
          <p:cNvSpPr txBox="1"/>
          <p:nvPr/>
        </p:nvSpPr>
        <p:spPr>
          <a:xfrm>
            <a:off x="432835" y="2677885"/>
            <a:ext cx="4891357" cy="1569660"/>
          </a:xfrm>
          <a:prstGeom prst="rect">
            <a:avLst/>
          </a:prstGeom>
          <a:noFill/>
          <a:ln>
            <a:solidFill>
              <a:srgbClr val="7030A0"/>
            </a:solidFill>
          </a:ln>
        </p:spPr>
        <p:txBody>
          <a:bodyPr wrap="square" rtlCol="0" anchor="t">
            <a:spAutoFit/>
          </a:bodyPr>
          <a:lstStyle/>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성능을 더 높여 보기위해 전이 학습</a:t>
            </a:r>
            <a:r>
              <a:rPr lang="en-US" altLang="ko-KR" sz="1200" dirty="0">
                <a:solidFill>
                  <a:srgbClr val="7030A0"/>
                </a:solidFill>
                <a:latin typeface="Open Sans" pitchFamily="2" charset="0"/>
                <a:ea typeface="Noto Sans KR" panose="020B0500000000000000" pitchFamily="34" charset="-127"/>
                <a:cs typeface="Open Sans" pitchFamily="2" charset="0"/>
              </a:rPr>
              <a:t>(Transfer Learning) </a:t>
            </a:r>
            <a:r>
              <a:rPr lang="ko-KR" altLang="en-US" sz="1200" dirty="0">
                <a:solidFill>
                  <a:srgbClr val="7030A0"/>
                </a:solidFill>
                <a:latin typeface="Open Sans" pitchFamily="2" charset="0"/>
                <a:ea typeface="Noto Sans KR" panose="020B0500000000000000" pitchFamily="34" charset="-127"/>
                <a:cs typeface="Open Sans" pitchFamily="2" charset="0"/>
              </a:rPr>
              <a:t>진행해 봄</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대량의 데이터를 학습한 사전 학습 모델</a:t>
            </a:r>
            <a:r>
              <a:rPr lang="en-US" altLang="ko-KR" sz="1200" dirty="0">
                <a:solidFill>
                  <a:srgbClr val="7030A0"/>
                </a:solidFill>
                <a:latin typeface="Open Sans" pitchFamily="2" charset="0"/>
                <a:ea typeface="Noto Sans KR" panose="020B0500000000000000" pitchFamily="34" charset="-127"/>
                <a:cs typeface="Open Sans" pitchFamily="2" charset="0"/>
              </a:rPr>
              <a:t>(Pre-trained Model)</a:t>
            </a:r>
            <a:r>
              <a:rPr lang="ko-KR" altLang="en-US" sz="1200" dirty="0">
                <a:solidFill>
                  <a:srgbClr val="7030A0"/>
                </a:solidFill>
                <a:latin typeface="Open Sans" pitchFamily="2" charset="0"/>
                <a:ea typeface="Noto Sans KR" panose="020B0500000000000000" pitchFamily="34" charset="-127"/>
                <a:cs typeface="Open Sans" pitchFamily="2" charset="0"/>
              </a:rPr>
              <a:t>의 가중치를 가져온 뒤 분류기 </a:t>
            </a:r>
            <a:r>
              <a:rPr lang="en-US" altLang="ko-KR" sz="1200" dirty="0">
                <a:solidFill>
                  <a:srgbClr val="7030A0"/>
                </a:solidFill>
                <a:latin typeface="Open Sans" pitchFamily="2" charset="0"/>
                <a:ea typeface="Noto Sans KR" panose="020B0500000000000000" pitchFamily="34" charset="-127"/>
                <a:cs typeface="Open Sans" pitchFamily="2" charset="0"/>
              </a:rPr>
              <a:t>(</a:t>
            </a:r>
            <a:r>
              <a:rPr lang="ko-KR" altLang="en-US" sz="1200" dirty="0">
                <a:solidFill>
                  <a:srgbClr val="7030A0"/>
                </a:solidFill>
                <a:latin typeface="Open Sans" pitchFamily="2" charset="0"/>
                <a:ea typeface="Noto Sans KR" panose="020B0500000000000000" pitchFamily="34" charset="-127"/>
                <a:cs typeface="Open Sans" pitchFamily="2" charset="0"/>
              </a:rPr>
              <a:t>완전 연결 신경망</a:t>
            </a:r>
            <a:r>
              <a:rPr lang="en-US" altLang="ko-KR" sz="1200" dirty="0">
                <a:solidFill>
                  <a:srgbClr val="7030A0"/>
                </a:solidFill>
                <a:latin typeface="Open Sans" pitchFamily="2" charset="0"/>
                <a:ea typeface="Noto Sans KR" panose="020B0500000000000000" pitchFamily="34" charset="-127"/>
                <a:cs typeface="Open Sans" pitchFamily="2" charset="0"/>
              </a:rPr>
              <a:t>)</a:t>
            </a:r>
            <a:r>
              <a:rPr lang="ko-KR" altLang="en-US" sz="1200" dirty="0">
                <a:solidFill>
                  <a:srgbClr val="7030A0"/>
                </a:solidFill>
                <a:latin typeface="Open Sans" pitchFamily="2" charset="0"/>
                <a:ea typeface="Noto Sans KR" panose="020B0500000000000000" pitchFamily="34" charset="-127"/>
                <a:cs typeface="Open Sans" pitchFamily="2" charset="0"/>
              </a:rPr>
              <a:t> 부분만 추가로 설계하여 사용</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Why </a:t>
            </a:r>
            <a:r>
              <a:rPr lang="en-US" altLang="ko-KR" sz="1200" dirty="0" err="1">
                <a:solidFill>
                  <a:srgbClr val="7030A0"/>
                </a:solidFill>
                <a:latin typeface="Open Sans" pitchFamily="2" charset="0"/>
                <a:ea typeface="Noto Sans KR" panose="020B0500000000000000" pitchFamily="34" charset="-127"/>
                <a:cs typeface="Open Sans" pitchFamily="2" charset="0"/>
              </a:rPr>
              <a:t>ResNet</a:t>
            </a:r>
            <a:r>
              <a:rPr lang="en-US" altLang="ko-KR" sz="1200" dirty="0">
                <a:solidFill>
                  <a:srgbClr val="7030A0"/>
                </a:solidFill>
                <a:latin typeface="Open Sans" pitchFamily="2" charset="0"/>
                <a:ea typeface="Noto Sans KR" panose="020B0500000000000000" pitchFamily="34" charset="-127"/>
                <a:cs typeface="Open Sans" pitchFamily="2" charset="0"/>
              </a:rPr>
              <a:t>?</a:t>
            </a: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가장 많이 쓰이고 있는 사전 학습 모델이 </a:t>
            </a:r>
            <a:r>
              <a:rPr lang="en-US" altLang="ko-KR" sz="1200" dirty="0" err="1">
                <a:solidFill>
                  <a:srgbClr val="7030A0"/>
                </a:solidFill>
                <a:latin typeface="Open Sans" pitchFamily="2" charset="0"/>
                <a:ea typeface="Noto Sans KR" panose="020B0500000000000000" pitchFamily="34" charset="-127"/>
                <a:cs typeface="Open Sans" pitchFamily="2" charset="0"/>
              </a:rPr>
              <a:t>ResNet</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모델이기에 사용하였음</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모델규모가 너무 크지 않으면서 성능도 준수한 </a:t>
            </a:r>
            <a:r>
              <a:rPr lang="en-US" altLang="ko-KR" sz="1200" dirty="0">
                <a:solidFill>
                  <a:srgbClr val="7030A0"/>
                </a:solidFill>
                <a:latin typeface="Open Sans" pitchFamily="2" charset="0"/>
                <a:ea typeface="Noto Sans KR" panose="020B0500000000000000" pitchFamily="34" charset="-127"/>
                <a:cs typeface="Open Sans" pitchFamily="2" charset="0"/>
              </a:rPr>
              <a:t>ResNet50V2</a:t>
            </a:r>
            <a:r>
              <a:rPr lang="ko-KR" altLang="en-US" sz="1200" dirty="0">
                <a:solidFill>
                  <a:srgbClr val="7030A0"/>
                </a:solidFill>
                <a:latin typeface="Open Sans" pitchFamily="2" charset="0"/>
                <a:ea typeface="Noto Sans KR" panose="020B0500000000000000" pitchFamily="34" charset="-127"/>
                <a:cs typeface="Open Sans" pitchFamily="2" charset="0"/>
              </a:rPr>
              <a:t>를 사용함</a:t>
            </a:r>
            <a:endParaRPr lang="en-US" altLang="ko-KR" sz="1200" dirty="0">
              <a:solidFill>
                <a:srgbClr val="7030A0"/>
              </a:solidFill>
              <a:latin typeface="Open Sans" pitchFamily="2" charset="0"/>
              <a:ea typeface="Noto Sans KR" panose="020B0500000000000000" pitchFamily="34" charset="-127"/>
              <a:cs typeface="Open Sans" pitchFamily="2" charset="0"/>
            </a:endParaRPr>
          </a:p>
        </p:txBody>
      </p:sp>
      <p:sp>
        <p:nvSpPr>
          <p:cNvPr id="57" name="사각형: 둥근 모서리 56">
            <a:extLst>
              <a:ext uri="{FF2B5EF4-FFF2-40B4-BE49-F238E27FC236}">
                <a16:creationId xmlns:a16="http://schemas.microsoft.com/office/drawing/2014/main" id="{51CDF93D-80BC-1A75-0160-2D275236581B}"/>
              </a:ext>
            </a:extLst>
          </p:cNvPr>
          <p:cNvSpPr/>
          <p:nvPr/>
        </p:nvSpPr>
        <p:spPr>
          <a:xfrm>
            <a:off x="432837" y="2021158"/>
            <a:ext cx="2198267"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rgbClr val="7030A0"/>
                </a:solidFill>
                <a:latin typeface="Open Sans" pitchFamily="2" charset="0"/>
                <a:ea typeface="Noto Sans KR" panose="020B0500000000000000" pitchFamily="34" charset="-127"/>
                <a:cs typeface="Open Sans" pitchFamily="2" charset="0"/>
              </a:rPr>
              <a:t>ResNet50V2</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pic>
        <p:nvPicPr>
          <p:cNvPr id="10" name="그림 9" descr="텍스트, 시계이(가) 표시된 사진">
            <a:extLst>
              <a:ext uri="{FF2B5EF4-FFF2-40B4-BE49-F238E27FC236}">
                <a16:creationId xmlns:a16="http://schemas.microsoft.com/office/drawing/2014/main" id="{E1C51420-4CDC-C41C-6675-4842CDCB5A9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9828" t="40371" r="43554" b="31081"/>
          <a:stretch/>
        </p:blipFill>
        <p:spPr>
          <a:xfrm>
            <a:off x="3011260" y="2021158"/>
            <a:ext cx="1244084" cy="570342"/>
          </a:xfrm>
          <a:prstGeom prst="rect">
            <a:avLst/>
          </a:prstGeom>
          <a:ln w="76200">
            <a:solidFill>
              <a:srgbClr val="7030A0"/>
            </a:solidFill>
          </a:ln>
          <a:effectLst>
            <a:softEdge rad="63500"/>
          </a:effectLst>
        </p:spPr>
      </p:pic>
      <p:pic>
        <p:nvPicPr>
          <p:cNvPr id="3" name="그림 2">
            <a:extLst>
              <a:ext uri="{FF2B5EF4-FFF2-40B4-BE49-F238E27FC236}">
                <a16:creationId xmlns:a16="http://schemas.microsoft.com/office/drawing/2014/main" id="{F4C29541-3CBE-6436-DADA-A3620F94E974}"/>
              </a:ext>
            </a:extLst>
          </p:cNvPr>
          <p:cNvPicPr>
            <a:picLocks noChangeAspect="1"/>
          </p:cNvPicPr>
          <p:nvPr/>
        </p:nvPicPr>
        <p:blipFill>
          <a:blip r:embed="rId4"/>
          <a:stretch>
            <a:fillRect/>
          </a:stretch>
        </p:blipFill>
        <p:spPr>
          <a:xfrm rot="5400000">
            <a:off x="5302649" y="3043314"/>
            <a:ext cx="2616103" cy="571791"/>
          </a:xfrm>
          <a:prstGeom prst="rect">
            <a:avLst/>
          </a:prstGeom>
        </p:spPr>
      </p:pic>
      <p:sp>
        <p:nvSpPr>
          <p:cNvPr id="5" name="TextBox 4">
            <a:extLst>
              <a:ext uri="{FF2B5EF4-FFF2-40B4-BE49-F238E27FC236}">
                <a16:creationId xmlns:a16="http://schemas.microsoft.com/office/drawing/2014/main" id="{90FAED57-6281-09C3-83EA-160981E7F67E}"/>
              </a:ext>
            </a:extLst>
          </p:cNvPr>
          <p:cNvSpPr txBox="1"/>
          <p:nvPr/>
        </p:nvSpPr>
        <p:spPr>
          <a:xfrm>
            <a:off x="4236291" y="4644985"/>
            <a:ext cx="4748821" cy="307777"/>
          </a:xfrm>
          <a:prstGeom prst="rect">
            <a:avLst/>
          </a:prstGeom>
          <a:noFill/>
        </p:spPr>
        <p:txBody>
          <a:bodyPr wrap="square">
            <a:spAutoFit/>
          </a:bodyPr>
          <a:lstStyle/>
          <a:p>
            <a:pPr algn="ctr"/>
            <a:r>
              <a:rPr lang="en-US" altLang="ko-KR" sz="700" dirty="0">
                <a:solidFill>
                  <a:srgbClr val="7030A0"/>
                </a:solidFill>
                <a:latin typeface="Open Sans" pitchFamily="2" charset="0"/>
                <a:ea typeface="Noto Sans KR" panose="020B0500000000000000" pitchFamily="34" charset="-127"/>
                <a:cs typeface="Open Sans" pitchFamily="2" charset="0"/>
              </a:rPr>
              <a:t>Liao, W., Chen, X., Lu, X., Huang, Y., &amp; Tian, Y. (2021). Deep transfer learning and time-frequency characteristics-based identification method for structural seismic response. </a:t>
            </a:r>
            <a:r>
              <a:rPr lang="en-US" altLang="ko-KR" sz="700" i="1" dirty="0">
                <a:solidFill>
                  <a:srgbClr val="7030A0"/>
                </a:solidFill>
                <a:latin typeface="Open Sans" pitchFamily="2" charset="0"/>
                <a:ea typeface="Noto Sans KR" panose="020B0500000000000000" pitchFamily="34" charset="-127"/>
                <a:cs typeface="Open Sans" pitchFamily="2" charset="0"/>
              </a:rPr>
              <a:t>Frontiers in Built Environment</a:t>
            </a:r>
            <a:r>
              <a:rPr lang="en-US" altLang="ko-KR" sz="700" dirty="0">
                <a:solidFill>
                  <a:srgbClr val="7030A0"/>
                </a:solidFill>
                <a:latin typeface="Open Sans" pitchFamily="2" charset="0"/>
                <a:ea typeface="Noto Sans KR" panose="020B0500000000000000" pitchFamily="34" charset="-127"/>
                <a:cs typeface="Open Sans" pitchFamily="2" charset="0"/>
              </a:rPr>
              <a:t>, 10.</a:t>
            </a:r>
            <a:endParaRPr lang="ko-KR" altLang="en-US" sz="700" dirty="0"/>
          </a:p>
        </p:txBody>
      </p:sp>
    </p:spTree>
    <p:extLst>
      <p:ext uri="{BB962C8B-B14F-4D97-AF65-F5344CB8AC3E}">
        <p14:creationId xmlns:p14="http://schemas.microsoft.com/office/powerpoint/2010/main" val="4166108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683568" y="1649891"/>
            <a:ext cx="2083964" cy="1843718"/>
            <a:chOff x="1858913" y="361728"/>
            <a:chExt cx="2083964" cy="1843718"/>
          </a:xfrm>
        </p:grpSpPr>
        <p:sp>
          <p:nvSpPr>
            <p:cNvPr id="6" name="타원 5"/>
            <p:cNvSpPr/>
            <p:nvPr/>
          </p:nvSpPr>
          <p:spPr>
            <a:xfrm rot="20618353">
              <a:off x="1858913" y="832801"/>
              <a:ext cx="850799" cy="850799"/>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cxnSp>
          <p:nvCxnSpPr>
            <p:cNvPr id="9" name="직선 연결선 8"/>
            <p:cNvCxnSpPr>
              <a:stCxn id="6" idx="1"/>
              <a:endCxn id="6" idx="5"/>
            </p:cNvCxnSpPr>
            <p:nvPr/>
          </p:nvCxnSpPr>
          <p:spPr>
            <a:xfrm rot="20618353">
              <a:off x="1983509" y="957397"/>
              <a:ext cx="601606" cy="601606"/>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직선 연결선 10"/>
            <p:cNvCxnSpPr>
              <a:stCxn id="6" idx="7"/>
              <a:endCxn id="6" idx="3"/>
            </p:cNvCxnSpPr>
            <p:nvPr/>
          </p:nvCxnSpPr>
          <p:spPr>
            <a:xfrm rot="20618353" flipH="1">
              <a:off x="1983509" y="957397"/>
              <a:ext cx="601606" cy="601606"/>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 name="직선 연결선 12"/>
            <p:cNvCxnSpPr>
              <a:stCxn id="6" idx="0"/>
              <a:endCxn id="6" idx="4"/>
            </p:cNvCxnSpPr>
            <p:nvPr/>
          </p:nvCxnSpPr>
          <p:spPr>
            <a:xfrm rot="20618353">
              <a:off x="2284313" y="832801"/>
              <a:ext cx="0" cy="850799"/>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 name="직선 연결선 14"/>
            <p:cNvCxnSpPr>
              <a:stCxn id="6" idx="2"/>
              <a:endCxn id="6" idx="6"/>
            </p:cNvCxnSpPr>
            <p:nvPr/>
          </p:nvCxnSpPr>
          <p:spPr>
            <a:xfrm rot="20618353">
              <a:off x="1858913" y="1258201"/>
              <a:ext cx="850799"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 name="타원 11"/>
            <p:cNvSpPr/>
            <p:nvPr/>
          </p:nvSpPr>
          <p:spPr>
            <a:xfrm rot="463851">
              <a:off x="2715224" y="361728"/>
              <a:ext cx="1227653" cy="1227653"/>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cxnSp>
          <p:nvCxnSpPr>
            <p:cNvPr id="14" name="직선 연결선 13"/>
            <p:cNvCxnSpPr>
              <a:stCxn id="12" idx="1"/>
              <a:endCxn id="12" idx="5"/>
            </p:cNvCxnSpPr>
            <p:nvPr/>
          </p:nvCxnSpPr>
          <p:spPr>
            <a:xfrm rot="463851">
              <a:off x="2895009" y="541513"/>
              <a:ext cx="868082" cy="868082"/>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직선 연결선 15"/>
            <p:cNvCxnSpPr>
              <a:stCxn id="12" idx="7"/>
              <a:endCxn id="12" idx="3"/>
            </p:cNvCxnSpPr>
            <p:nvPr/>
          </p:nvCxnSpPr>
          <p:spPr>
            <a:xfrm rot="463851" flipH="1">
              <a:off x="2895009" y="541513"/>
              <a:ext cx="868082" cy="868082"/>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stCxn id="12" idx="0"/>
              <a:endCxn id="12" idx="4"/>
            </p:cNvCxnSpPr>
            <p:nvPr/>
          </p:nvCxnSpPr>
          <p:spPr>
            <a:xfrm rot="463851">
              <a:off x="3329051" y="361728"/>
              <a:ext cx="0" cy="1227653"/>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stCxn id="12" idx="2"/>
              <a:endCxn id="12" idx="6"/>
            </p:cNvCxnSpPr>
            <p:nvPr/>
          </p:nvCxnSpPr>
          <p:spPr>
            <a:xfrm rot="463851">
              <a:off x="2715224" y="975555"/>
              <a:ext cx="1227653" cy="0"/>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 name="타원 19"/>
            <p:cNvSpPr/>
            <p:nvPr/>
          </p:nvSpPr>
          <p:spPr>
            <a:xfrm rot="15386503">
              <a:off x="2535932" y="1556022"/>
              <a:ext cx="649424" cy="64942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cxnSp>
          <p:nvCxnSpPr>
            <p:cNvPr id="21" name="직선 연결선 20"/>
            <p:cNvCxnSpPr>
              <a:stCxn id="20" idx="1"/>
              <a:endCxn id="20" idx="5"/>
            </p:cNvCxnSpPr>
            <p:nvPr/>
          </p:nvCxnSpPr>
          <p:spPr>
            <a:xfrm rot="15386503">
              <a:off x="2631038" y="165112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직선 연결선 21"/>
            <p:cNvCxnSpPr>
              <a:stCxn id="20" idx="7"/>
              <a:endCxn id="20" idx="3"/>
            </p:cNvCxnSpPr>
            <p:nvPr/>
          </p:nvCxnSpPr>
          <p:spPr>
            <a:xfrm rot="15386503" flipH="1">
              <a:off x="2631038" y="165112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20" idx="0"/>
              <a:endCxn id="20" idx="4"/>
            </p:cNvCxnSpPr>
            <p:nvPr/>
          </p:nvCxnSpPr>
          <p:spPr>
            <a:xfrm rot="15386503">
              <a:off x="2860644" y="1556022"/>
              <a:ext cx="0" cy="649424"/>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20" idx="2"/>
              <a:endCxn id="20" idx="6"/>
            </p:cNvCxnSpPr>
            <p:nvPr/>
          </p:nvCxnSpPr>
          <p:spPr>
            <a:xfrm rot="15386503">
              <a:off x="2535932" y="1880734"/>
              <a:ext cx="649424"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pic>
        <p:nvPicPr>
          <p:cNvPr id="4" name="Picture 2" descr="sakura no backgroundì ëí ì´ë¯¸ì§ ê²ìê²°ê³¼">
            <a:extLst>
              <a:ext uri="{FF2B5EF4-FFF2-40B4-BE49-F238E27FC236}">
                <a16:creationId xmlns:a16="http://schemas.microsoft.com/office/drawing/2014/main" id="{E4AD5C8D-C81F-B27C-6BC8-A0451278D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5639292" y="3807622"/>
            <a:ext cx="3504707" cy="13358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akura no backgroundì ëí ì´ë¯¸ì§ ê²ìê²°ê³¼">
            <a:extLst>
              <a:ext uri="{FF2B5EF4-FFF2-40B4-BE49-F238E27FC236}">
                <a16:creationId xmlns:a16="http://schemas.microsoft.com/office/drawing/2014/main" id="{99CD2A21-EA58-3B1F-8E9F-2A2CF40A3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0" y="0"/>
            <a:ext cx="3504706" cy="13317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logo icon design Royalty Free Vector Image">
            <a:extLst>
              <a:ext uri="{FF2B5EF4-FFF2-40B4-BE49-F238E27FC236}">
                <a16:creationId xmlns:a16="http://schemas.microsoft.com/office/drawing/2014/main" id="{38D7F076-4B18-BC06-BF32-1C7063B2043E}"/>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78800" y1="17778" x2="78800" y2="17778"/>
                      </a14:backgroundRemoval>
                    </a14:imgEffect>
                  </a14:imgLayer>
                </a14:imgProps>
              </a:ext>
              <a:ext uri="{28A0092B-C50C-407E-A947-70E740481C1C}">
                <a14:useLocalDpi xmlns:a14="http://schemas.microsoft.com/office/drawing/2010/main" val="0"/>
              </a:ext>
            </a:extLst>
          </a:blip>
          <a:srcRect/>
          <a:stretch>
            <a:fillRect/>
          </a:stretch>
        </p:blipFill>
        <p:spPr bwMode="auto">
          <a:xfrm>
            <a:off x="6293778" y="1696514"/>
            <a:ext cx="1563800" cy="1688904"/>
          </a:xfrm>
          <a:prstGeom prst="rect">
            <a:avLst/>
          </a:prstGeom>
          <a:noFill/>
        </p:spPr>
      </p:pic>
      <p:sp>
        <p:nvSpPr>
          <p:cNvPr id="2" name="TextBox 1">
            <a:extLst>
              <a:ext uri="{FF2B5EF4-FFF2-40B4-BE49-F238E27FC236}">
                <a16:creationId xmlns:a16="http://schemas.microsoft.com/office/drawing/2014/main" id="{FBE19A61-7627-A478-16C1-85D1C55CA006}"/>
              </a:ext>
            </a:extLst>
          </p:cNvPr>
          <p:cNvSpPr txBox="1"/>
          <p:nvPr/>
        </p:nvSpPr>
        <p:spPr>
          <a:xfrm>
            <a:off x="3497996" y="2063918"/>
            <a:ext cx="2141297" cy="1015663"/>
          </a:xfrm>
          <a:prstGeom prst="rect">
            <a:avLst/>
          </a:prstGeom>
          <a:noFill/>
        </p:spPr>
        <p:txBody>
          <a:bodyPr wrap="square" rtlCol="0">
            <a:spAutoFit/>
          </a:bodyPr>
          <a:lstStyle/>
          <a:p>
            <a:pPr algn="ctr"/>
            <a:r>
              <a:rPr lang="en-US" altLang="ko-KR" sz="3600" dirty="0">
                <a:solidFill>
                  <a:srgbClr val="7030A0"/>
                </a:solidFill>
                <a:latin typeface="Open Sans" pitchFamily="2" charset="0"/>
                <a:ea typeface="Open Sans" pitchFamily="2" charset="0"/>
                <a:cs typeface="Open Sans" pitchFamily="2" charset="0"/>
              </a:rPr>
              <a:t>01</a:t>
            </a:r>
          </a:p>
          <a:p>
            <a:pPr algn="ctr"/>
            <a:r>
              <a:rPr lang="en-US" altLang="ko-KR" sz="2400" dirty="0">
                <a:solidFill>
                  <a:srgbClr val="7030A0"/>
                </a:solidFill>
                <a:latin typeface="Open Sans" pitchFamily="2" charset="0"/>
                <a:ea typeface="Noto Sans KR" panose="020B0500000000000000" pitchFamily="34" charset="-127"/>
                <a:cs typeface="Open Sans" pitchFamily="2" charset="0"/>
              </a:rPr>
              <a:t>Introduction</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sp>
        <p:nvSpPr>
          <p:cNvPr id="3" name="TextBox 2">
            <a:extLst>
              <a:ext uri="{FF2B5EF4-FFF2-40B4-BE49-F238E27FC236}">
                <a16:creationId xmlns:a16="http://schemas.microsoft.com/office/drawing/2014/main" id="{643DB3ED-0FB1-2E93-C547-15595FB1A6A6}"/>
              </a:ext>
            </a:extLst>
          </p:cNvPr>
          <p:cNvSpPr txBox="1"/>
          <p:nvPr/>
        </p:nvSpPr>
        <p:spPr>
          <a:xfrm>
            <a:off x="3500552" y="3096924"/>
            <a:ext cx="2141297" cy="1323439"/>
          </a:xfrm>
          <a:prstGeom prst="rect">
            <a:avLst/>
          </a:prstGeom>
          <a:noFill/>
        </p:spPr>
        <p:txBody>
          <a:bodyPr wrap="square" rtlCol="0">
            <a:spAutoFit/>
          </a:bodyPr>
          <a:lstStyle/>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000" dirty="0">
                <a:solidFill>
                  <a:srgbClr val="7030A0"/>
                </a:solidFill>
                <a:latin typeface="Open Sans" pitchFamily="2" charset="0"/>
                <a:ea typeface="Noto Sans KR" panose="020B0500000000000000" pitchFamily="34" charset="-127"/>
                <a:cs typeface="Open Sans" pitchFamily="2" charset="0"/>
              </a:rPr>
              <a:t>프로젝트 기획 의도</a:t>
            </a: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000" dirty="0">
                <a:solidFill>
                  <a:srgbClr val="7030A0"/>
                </a:solidFill>
                <a:latin typeface="Open Sans" pitchFamily="2" charset="0"/>
                <a:ea typeface="Noto Sans KR" panose="020B0500000000000000" pitchFamily="34" charset="-127"/>
                <a:cs typeface="Open Sans" pitchFamily="2" charset="0"/>
              </a:rPr>
              <a:t>알츠하이머</a:t>
            </a:r>
            <a:r>
              <a:rPr lang="en-US" altLang="ko-KR" sz="1000" dirty="0">
                <a:solidFill>
                  <a:srgbClr val="7030A0"/>
                </a:solidFill>
                <a:latin typeface="Open Sans" pitchFamily="2" charset="0"/>
                <a:ea typeface="Noto Sans KR" panose="020B0500000000000000" pitchFamily="34" charset="-127"/>
                <a:cs typeface="Open Sans" pitchFamily="2" charset="0"/>
              </a:rPr>
              <a:t>, </a:t>
            </a:r>
            <a:r>
              <a:rPr lang="ko-KR" altLang="en-US" sz="1000" dirty="0">
                <a:solidFill>
                  <a:srgbClr val="7030A0"/>
                </a:solidFill>
                <a:latin typeface="Open Sans" pitchFamily="2" charset="0"/>
                <a:ea typeface="Noto Sans KR" panose="020B0500000000000000" pitchFamily="34" charset="-127"/>
                <a:cs typeface="Open Sans" pitchFamily="2" charset="0"/>
              </a:rPr>
              <a:t>경도인지장애</a:t>
            </a: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000" dirty="0">
                <a:solidFill>
                  <a:srgbClr val="7030A0"/>
                </a:solidFill>
                <a:latin typeface="Open Sans" pitchFamily="2" charset="0"/>
                <a:ea typeface="Noto Sans KR" panose="020B0500000000000000" pitchFamily="34" charset="-127"/>
                <a:cs typeface="Open Sans" pitchFamily="2" charset="0"/>
              </a:rPr>
              <a:t>프로젝트 목표</a:t>
            </a:r>
            <a:r>
              <a:rPr lang="en-US" altLang="ko-KR" sz="1000" dirty="0">
                <a:solidFill>
                  <a:srgbClr val="7030A0"/>
                </a:solidFill>
                <a:latin typeface="Open Sans" pitchFamily="2" charset="0"/>
                <a:ea typeface="Noto Sans KR" panose="020B0500000000000000" pitchFamily="34" charset="-127"/>
                <a:cs typeface="Open Sans" pitchFamily="2" charset="0"/>
              </a:rPr>
              <a:t>, </a:t>
            </a:r>
            <a:r>
              <a:rPr lang="ko-KR" altLang="en-US" sz="1000" dirty="0">
                <a:solidFill>
                  <a:srgbClr val="7030A0"/>
                </a:solidFill>
                <a:latin typeface="Open Sans" pitchFamily="2" charset="0"/>
                <a:ea typeface="Noto Sans KR" panose="020B0500000000000000" pitchFamily="34" charset="-127"/>
                <a:cs typeface="Open Sans" pitchFamily="2" charset="0"/>
              </a:rPr>
              <a:t>파이프라인</a:t>
            </a: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000" dirty="0">
                <a:solidFill>
                  <a:srgbClr val="7030A0"/>
                </a:solidFill>
                <a:latin typeface="Open Sans" pitchFamily="2" charset="0"/>
                <a:ea typeface="Noto Sans KR" panose="020B0500000000000000" pitchFamily="34" charset="-127"/>
                <a:cs typeface="Open Sans" pitchFamily="2" charset="0"/>
              </a:rPr>
              <a:t>데이터 선정</a:t>
            </a:r>
            <a:r>
              <a:rPr lang="en-US" altLang="ko-KR" sz="1000" dirty="0">
                <a:solidFill>
                  <a:srgbClr val="7030A0"/>
                </a:solidFill>
                <a:latin typeface="Open Sans" pitchFamily="2" charset="0"/>
                <a:ea typeface="Noto Sans KR" panose="020B0500000000000000" pitchFamily="34" charset="-127"/>
                <a:cs typeface="Open Sans" pitchFamily="2" charset="0"/>
              </a:rPr>
              <a:t>,</a:t>
            </a:r>
            <a:r>
              <a:rPr lang="ko-KR" altLang="en-US" sz="1000" dirty="0">
                <a:solidFill>
                  <a:srgbClr val="7030A0"/>
                </a:solidFill>
                <a:latin typeface="Open Sans" pitchFamily="2" charset="0"/>
                <a:ea typeface="Noto Sans KR" panose="020B0500000000000000" pitchFamily="34" charset="-127"/>
                <a:cs typeface="Open Sans" pitchFamily="2" charset="0"/>
              </a:rPr>
              <a:t> 메타데이터 분석</a:t>
            </a:r>
          </a:p>
        </p:txBody>
      </p:sp>
      <p:grpSp>
        <p:nvGrpSpPr>
          <p:cNvPr id="8" name="그룹 7">
            <a:extLst>
              <a:ext uri="{FF2B5EF4-FFF2-40B4-BE49-F238E27FC236}">
                <a16:creationId xmlns:a16="http://schemas.microsoft.com/office/drawing/2014/main" id="{3E3C2939-DEA7-4B5A-F939-37450F99B21F}"/>
              </a:ext>
            </a:extLst>
          </p:cNvPr>
          <p:cNvGrpSpPr/>
          <p:nvPr/>
        </p:nvGrpSpPr>
        <p:grpSpPr>
          <a:xfrm>
            <a:off x="4330315" y="1600464"/>
            <a:ext cx="468981" cy="468981"/>
            <a:chOff x="1235310" y="1490798"/>
            <a:chExt cx="468981" cy="468981"/>
          </a:xfrm>
        </p:grpSpPr>
        <p:sp>
          <p:nvSpPr>
            <p:cNvPr id="26" name="타원 25">
              <a:extLst>
                <a:ext uri="{FF2B5EF4-FFF2-40B4-BE49-F238E27FC236}">
                  <a16:creationId xmlns:a16="http://schemas.microsoft.com/office/drawing/2014/main" id="{82F9C108-0315-FC9F-7892-9A73D95BB607}"/>
                </a:ext>
              </a:extLst>
            </p:cNvPr>
            <p:cNvSpPr/>
            <p:nvPr/>
          </p:nvSpPr>
          <p:spPr>
            <a:xfrm rot="20618353">
              <a:off x="1235310" y="1490798"/>
              <a:ext cx="468981" cy="468981"/>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a:extLst>
                <a:ext uri="{FF2B5EF4-FFF2-40B4-BE49-F238E27FC236}">
                  <a16:creationId xmlns:a16="http://schemas.microsoft.com/office/drawing/2014/main" id="{E98F73B6-660A-E0C1-08B1-5C7F46D17959}"/>
                </a:ext>
              </a:extLst>
            </p:cNvPr>
            <p:cNvCxnSpPr>
              <a:stCxn id="26" idx="1"/>
              <a:endCxn id="26" idx="5"/>
            </p:cNvCxnSpPr>
            <p:nvPr/>
          </p:nvCxnSpPr>
          <p:spPr>
            <a:xfrm rot="20618353">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361C0A3-BDA5-29FD-C0CD-08D08D326812}"/>
                </a:ext>
              </a:extLst>
            </p:cNvPr>
            <p:cNvCxnSpPr>
              <a:stCxn id="26" idx="7"/>
              <a:endCxn id="26" idx="3"/>
            </p:cNvCxnSpPr>
            <p:nvPr/>
          </p:nvCxnSpPr>
          <p:spPr>
            <a:xfrm rot="20618353" flipH="1">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A83DA802-6596-E0AD-BB74-15871C7C666C}"/>
                </a:ext>
              </a:extLst>
            </p:cNvPr>
            <p:cNvCxnSpPr>
              <a:stCxn id="26" idx="0"/>
              <a:endCxn id="26" idx="4"/>
            </p:cNvCxnSpPr>
            <p:nvPr/>
          </p:nvCxnSpPr>
          <p:spPr>
            <a:xfrm rot="20618353">
              <a:off x="1469801" y="1490798"/>
              <a:ext cx="0" cy="468981"/>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4ECF04B7-9C58-8D72-19E4-83E002663105}"/>
                </a:ext>
              </a:extLst>
            </p:cNvPr>
            <p:cNvCxnSpPr>
              <a:stCxn id="26" idx="2"/>
              <a:endCxn id="26" idx="6"/>
            </p:cNvCxnSpPr>
            <p:nvPr/>
          </p:nvCxnSpPr>
          <p:spPr>
            <a:xfrm rot="20618353">
              <a:off x="1235310" y="1725289"/>
              <a:ext cx="468981"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5422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215516" y="258151"/>
            <a:ext cx="7452828" cy="461665"/>
          </a:xfrm>
          <a:prstGeom prst="rect">
            <a:avLst/>
          </a:prstGeom>
          <a:noFill/>
        </p:spPr>
        <p:txBody>
          <a:bodyPr wrap="square" rtlCol="0">
            <a:spAutoFit/>
          </a:bodyPr>
          <a:lstStyle/>
          <a:p>
            <a:r>
              <a:rPr lang="en-US" altLang="ko-KR" sz="2400" dirty="0">
                <a:solidFill>
                  <a:srgbClr val="7030A0"/>
                </a:solidFill>
                <a:latin typeface="Open Sans" pitchFamily="2" charset="0"/>
                <a:ea typeface="Noto Sans KR" panose="020B0500000000000000" pitchFamily="34" charset="-127"/>
                <a:cs typeface="Open Sans" pitchFamily="2" charset="0"/>
              </a:rPr>
              <a:t>Modeling</a:t>
            </a:r>
            <a:r>
              <a:rPr lang="en-US" altLang="ko-KR" sz="2400" dirty="0">
                <a:solidFill>
                  <a:srgbClr val="7030A0"/>
                </a:solidFill>
                <a:latin typeface="Open Sans" pitchFamily="2" charset="0"/>
                <a:ea typeface="Open Sans" pitchFamily="2" charset="0"/>
                <a:cs typeface="Open Sans" pitchFamily="2" charset="0"/>
              </a:rPr>
              <a:t> – </a:t>
            </a:r>
            <a:r>
              <a:rPr lang="en-US" altLang="ko-KR" sz="2400" dirty="0">
                <a:solidFill>
                  <a:srgbClr val="7030A0"/>
                </a:solidFill>
                <a:latin typeface="Open Sans" pitchFamily="2" charset="0"/>
                <a:ea typeface="Noto Sans KR" panose="020B0500000000000000" pitchFamily="34" charset="-127"/>
                <a:cs typeface="Open Sans" pitchFamily="2" charset="0"/>
              </a:rPr>
              <a:t>Transfer Learning(ResNet50V2)</a:t>
            </a:r>
          </a:p>
        </p:txBody>
      </p:sp>
      <p:grpSp>
        <p:nvGrpSpPr>
          <p:cNvPr id="69" name="그룹 68"/>
          <p:cNvGrpSpPr/>
          <p:nvPr/>
        </p:nvGrpSpPr>
        <p:grpSpPr>
          <a:xfrm>
            <a:off x="8349115" y="31462"/>
            <a:ext cx="748916" cy="716215"/>
            <a:chOff x="8349115" y="31462"/>
            <a:chExt cx="748916" cy="716215"/>
          </a:xfrm>
        </p:grpSpPr>
        <p:grpSp>
          <p:nvGrpSpPr>
            <p:cNvPr id="70" name="그룹 69"/>
            <p:cNvGrpSpPr/>
            <p:nvPr/>
          </p:nvGrpSpPr>
          <p:grpSpPr>
            <a:xfrm>
              <a:off x="8766487" y="190296"/>
              <a:ext cx="295864" cy="295864"/>
              <a:chOff x="8378650" y="324694"/>
              <a:chExt cx="295864" cy="295864"/>
            </a:xfrm>
          </p:grpSpPr>
          <p:sp>
            <p:nvSpPr>
              <p:cNvPr id="83" name="타원 8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1" name="그룹 70"/>
            <p:cNvGrpSpPr/>
            <p:nvPr/>
          </p:nvGrpSpPr>
          <p:grpSpPr>
            <a:xfrm>
              <a:off x="8349115" y="31462"/>
              <a:ext cx="383328" cy="383328"/>
              <a:chOff x="8676431" y="160879"/>
              <a:chExt cx="426915" cy="426915"/>
            </a:xfrm>
          </p:grpSpPr>
          <p:sp>
            <p:nvSpPr>
              <p:cNvPr id="78" name="타원 7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9" name="직선 연결선 78"/>
              <p:cNvCxnSpPr>
                <a:stCxn id="78" idx="1"/>
                <a:endCxn id="7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직선 연결선 79"/>
              <p:cNvCxnSpPr>
                <a:stCxn id="78" idx="7"/>
                <a:endCxn id="7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직선 연결선 80"/>
              <p:cNvCxnSpPr>
                <a:stCxn id="78" idx="0"/>
                <a:endCxn id="7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직선 연결선 81"/>
              <p:cNvCxnSpPr>
                <a:stCxn id="78" idx="2"/>
                <a:endCxn id="7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2" name="그룹 71"/>
            <p:cNvGrpSpPr/>
            <p:nvPr/>
          </p:nvGrpSpPr>
          <p:grpSpPr>
            <a:xfrm>
              <a:off x="8872194" y="521840"/>
              <a:ext cx="225837" cy="225837"/>
              <a:chOff x="8614083" y="576193"/>
              <a:chExt cx="225837" cy="225837"/>
            </a:xfrm>
          </p:grpSpPr>
          <p:sp>
            <p:nvSpPr>
              <p:cNvPr id="73" name="타원 7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p:cNvCxnSpPr>
                <a:stCxn id="73" idx="1"/>
                <a:endCxn id="7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5" name="직선 연결선 74"/>
              <p:cNvCxnSpPr>
                <a:stCxn id="73" idx="7"/>
                <a:endCxn id="7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6" name="직선 연결선 75"/>
              <p:cNvCxnSpPr>
                <a:stCxn id="73" idx="0"/>
                <a:endCxn id="7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7" name="직선 연결선 76"/>
              <p:cNvCxnSpPr>
                <a:stCxn id="73" idx="2"/>
                <a:endCxn id="7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43" name="그룹 42">
            <a:extLst>
              <a:ext uri="{FF2B5EF4-FFF2-40B4-BE49-F238E27FC236}">
                <a16:creationId xmlns:a16="http://schemas.microsoft.com/office/drawing/2014/main" id="{FE7A2E22-0CC9-2DF9-A18C-6B5443596783}"/>
              </a:ext>
            </a:extLst>
          </p:cNvPr>
          <p:cNvGrpSpPr/>
          <p:nvPr/>
        </p:nvGrpSpPr>
        <p:grpSpPr>
          <a:xfrm>
            <a:off x="432837" y="1131590"/>
            <a:ext cx="8273138" cy="576064"/>
            <a:chOff x="432837" y="1131590"/>
            <a:chExt cx="8273138" cy="576064"/>
          </a:xfrm>
        </p:grpSpPr>
        <p:sp>
          <p:nvSpPr>
            <p:cNvPr id="44" name="사각형: 둥근 모서리 43">
              <a:extLst>
                <a:ext uri="{FF2B5EF4-FFF2-40B4-BE49-F238E27FC236}">
                  <a16:creationId xmlns:a16="http://schemas.microsoft.com/office/drawing/2014/main" id="{3DC2F004-A2D5-1D8D-498A-88A1715CAB72}"/>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5" name="사각형: 둥근 모서리 44">
              <a:extLst>
                <a:ext uri="{FF2B5EF4-FFF2-40B4-BE49-F238E27FC236}">
                  <a16:creationId xmlns:a16="http://schemas.microsoft.com/office/drawing/2014/main" id="{0CD7472C-4B8B-BC10-4B9D-21F8286438FE}"/>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6" name="사각형: 둥근 모서리 45">
              <a:extLst>
                <a:ext uri="{FF2B5EF4-FFF2-40B4-BE49-F238E27FC236}">
                  <a16:creationId xmlns:a16="http://schemas.microsoft.com/office/drawing/2014/main" id="{DD1BD6A5-BDC4-59EC-D8E2-107B2D6AE94B}"/>
                </a:ext>
              </a:extLst>
            </p:cNvPr>
            <p:cNvSpPr/>
            <p:nvPr/>
          </p:nvSpPr>
          <p:spPr>
            <a:xfrm>
              <a:off x="3814619"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47" name="사각형: 둥근 모서리 46">
              <a:extLst>
                <a:ext uri="{FF2B5EF4-FFF2-40B4-BE49-F238E27FC236}">
                  <a16:creationId xmlns:a16="http://schemas.microsoft.com/office/drawing/2014/main" id="{F261DBE2-37FB-8785-9DB3-A156EA37FAA9}"/>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8" name="사각형: 둥근 모서리 47">
              <a:extLst>
                <a:ext uri="{FF2B5EF4-FFF2-40B4-BE49-F238E27FC236}">
                  <a16:creationId xmlns:a16="http://schemas.microsoft.com/office/drawing/2014/main" id="{978335FD-481F-3398-B199-F539D8062F6F}"/>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49" name="화살표: 오른쪽 48">
              <a:extLst>
                <a:ext uri="{FF2B5EF4-FFF2-40B4-BE49-F238E27FC236}">
                  <a16:creationId xmlns:a16="http://schemas.microsoft.com/office/drawing/2014/main" id="{CB52C160-B694-2F7B-4EA5-ACE7B0CAC8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D32FAC16-32F8-31FA-59BF-B5FFB1E0E21C}"/>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BFD059F8-C40C-4612-A214-8A64710B041A}"/>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화살표: 오른쪽 51">
              <a:extLst>
                <a:ext uri="{FF2B5EF4-FFF2-40B4-BE49-F238E27FC236}">
                  <a16:creationId xmlns:a16="http://schemas.microsoft.com/office/drawing/2014/main" id="{780B6384-03D9-B9AE-0CFB-0677158BC20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6" name="TextBox 55">
            <a:extLst>
              <a:ext uri="{FF2B5EF4-FFF2-40B4-BE49-F238E27FC236}">
                <a16:creationId xmlns:a16="http://schemas.microsoft.com/office/drawing/2014/main" id="{04CF8621-9C2F-AFF9-2EBE-CCD149FD3ACD}"/>
              </a:ext>
            </a:extLst>
          </p:cNvPr>
          <p:cNvSpPr txBox="1"/>
          <p:nvPr/>
        </p:nvSpPr>
        <p:spPr>
          <a:xfrm>
            <a:off x="432835" y="2905004"/>
            <a:ext cx="4891357" cy="1569660"/>
          </a:xfrm>
          <a:prstGeom prst="rect">
            <a:avLst/>
          </a:prstGeom>
          <a:noFill/>
          <a:ln>
            <a:solidFill>
              <a:srgbClr val="7030A0"/>
            </a:solidFill>
          </a:ln>
        </p:spPr>
        <p:txBody>
          <a:bodyPr wrap="square" rtlCol="0" anchor="t">
            <a:spAutoFit/>
          </a:bodyPr>
          <a:lstStyle/>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데이터 특징 추출 </a:t>
            </a:r>
            <a:r>
              <a:rPr lang="en-US" altLang="ko-KR" sz="1200" dirty="0">
                <a:solidFill>
                  <a:srgbClr val="7030A0"/>
                </a:solidFill>
                <a:latin typeface="Open Sans" pitchFamily="2" charset="0"/>
                <a:ea typeface="Noto Sans KR" panose="020B0500000000000000" pitchFamily="34" charset="-127"/>
                <a:cs typeface="Open Sans" pitchFamily="2" charset="0"/>
              </a:rPr>
              <a:t>Layer</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from </a:t>
            </a:r>
            <a:r>
              <a:rPr lang="en-US" altLang="ko-KR" sz="1200" dirty="0" err="1">
                <a:solidFill>
                  <a:srgbClr val="7030A0"/>
                </a:solidFill>
                <a:latin typeface="Open Sans" pitchFamily="2" charset="0"/>
                <a:ea typeface="Noto Sans KR" panose="020B0500000000000000" pitchFamily="34" charset="-127"/>
                <a:cs typeface="Open Sans" pitchFamily="2" charset="0"/>
              </a:rPr>
              <a:t>keras.applications</a:t>
            </a:r>
            <a:r>
              <a:rPr lang="en-US" altLang="ko-KR" sz="1200" dirty="0">
                <a:solidFill>
                  <a:srgbClr val="7030A0"/>
                </a:solidFill>
                <a:latin typeface="Open Sans" pitchFamily="2" charset="0"/>
                <a:ea typeface="Noto Sans KR" panose="020B0500000000000000" pitchFamily="34" charset="-127"/>
                <a:cs typeface="Open Sans" pitchFamily="2" charset="0"/>
              </a:rPr>
              <a:t> import ResNet50V2</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Feature Extractor </a:t>
            </a:r>
            <a:r>
              <a:rPr lang="ko-KR" altLang="en-US" sz="1200" dirty="0">
                <a:solidFill>
                  <a:srgbClr val="7030A0"/>
                </a:solidFill>
                <a:latin typeface="Open Sans" pitchFamily="2" charset="0"/>
                <a:ea typeface="Noto Sans KR" panose="020B0500000000000000" pitchFamily="34" charset="-127"/>
                <a:cs typeface="Open Sans" pitchFamily="2" charset="0"/>
              </a:rPr>
              <a:t>부분만 불러온 뒤</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가중치 학습 안되게 설정</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628650" lvl="1"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데이터 분류 </a:t>
            </a:r>
            <a:r>
              <a:rPr lang="en-US" altLang="ko-KR" sz="1200" dirty="0">
                <a:solidFill>
                  <a:srgbClr val="7030A0"/>
                </a:solidFill>
                <a:latin typeface="Open Sans" pitchFamily="2" charset="0"/>
                <a:ea typeface="Noto Sans KR" panose="020B0500000000000000" pitchFamily="34" charset="-127"/>
                <a:cs typeface="Open Sans" pitchFamily="2" charset="0"/>
              </a:rPr>
              <a:t>Layer</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GlobalAveragePooling2D</a:t>
            </a:r>
          </a:p>
          <a:p>
            <a:pPr marL="628650" lvl="1" indent="-171450">
              <a:buFont typeface="Arial" panose="020B0604020202020204" pitchFamily="34" charset="0"/>
              <a:buChar char="•"/>
            </a:pPr>
            <a:r>
              <a:rPr lang="ko-KR" altLang="en-US" sz="1200" dirty="0" err="1">
                <a:solidFill>
                  <a:srgbClr val="7030A0"/>
                </a:solidFill>
                <a:latin typeface="Open Sans" pitchFamily="2" charset="0"/>
                <a:ea typeface="Noto Sans KR" panose="020B0500000000000000" pitchFamily="34" charset="-127"/>
                <a:cs typeface="Open Sans" pitchFamily="2" charset="0"/>
              </a:rPr>
              <a:t>은닉층</a:t>
            </a:r>
            <a:r>
              <a:rPr lang="ko-KR" altLang="en-US" sz="1200" dirty="0">
                <a:solidFill>
                  <a:srgbClr val="7030A0"/>
                </a:solidFill>
                <a:latin typeface="Open Sans" pitchFamily="2" charset="0"/>
                <a:ea typeface="Noto Sans KR" panose="020B0500000000000000" pitchFamily="34" charset="-127"/>
                <a:cs typeface="Open Sans" pitchFamily="2" charset="0"/>
              </a:rPr>
              <a:t> </a:t>
            </a:r>
            <a:r>
              <a:rPr lang="en-US" altLang="ko-KR" sz="1200" dirty="0">
                <a:solidFill>
                  <a:srgbClr val="7030A0"/>
                </a:solidFill>
                <a:latin typeface="Open Sans" pitchFamily="2" charset="0"/>
                <a:ea typeface="Noto Sans KR" panose="020B0500000000000000" pitchFamily="34" charset="-127"/>
                <a:cs typeface="Open Sans" pitchFamily="2" charset="0"/>
              </a:rPr>
              <a:t>Dense (activation = ‘</a:t>
            </a:r>
            <a:r>
              <a:rPr lang="en-US" altLang="ko-KR" sz="1200" dirty="0" err="1">
                <a:solidFill>
                  <a:srgbClr val="7030A0"/>
                </a:solidFill>
                <a:latin typeface="Open Sans" pitchFamily="2" charset="0"/>
                <a:ea typeface="Noto Sans KR" panose="020B0500000000000000" pitchFamily="34" charset="-127"/>
                <a:cs typeface="Open Sans" pitchFamily="2" charset="0"/>
              </a:rPr>
              <a:t>relu</a:t>
            </a:r>
            <a:r>
              <a:rPr lang="en-US" altLang="ko-KR" sz="1200" dirty="0">
                <a:solidFill>
                  <a:srgbClr val="7030A0"/>
                </a:solidFill>
                <a:latin typeface="Open Sans" pitchFamily="2" charset="0"/>
                <a:ea typeface="Noto Sans KR" panose="020B0500000000000000" pitchFamily="34" charset="-127"/>
                <a:cs typeface="Open Sans" pitchFamily="2" charset="0"/>
              </a:rPr>
              <a:t>’)</a:t>
            </a:r>
          </a:p>
          <a:p>
            <a:pPr marL="628650" lvl="1" indent="-171450">
              <a:buFont typeface="Arial" panose="020B0604020202020204" pitchFamily="34" charset="0"/>
              <a:buChar char="•"/>
            </a:pPr>
            <a:r>
              <a:rPr lang="ko-KR" altLang="en-US" sz="1200" dirty="0" err="1">
                <a:solidFill>
                  <a:srgbClr val="7030A0"/>
                </a:solidFill>
                <a:latin typeface="Open Sans" pitchFamily="2" charset="0"/>
                <a:ea typeface="Noto Sans KR" panose="020B0500000000000000" pitchFamily="34" charset="-127"/>
                <a:cs typeface="Open Sans" pitchFamily="2" charset="0"/>
              </a:rPr>
              <a:t>출력층</a:t>
            </a:r>
            <a:r>
              <a:rPr lang="ko-KR" altLang="en-US" sz="1200" dirty="0">
                <a:solidFill>
                  <a:srgbClr val="7030A0"/>
                </a:solidFill>
                <a:latin typeface="Open Sans" pitchFamily="2" charset="0"/>
                <a:ea typeface="Noto Sans KR" panose="020B0500000000000000" pitchFamily="34" charset="-127"/>
                <a:cs typeface="Open Sans" pitchFamily="2" charset="0"/>
              </a:rPr>
              <a:t> </a:t>
            </a:r>
            <a:r>
              <a:rPr lang="en-US" altLang="ko-KR" sz="1200" dirty="0">
                <a:solidFill>
                  <a:srgbClr val="7030A0"/>
                </a:solidFill>
                <a:latin typeface="Open Sans" pitchFamily="2" charset="0"/>
                <a:ea typeface="Noto Sans KR" panose="020B0500000000000000" pitchFamily="34" charset="-127"/>
                <a:cs typeface="Open Sans" pitchFamily="2" charset="0"/>
              </a:rPr>
              <a:t>Dense (activation = ‘</a:t>
            </a:r>
            <a:r>
              <a:rPr lang="en-US" altLang="ko-KR" sz="1200" dirty="0" err="1">
                <a:solidFill>
                  <a:srgbClr val="7030A0"/>
                </a:solidFill>
                <a:latin typeface="Open Sans" pitchFamily="2" charset="0"/>
                <a:ea typeface="Noto Sans KR" panose="020B0500000000000000" pitchFamily="34" charset="-127"/>
                <a:cs typeface="Open Sans" pitchFamily="2" charset="0"/>
              </a:rPr>
              <a:t>softmax</a:t>
            </a:r>
            <a:r>
              <a:rPr lang="en-US" altLang="ko-KR" sz="1200" dirty="0">
                <a:solidFill>
                  <a:srgbClr val="7030A0"/>
                </a:solidFill>
                <a:latin typeface="Open Sans" pitchFamily="2" charset="0"/>
                <a:ea typeface="Noto Sans KR" panose="020B0500000000000000" pitchFamily="34" charset="-127"/>
                <a:cs typeface="Open Sans" pitchFamily="2" charset="0"/>
              </a:rPr>
              <a:t>’)</a:t>
            </a:r>
          </a:p>
        </p:txBody>
      </p:sp>
      <p:sp>
        <p:nvSpPr>
          <p:cNvPr id="57" name="사각형: 둥근 모서리 56">
            <a:extLst>
              <a:ext uri="{FF2B5EF4-FFF2-40B4-BE49-F238E27FC236}">
                <a16:creationId xmlns:a16="http://schemas.microsoft.com/office/drawing/2014/main" id="{51CDF93D-80BC-1A75-0160-2D275236581B}"/>
              </a:ext>
            </a:extLst>
          </p:cNvPr>
          <p:cNvSpPr/>
          <p:nvPr/>
        </p:nvSpPr>
        <p:spPr>
          <a:xfrm>
            <a:off x="432837" y="2120533"/>
            <a:ext cx="2198267"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rgbClr val="7030A0"/>
                </a:solidFill>
                <a:latin typeface="Open Sans" pitchFamily="2" charset="0"/>
                <a:ea typeface="Noto Sans KR" panose="020B0500000000000000" pitchFamily="34" charset="-127"/>
                <a:cs typeface="Open Sans" pitchFamily="2" charset="0"/>
              </a:rPr>
              <a:t>ResNet50V2</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pic>
        <p:nvPicPr>
          <p:cNvPr id="10" name="그림 9" descr="텍스트, 시계이(가) 표시된 사진">
            <a:extLst>
              <a:ext uri="{FF2B5EF4-FFF2-40B4-BE49-F238E27FC236}">
                <a16:creationId xmlns:a16="http://schemas.microsoft.com/office/drawing/2014/main" id="{E1C51420-4CDC-C41C-6675-4842CDCB5A9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9828" t="40371" r="43554" b="31081"/>
          <a:stretch/>
        </p:blipFill>
        <p:spPr>
          <a:xfrm>
            <a:off x="3011260" y="2120533"/>
            <a:ext cx="1244084" cy="570342"/>
          </a:xfrm>
          <a:prstGeom prst="rect">
            <a:avLst/>
          </a:prstGeom>
          <a:ln w="76200">
            <a:solidFill>
              <a:srgbClr val="7030A0"/>
            </a:solidFill>
          </a:ln>
          <a:effectLst>
            <a:softEdge rad="63500"/>
          </a:effectLst>
        </p:spPr>
      </p:pic>
      <p:pic>
        <p:nvPicPr>
          <p:cNvPr id="7" name="그림 6">
            <a:extLst>
              <a:ext uri="{FF2B5EF4-FFF2-40B4-BE49-F238E27FC236}">
                <a16:creationId xmlns:a16="http://schemas.microsoft.com/office/drawing/2014/main" id="{F57D886A-39C9-A800-FAE0-56F218004D0A}"/>
              </a:ext>
            </a:extLst>
          </p:cNvPr>
          <p:cNvPicPr>
            <a:picLocks noChangeAspect="1"/>
          </p:cNvPicPr>
          <p:nvPr/>
        </p:nvPicPr>
        <p:blipFill>
          <a:blip r:embed="rId4"/>
          <a:stretch>
            <a:fillRect/>
          </a:stretch>
        </p:blipFill>
        <p:spPr>
          <a:xfrm>
            <a:off x="5418088" y="2023928"/>
            <a:ext cx="3275217" cy="742989"/>
          </a:xfrm>
          <a:prstGeom prst="rect">
            <a:avLst/>
          </a:prstGeom>
        </p:spPr>
      </p:pic>
      <p:pic>
        <p:nvPicPr>
          <p:cNvPr id="4" name="그림 3">
            <a:extLst>
              <a:ext uri="{FF2B5EF4-FFF2-40B4-BE49-F238E27FC236}">
                <a16:creationId xmlns:a16="http://schemas.microsoft.com/office/drawing/2014/main" id="{94688C0E-6949-583B-52DC-A2F05226E272}"/>
              </a:ext>
            </a:extLst>
          </p:cNvPr>
          <p:cNvPicPr>
            <a:picLocks noChangeAspect="1"/>
          </p:cNvPicPr>
          <p:nvPr/>
        </p:nvPicPr>
        <p:blipFill>
          <a:blip r:embed="rId5"/>
          <a:stretch>
            <a:fillRect/>
          </a:stretch>
        </p:blipFill>
        <p:spPr>
          <a:xfrm>
            <a:off x="5418087" y="2906387"/>
            <a:ext cx="3275217" cy="1725480"/>
          </a:xfrm>
          <a:prstGeom prst="rect">
            <a:avLst/>
          </a:prstGeom>
        </p:spPr>
      </p:pic>
    </p:spTree>
    <p:extLst>
      <p:ext uri="{BB962C8B-B14F-4D97-AF65-F5344CB8AC3E}">
        <p14:creationId xmlns:p14="http://schemas.microsoft.com/office/powerpoint/2010/main" val="616695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215516" y="258151"/>
            <a:ext cx="7452828" cy="461665"/>
          </a:xfrm>
          <a:prstGeom prst="rect">
            <a:avLst/>
          </a:prstGeom>
          <a:noFill/>
        </p:spPr>
        <p:txBody>
          <a:bodyPr wrap="square" rtlCol="0">
            <a:spAutoFit/>
          </a:bodyPr>
          <a:lstStyle/>
          <a:p>
            <a:r>
              <a:rPr lang="en-US" altLang="ko-KR" sz="2400" dirty="0">
                <a:solidFill>
                  <a:srgbClr val="7030A0"/>
                </a:solidFill>
                <a:latin typeface="Open Sans" pitchFamily="2" charset="0"/>
                <a:ea typeface="Noto Sans KR" panose="020B0500000000000000" pitchFamily="34" charset="-127"/>
                <a:cs typeface="Open Sans" pitchFamily="2" charset="0"/>
              </a:rPr>
              <a:t>Modeling</a:t>
            </a:r>
            <a:r>
              <a:rPr lang="en-US" altLang="ko-KR" sz="2400" dirty="0">
                <a:solidFill>
                  <a:srgbClr val="7030A0"/>
                </a:solidFill>
                <a:latin typeface="Open Sans" pitchFamily="2" charset="0"/>
                <a:ea typeface="Open Sans" pitchFamily="2" charset="0"/>
                <a:cs typeface="Open Sans" pitchFamily="2" charset="0"/>
              </a:rPr>
              <a:t> – </a:t>
            </a:r>
            <a:r>
              <a:rPr lang="en-US" altLang="ko-KR" sz="2400" dirty="0">
                <a:solidFill>
                  <a:srgbClr val="7030A0"/>
                </a:solidFill>
                <a:latin typeface="Open Sans" pitchFamily="2" charset="0"/>
                <a:ea typeface="Noto Sans KR" panose="020B0500000000000000" pitchFamily="34" charset="-127"/>
                <a:cs typeface="Open Sans" pitchFamily="2" charset="0"/>
              </a:rPr>
              <a:t>Transfer Learning(ResNet50V2)</a:t>
            </a:r>
          </a:p>
        </p:txBody>
      </p:sp>
      <p:grpSp>
        <p:nvGrpSpPr>
          <p:cNvPr id="69" name="그룹 68"/>
          <p:cNvGrpSpPr/>
          <p:nvPr/>
        </p:nvGrpSpPr>
        <p:grpSpPr>
          <a:xfrm>
            <a:off x="8349115" y="31462"/>
            <a:ext cx="748916" cy="716215"/>
            <a:chOff x="8349115" y="31462"/>
            <a:chExt cx="748916" cy="716215"/>
          </a:xfrm>
        </p:grpSpPr>
        <p:grpSp>
          <p:nvGrpSpPr>
            <p:cNvPr id="70" name="그룹 69"/>
            <p:cNvGrpSpPr/>
            <p:nvPr/>
          </p:nvGrpSpPr>
          <p:grpSpPr>
            <a:xfrm>
              <a:off x="8766487" y="190296"/>
              <a:ext cx="295864" cy="295864"/>
              <a:chOff x="8378650" y="324694"/>
              <a:chExt cx="295864" cy="295864"/>
            </a:xfrm>
          </p:grpSpPr>
          <p:sp>
            <p:nvSpPr>
              <p:cNvPr id="83" name="타원 8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1" name="그룹 70"/>
            <p:cNvGrpSpPr/>
            <p:nvPr/>
          </p:nvGrpSpPr>
          <p:grpSpPr>
            <a:xfrm>
              <a:off x="8349115" y="31462"/>
              <a:ext cx="383328" cy="383328"/>
              <a:chOff x="8676431" y="160879"/>
              <a:chExt cx="426915" cy="426915"/>
            </a:xfrm>
          </p:grpSpPr>
          <p:sp>
            <p:nvSpPr>
              <p:cNvPr id="78" name="타원 7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9" name="직선 연결선 78"/>
              <p:cNvCxnSpPr>
                <a:stCxn id="78" idx="1"/>
                <a:endCxn id="7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직선 연결선 79"/>
              <p:cNvCxnSpPr>
                <a:stCxn id="78" idx="7"/>
                <a:endCxn id="7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직선 연결선 80"/>
              <p:cNvCxnSpPr>
                <a:stCxn id="78" idx="0"/>
                <a:endCxn id="7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직선 연결선 81"/>
              <p:cNvCxnSpPr>
                <a:stCxn id="78" idx="2"/>
                <a:endCxn id="7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2" name="그룹 71"/>
            <p:cNvGrpSpPr/>
            <p:nvPr/>
          </p:nvGrpSpPr>
          <p:grpSpPr>
            <a:xfrm>
              <a:off x="8872194" y="521840"/>
              <a:ext cx="225837" cy="225837"/>
              <a:chOff x="8614083" y="576193"/>
              <a:chExt cx="225837" cy="225837"/>
            </a:xfrm>
          </p:grpSpPr>
          <p:sp>
            <p:nvSpPr>
              <p:cNvPr id="73" name="타원 7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p:cNvCxnSpPr>
                <a:stCxn id="73" idx="1"/>
                <a:endCxn id="7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5" name="직선 연결선 74"/>
              <p:cNvCxnSpPr>
                <a:stCxn id="73" idx="7"/>
                <a:endCxn id="7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6" name="직선 연결선 75"/>
              <p:cNvCxnSpPr>
                <a:stCxn id="73" idx="0"/>
                <a:endCxn id="7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7" name="직선 연결선 76"/>
              <p:cNvCxnSpPr>
                <a:stCxn id="73" idx="2"/>
                <a:endCxn id="7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43" name="그룹 42">
            <a:extLst>
              <a:ext uri="{FF2B5EF4-FFF2-40B4-BE49-F238E27FC236}">
                <a16:creationId xmlns:a16="http://schemas.microsoft.com/office/drawing/2014/main" id="{FE7A2E22-0CC9-2DF9-A18C-6B5443596783}"/>
              </a:ext>
            </a:extLst>
          </p:cNvPr>
          <p:cNvGrpSpPr/>
          <p:nvPr/>
        </p:nvGrpSpPr>
        <p:grpSpPr>
          <a:xfrm>
            <a:off x="432837" y="1131590"/>
            <a:ext cx="8273138" cy="576064"/>
            <a:chOff x="432837" y="1131590"/>
            <a:chExt cx="8273138" cy="576064"/>
          </a:xfrm>
        </p:grpSpPr>
        <p:sp>
          <p:nvSpPr>
            <p:cNvPr id="44" name="사각형: 둥근 모서리 43">
              <a:extLst>
                <a:ext uri="{FF2B5EF4-FFF2-40B4-BE49-F238E27FC236}">
                  <a16:creationId xmlns:a16="http://schemas.microsoft.com/office/drawing/2014/main" id="{3DC2F004-A2D5-1D8D-498A-88A1715CAB72}"/>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5" name="사각형: 둥근 모서리 44">
              <a:extLst>
                <a:ext uri="{FF2B5EF4-FFF2-40B4-BE49-F238E27FC236}">
                  <a16:creationId xmlns:a16="http://schemas.microsoft.com/office/drawing/2014/main" id="{0CD7472C-4B8B-BC10-4B9D-21F8286438FE}"/>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6" name="사각형: 둥근 모서리 45">
              <a:extLst>
                <a:ext uri="{FF2B5EF4-FFF2-40B4-BE49-F238E27FC236}">
                  <a16:creationId xmlns:a16="http://schemas.microsoft.com/office/drawing/2014/main" id="{DD1BD6A5-BDC4-59EC-D8E2-107B2D6AE94B}"/>
                </a:ext>
              </a:extLst>
            </p:cNvPr>
            <p:cNvSpPr/>
            <p:nvPr/>
          </p:nvSpPr>
          <p:spPr>
            <a:xfrm>
              <a:off x="3814619"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47" name="사각형: 둥근 모서리 46">
              <a:extLst>
                <a:ext uri="{FF2B5EF4-FFF2-40B4-BE49-F238E27FC236}">
                  <a16:creationId xmlns:a16="http://schemas.microsoft.com/office/drawing/2014/main" id="{F261DBE2-37FB-8785-9DB3-A156EA37FAA9}"/>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8" name="사각형: 둥근 모서리 47">
              <a:extLst>
                <a:ext uri="{FF2B5EF4-FFF2-40B4-BE49-F238E27FC236}">
                  <a16:creationId xmlns:a16="http://schemas.microsoft.com/office/drawing/2014/main" id="{978335FD-481F-3398-B199-F539D8062F6F}"/>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49" name="화살표: 오른쪽 48">
              <a:extLst>
                <a:ext uri="{FF2B5EF4-FFF2-40B4-BE49-F238E27FC236}">
                  <a16:creationId xmlns:a16="http://schemas.microsoft.com/office/drawing/2014/main" id="{CB52C160-B694-2F7B-4EA5-ACE7B0CAC8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D32FAC16-32F8-31FA-59BF-B5FFB1E0E21C}"/>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BFD059F8-C40C-4612-A214-8A64710B041A}"/>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화살표: 오른쪽 51">
              <a:extLst>
                <a:ext uri="{FF2B5EF4-FFF2-40B4-BE49-F238E27FC236}">
                  <a16:creationId xmlns:a16="http://schemas.microsoft.com/office/drawing/2014/main" id="{780B6384-03D9-B9AE-0CFB-0677158BC20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7" name="사각형: 둥근 모서리 56">
            <a:extLst>
              <a:ext uri="{FF2B5EF4-FFF2-40B4-BE49-F238E27FC236}">
                <a16:creationId xmlns:a16="http://schemas.microsoft.com/office/drawing/2014/main" id="{51CDF93D-80BC-1A75-0160-2D275236581B}"/>
              </a:ext>
            </a:extLst>
          </p:cNvPr>
          <p:cNvSpPr/>
          <p:nvPr/>
        </p:nvSpPr>
        <p:spPr>
          <a:xfrm>
            <a:off x="432837" y="2021158"/>
            <a:ext cx="2198267"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rgbClr val="7030A0"/>
                </a:solidFill>
                <a:latin typeface="Open Sans" pitchFamily="2" charset="0"/>
                <a:ea typeface="Noto Sans KR" panose="020B0500000000000000" pitchFamily="34" charset="-127"/>
                <a:cs typeface="Open Sans" pitchFamily="2" charset="0"/>
              </a:rPr>
              <a:t>ResNet50V2</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pic>
        <p:nvPicPr>
          <p:cNvPr id="10" name="그림 9" descr="텍스트, 시계이(가) 표시된 사진">
            <a:extLst>
              <a:ext uri="{FF2B5EF4-FFF2-40B4-BE49-F238E27FC236}">
                <a16:creationId xmlns:a16="http://schemas.microsoft.com/office/drawing/2014/main" id="{E1C51420-4CDC-C41C-6675-4842CDCB5A9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9828" t="40371" r="43554" b="31081"/>
          <a:stretch/>
        </p:blipFill>
        <p:spPr>
          <a:xfrm>
            <a:off x="3011260" y="2021158"/>
            <a:ext cx="1244084" cy="570342"/>
          </a:xfrm>
          <a:prstGeom prst="rect">
            <a:avLst/>
          </a:prstGeom>
          <a:ln w="76200">
            <a:solidFill>
              <a:srgbClr val="7030A0"/>
            </a:solidFill>
          </a:ln>
          <a:effectLst>
            <a:softEdge rad="63500"/>
          </a:effectLst>
        </p:spPr>
      </p:pic>
      <p:pic>
        <p:nvPicPr>
          <p:cNvPr id="30722" name="Picture 2">
            <a:extLst>
              <a:ext uri="{FF2B5EF4-FFF2-40B4-BE49-F238E27FC236}">
                <a16:creationId xmlns:a16="http://schemas.microsoft.com/office/drawing/2014/main" id="{F17FA749-3BA1-B8F2-7E94-933FA9F73C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75" y="2741699"/>
            <a:ext cx="4267195" cy="1630713"/>
          </a:xfrm>
          <a:prstGeom prst="rect">
            <a:avLst/>
          </a:prstGeom>
          <a:solidFill>
            <a:schemeClr val="bg1"/>
          </a:solidFill>
        </p:spPr>
      </p:pic>
      <p:pic>
        <p:nvPicPr>
          <p:cNvPr id="6" name="그림 5">
            <a:extLst>
              <a:ext uri="{FF2B5EF4-FFF2-40B4-BE49-F238E27FC236}">
                <a16:creationId xmlns:a16="http://schemas.microsoft.com/office/drawing/2014/main" id="{C8FAA28F-D699-1381-90DE-493AE04625DF}"/>
              </a:ext>
            </a:extLst>
          </p:cNvPr>
          <p:cNvPicPr>
            <a:picLocks noChangeAspect="1"/>
          </p:cNvPicPr>
          <p:nvPr/>
        </p:nvPicPr>
        <p:blipFill>
          <a:blip r:embed="rId5"/>
          <a:stretch>
            <a:fillRect/>
          </a:stretch>
        </p:blipFill>
        <p:spPr>
          <a:xfrm>
            <a:off x="409575" y="4373762"/>
            <a:ext cx="4267195" cy="180235"/>
          </a:xfrm>
          <a:prstGeom prst="rect">
            <a:avLst/>
          </a:prstGeom>
        </p:spPr>
      </p:pic>
      <p:sp>
        <p:nvSpPr>
          <p:cNvPr id="7" name="TextBox 6">
            <a:extLst>
              <a:ext uri="{FF2B5EF4-FFF2-40B4-BE49-F238E27FC236}">
                <a16:creationId xmlns:a16="http://schemas.microsoft.com/office/drawing/2014/main" id="{482F81CB-777D-0A9D-B8CE-39FAF024ABE2}"/>
              </a:ext>
            </a:extLst>
          </p:cNvPr>
          <p:cNvSpPr txBox="1"/>
          <p:nvPr/>
        </p:nvSpPr>
        <p:spPr>
          <a:xfrm>
            <a:off x="4788024" y="3049223"/>
            <a:ext cx="3917951" cy="1015663"/>
          </a:xfrm>
          <a:prstGeom prst="rect">
            <a:avLst/>
          </a:prstGeom>
          <a:noFill/>
          <a:ln>
            <a:solidFill>
              <a:srgbClr val="7030A0"/>
            </a:solidFill>
          </a:ln>
        </p:spPr>
        <p:txBody>
          <a:bodyPr wrap="square" rtlCol="0" anchor="t">
            <a:spAutoFit/>
          </a:bodyPr>
          <a:lstStyle/>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불안정한 </a:t>
            </a:r>
            <a:r>
              <a:rPr lang="en-US" altLang="ko-KR" sz="1200" dirty="0">
                <a:solidFill>
                  <a:srgbClr val="7030A0"/>
                </a:solidFill>
                <a:latin typeface="Open Sans" pitchFamily="2" charset="0"/>
                <a:ea typeface="Noto Sans KR" panose="020B0500000000000000" pitchFamily="34" charset="-127"/>
                <a:cs typeface="Open Sans" pitchFamily="2" charset="0"/>
              </a:rPr>
              <a:t>validation </a:t>
            </a:r>
            <a:r>
              <a:rPr lang="ko-KR" altLang="en-US" sz="1200" dirty="0">
                <a:solidFill>
                  <a:srgbClr val="7030A0"/>
                </a:solidFill>
                <a:latin typeface="Open Sans" pitchFamily="2" charset="0"/>
                <a:ea typeface="Noto Sans KR" panose="020B0500000000000000" pitchFamily="34" charset="-127"/>
                <a:cs typeface="Open Sans" pitchFamily="2" charset="0"/>
              </a:rPr>
              <a:t>곡선</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성능이 오히려 감소함 </a:t>
            </a:r>
            <a:r>
              <a:rPr lang="en-US" altLang="ko-KR" sz="1200" dirty="0">
                <a:solidFill>
                  <a:srgbClr val="7030A0"/>
                </a:solidFill>
                <a:latin typeface="Open Sans" pitchFamily="2" charset="0"/>
                <a:ea typeface="Noto Sans KR" panose="020B0500000000000000" pitchFamily="34" charset="-127"/>
                <a:cs typeface="Open Sans" pitchFamily="2" charset="0"/>
              </a:rPr>
              <a:t>( 0.8809 -&gt; 0.7402 )</a:t>
            </a: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Why ?</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Negative Transfer</a:t>
            </a:r>
            <a:r>
              <a:rPr lang="ko-KR" altLang="en-US" sz="1200" dirty="0">
                <a:solidFill>
                  <a:srgbClr val="7030A0"/>
                </a:solidFill>
                <a:latin typeface="Open Sans" pitchFamily="2" charset="0"/>
                <a:ea typeface="Noto Sans KR" panose="020B0500000000000000" pitchFamily="34" charset="-127"/>
                <a:cs typeface="Open Sans" pitchFamily="2" charset="0"/>
              </a:rPr>
              <a:t>가 일어났기 때문</a:t>
            </a:r>
            <a:endParaRPr lang="en-US" altLang="ko-KR" sz="1200" dirty="0">
              <a:solidFill>
                <a:srgbClr val="7030A0"/>
              </a:solidFill>
              <a:latin typeface="Open Sans" pitchFamily="2" charset="0"/>
              <a:ea typeface="Noto Sans KR" panose="020B0500000000000000" pitchFamily="34" charset="-127"/>
              <a:cs typeface="Open Sans" pitchFamily="2" charset="0"/>
            </a:endParaRPr>
          </a:p>
        </p:txBody>
      </p:sp>
    </p:spTree>
    <p:extLst>
      <p:ext uri="{BB962C8B-B14F-4D97-AF65-F5344CB8AC3E}">
        <p14:creationId xmlns:p14="http://schemas.microsoft.com/office/powerpoint/2010/main" val="2255711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215516" y="258151"/>
            <a:ext cx="7452828" cy="461665"/>
          </a:xfrm>
          <a:prstGeom prst="rect">
            <a:avLst/>
          </a:prstGeom>
          <a:noFill/>
        </p:spPr>
        <p:txBody>
          <a:bodyPr wrap="square" rtlCol="0">
            <a:spAutoFit/>
          </a:bodyPr>
          <a:lstStyle/>
          <a:p>
            <a:r>
              <a:rPr lang="en-US" altLang="ko-KR" sz="2400" dirty="0">
                <a:solidFill>
                  <a:srgbClr val="7030A0"/>
                </a:solidFill>
                <a:latin typeface="Open Sans" pitchFamily="2" charset="0"/>
                <a:ea typeface="Noto Sans KR" panose="020B0500000000000000" pitchFamily="34" charset="-127"/>
                <a:cs typeface="Open Sans" pitchFamily="2" charset="0"/>
              </a:rPr>
              <a:t>Modeling</a:t>
            </a:r>
            <a:r>
              <a:rPr lang="en-US" altLang="ko-KR" sz="2400" dirty="0">
                <a:solidFill>
                  <a:srgbClr val="7030A0"/>
                </a:solidFill>
                <a:latin typeface="Open Sans" pitchFamily="2" charset="0"/>
                <a:ea typeface="Open Sans" pitchFamily="2" charset="0"/>
                <a:cs typeface="Open Sans" pitchFamily="2" charset="0"/>
              </a:rPr>
              <a:t> – </a:t>
            </a:r>
            <a:r>
              <a:rPr lang="en-US" altLang="ko-KR" sz="2400" dirty="0">
                <a:solidFill>
                  <a:srgbClr val="7030A0"/>
                </a:solidFill>
                <a:latin typeface="Open Sans" pitchFamily="2" charset="0"/>
                <a:ea typeface="Noto Sans KR" panose="020B0500000000000000" pitchFamily="34" charset="-127"/>
                <a:cs typeface="Open Sans" pitchFamily="2" charset="0"/>
              </a:rPr>
              <a:t>Transfer Learning(ResNet50V2)</a:t>
            </a:r>
          </a:p>
        </p:txBody>
      </p:sp>
      <p:grpSp>
        <p:nvGrpSpPr>
          <p:cNvPr id="69" name="그룹 68"/>
          <p:cNvGrpSpPr/>
          <p:nvPr/>
        </p:nvGrpSpPr>
        <p:grpSpPr>
          <a:xfrm>
            <a:off x="8349115" y="31462"/>
            <a:ext cx="748916" cy="716215"/>
            <a:chOff x="8349115" y="31462"/>
            <a:chExt cx="748916" cy="716215"/>
          </a:xfrm>
        </p:grpSpPr>
        <p:grpSp>
          <p:nvGrpSpPr>
            <p:cNvPr id="70" name="그룹 69"/>
            <p:cNvGrpSpPr/>
            <p:nvPr/>
          </p:nvGrpSpPr>
          <p:grpSpPr>
            <a:xfrm>
              <a:off x="8766487" y="190296"/>
              <a:ext cx="295864" cy="295864"/>
              <a:chOff x="8378650" y="324694"/>
              <a:chExt cx="295864" cy="295864"/>
            </a:xfrm>
          </p:grpSpPr>
          <p:sp>
            <p:nvSpPr>
              <p:cNvPr id="83" name="타원 8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1" name="그룹 70"/>
            <p:cNvGrpSpPr/>
            <p:nvPr/>
          </p:nvGrpSpPr>
          <p:grpSpPr>
            <a:xfrm>
              <a:off x="8349115" y="31462"/>
              <a:ext cx="383328" cy="383328"/>
              <a:chOff x="8676431" y="160879"/>
              <a:chExt cx="426915" cy="426915"/>
            </a:xfrm>
          </p:grpSpPr>
          <p:sp>
            <p:nvSpPr>
              <p:cNvPr id="78" name="타원 7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9" name="직선 연결선 78"/>
              <p:cNvCxnSpPr>
                <a:stCxn id="78" idx="1"/>
                <a:endCxn id="7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직선 연결선 79"/>
              <p:cNvCxnSpPr>
                <a:stCxn id="78" idx="7"/>
                <a:endCxn id="7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직선 연결선 80"/>
              <p:cNvCxnSpPr>
                <a:stCxn id="78" idx="0"/>
                <a:endCxn id="7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직선 연결선 81"/>
              <p:cNvCxnSpPr>
                <a:stCxn id="78" idx="2"/>
                <a:endCxn id="7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2" name="그룹 71"/>
            <p:cNvGrpSpPr/>
            <p:nvPr/>
          </p:nvGrpSpPr>
          <p:grpSpPr>
            <a:xfrm>
              <a:off x="8872194" y="521840"/>
              <a:ext cx="225837" cy="225837"/>
              <a:chOff x="8614083" y="576193"/>
              <a:chExt cx="225837" cy="225837"/>
            </a:xfrm>
          </p:grpSpPr>
          <p:sp>
            <p:nvSpPr>
              <p:cNvPr id="73" name="타원 7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p:cNvCxnSpPr>
                <a:stCxn id="73" idx="1"/>
                <a:endCxn id="7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5" name="직선 연결선 74"/>
              <p:cNvCxnSpPr>
                <a:stCxn id="73" idx="7"/>
                <a:endCxn id="7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6" name="직선 연결선 75"/>
              <p:cNvCxnSpPr>
                <a:stCxn id="73" idx="0"/>
                <a:endCxn id="7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7" name="직선 연결선 76"/>
              <p:cNvCxnSpPr>
                <a:stCxn id="73" idx="2"/>
                <a:endCxn id="7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43" name="그룹 42">
            <a:extLst>
              <a:ext uri="{FF2B5EF4-FFF2-40B4-BE49-F238E27FC236}">
                <a16:creationId xmlns:a16="http://schemas.microsoft.com/office/drawing/2014/main" id="{FE7A2E22-0CC9-2DF9-A18C-6B5443596783}"/>
              </a:ext>
            </a:extLst>
          </p:cNvPr>
          <p:cNvGrpSpPr/>
          <p:nvPr/>
        </p:nvGrpSpPr>
        <p:grpSpPr>
          <a:xfrm>
            <a:off x="432837" y="1131590"/>
            <a:ext cx="8273138" cy="576064"/>
            <a:chOff x="432837" y="1131590"/>
            <a:chExt cx="8273138" cy="576064"/>
          </a:xfrm>
        </p:grpSpPr>
        <p:sp>
          <p:nvSpPr>
            <p:cNvPr id="44" name="사각형: 둥근 모서리 43">
              <a:extLst>
                <a:ext uri="{FF2B5EF4-FFF2-40B4-BE49-F238E27FC236}">
                  <a16:creationId xmlns:a16="http://schemas.microsoft.com/office/drawing/2014/main" id="{3DC2F004-A2D5-1D8D-498A-88A1715CAB72}"/>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5" name="사각형: 둥근 모서리 44">
              <a:extLst>
                <a:ext uri="{FF2B5EF4-FFF2-40B4-BE49-F238E27FC236}">
                  <a16:creationId xmlns:a16="http://schemas.microsoft.com/office/drawing/2014/main" id="{0CD7472C-4B8B-BC10-4B9D-21F8286438FE}"/>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6" name="사각형: 둥근 모서리 45">
              <a:extLst>
                <a:ext uri="{FF2B5EF4-FFF2-40B4-BE49-F238E27FC236}">
                  <a16:creationId xmlns:a16="http://schemas.microsoft.com/office/drawing/2014/main" id="{DD1BD6A5-BDC4-59EC-D8E2-107B2D6AE94B}"/>
                </a:ext>
              </a:extLst>
            </p:cNvPr>
            <p:cNvSpPr/>
            <p:nvPr/>
          </p:nvSpPr>
          <p:spPr>
            <a:xfrm>
              <a:off x="3814619"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47" name="사각형: 둥근 모서리 46">
              <a:extLst>
                <a:ext uri="{FF2B5EF4-FFF2-40B4-BE49-F238E27FC236}">
                  <a16:creationId xmlns:a16="http://schemas.microsoft.com/office/drawing/2014/main" id="{F261DBE2-37FB-8785-9DB3-A156EA37FAA9}"/>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8" name="사각형: 둥근 모서리 47">
              <a:extLst>
                <a:ext uri="{FF2B5EF4-FFF2-40B4-BE49-F238E27FC236}">
                  <a16:creationId xmlns:a16="http://schemas.microsoft.com/office/drawing/2014/main" id="{978335FD-481F-3398-B199-F539D8062F6F}"/>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49" name="화살표: 오른쪽 48">
              <a:extLst>
                <a:ext uri="{FF2B5EF4-FFF2-40B4-BE49-F238E27FC236}">
                  <a16:creationId xmlns:a16="http://schemas.microsoft.com/office/drawing/2014/main" id="{CB52C160-B694-2F7B-4EA5-ACE7B0CAC8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D32FAC16-32F8-31FA-59BF-B5FFB1E0E21C}"/>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BFD059F8-C40C-4612-A214-8A64710B041A}"/>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화살표: 오른쪽 51">
              <a:extLst>
                <a:ext uri="{FF2B5EF4-FFF2-40B4-BE49-F238E27FC236}">
                  <a16:creationId xmlns:a16="http://schemas.microsoft.com/office/drawing/2014/main" id="{780B6384-03D9-B9AE-0CFB-0677158BC20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7" name="사각형: 둥근 모서리 56">
            <a:extLst>
              <a:ext uri="{FF2B5EF4-FFF2-40B4-BE49-F238E27FC236}">
                <a16:creationId xmlns:a16="http://schemas.microsoft.com/office/drawing/2014/main" id="{51CDF93D-80BC-1A75-0160-2D275236581B}"/>
              </a:ext>
            </a:extLst>
          </p:cNvPr>
          <p:cNvSpPr/>
          <p:nvPr/>
        </p:nvSpPr>
        <p:spPr>
          <a:xfrm>
            <a:off x="432837" y="1795392"/>
            <a:ext cx="2198267"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7030A0"/>
                </a:solidFill>
                <a:latin typeface="Open Sans" pitchFamily="2" charset="0"/>
                <a:ea typeface="Noto Sans KR" panose="020B0500000000000000" pitchFamily="34" charset="-127"/>
                <a:cs typeface="Open Sans" pitchFamily="2" charset="0"/>
              </a:rPr>
              <a:t>Negative</a:t>
            </a:r>
            <a:r>
              <a:rPr lang="ko-KR" altLang="en-US" dirty="0">
                <a:solidFill>
                  <a:srgbClr val="7030A0"/>
                </a:solidFill>
                <a:latin typeface="Open Sans" pitchFamily="2" charset="0"/>
                <a:ea typeface="Noto Sans KR" panose="020B0500000000000000" pitchFamily="34" charset="-127"/>
                <a:cs typeface="Open Sans" pitchFamily="2" charset="0"/>
              </a:rPr>
              <a:t> </a:t>
            </a:r>
            <a:r>
              <a:rPr lang="en-US" altLang="ko-KR" dirty="0">
                <a:solidFill>
                  <a:srgbClr val="7030A0"/>
                </a:solidFill>
                <a:latin typeface="Open Sans" pitchFamily="2" charset="0"/>
                <a:ea typeface="Noto Sans KR" panose="020B0500000000000000" pitchFamily="34" charset="-127"/>
                <a:cs typeface="Open Sans" pitchFamily="2" charset="0"/>
              </a:rPr>
              <a:t>Transfer</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sp>
        <p:nvSpPr>
          <p:cNvPr id="3" name="TextBox 2">
            <a:extLst>
              <a:ext uri="{FF2B5EF4-FFF2-40B4-BE49-F238E27FC236}">
                <a16:creationId xmlns:a16="http://schemas.microsoft.com/office/drawing/2014/main" id="{9237DF3B-7704-E4ED-FACB-51B40101ACE3}"/>
              </a:ext>
            </a:extLst>
          </p:cNvPr>
          <p:cNvSpPr txBox="1"/>
          <p:nvPr/>
        </p:nvSpPr>
        <p:spPr>
          <a:xfrm>
            <a:off x="432835" y="2453914"/>
            <a:ext cx="4355189" cy="2431435"/>
          </a:xfrm>
          <a:prstGeom prst="rect">
            <a:avLst/>
          </a:prstGeom>
          <a:noFill/>
          <a:ln>
            <a:solidFill>
              <a:srgbClr val="7030A0"/>
            </a:solidFill>
          </a:ln>
        </p:spPr>
        <p:txBody>
          <a:bodyPr wrap="square" rtlCol="0" anchor="t">
            <a:spAutoFit/>
          </a:bodyPr>
          <a:lstStyle/>
          <a:p>
            <a:pPr marL="171450" indent="-171450">
              <a:buFont typeface="Arial" panose="020B0604020202020204" pitchFamily="34" charset="0"/>
              <a:buChar char="•"/>
            </a:pPr>
            <a:r>
              <a:rPr lang="ko-KR" altLang="en-US" sz="800" dirty="0">
                <a:solidFill>
                  <a:srgbClr val="7030A0"/>
                </a:solidFill>
                <a:latin typeface="Open Sans" pitchFamily="2" charset="0"/>
                <a:ea typeface="Noto Sans KR" panose="020B0500000000000000" pitchFamily="34" charset="-127"/>
                <a:cs typeface="Open Sans" pitchFamily="2" charset="0"/>
              </a:rPr>
              <a:t>출처 </a:t>
            </a:r>
            <a:r>
              <a:rPr lang="en-US" altLang="ko-KR" sz="800" dirty="0">
                <a:solidFill>
                  <a:srgbClr val="7030A0"/>
                </a:solidFill>
                <a:latin typeface="Open Sans" pitchFamily="2" charset="0"/>
                <a:ea typeface="Noto Sans KR" panose="020B0500000000000000" pitchFamily="34" charset="-127"/>
                <a:cs typeface="Open Sans" pitchFamily="2" charset="0"/>
              </a:rPr>
              <a:t>: </a:t>
            </a:r>
            <a:r>
              <a:rPr lang="ko-KR" altLang="en-US" sz="800" dirty="0">
                <a:solidFill>
                  <a:srgbClr val="7030A0"/>
                </a:solidFill>
                <a:latin typeface="Open Sans" pitchFamily="2" charset="0"/>
                <a:ea typeface="Noto Sans KR" panose="020B0500000000000000" pitchFamily="34" charset="-127"/>
                <a:cs typeface="Open Sans" pitchFamily="2" charset="0"/>
              </a:rPr>
              <a:t>한국 데이터 진흥원</a:t>
            </a:r>
            <a:r>
              <a:rPr lang="en-US" altLang="ko-KR" sz="800" dirty="0">
                <a:solidFill>
                  <a:srgbClr val="7030A0"/>
                </a:solidFill>
                <a:latin typeface="Open Sans" pitchFamily="2" charset="0"/>
                <a:ea typeface="Noto Sans KR" panose="020B0500000000000000" pitchFamily="34" charset="-127"/>
                <a:cs typeface="Open Sans" pitchFamily="2" charset="0"/>
              </a:rPr>
              <a:t>, 2017 </a:t>
            </a:r>
            <a:r>
              <a:rPr lang="ko-KR" altLang="en-US" sz="800" dirty="0">
                <a:solidFill>
                  <a:srgbClr val="7030A0"/>
                </a:solidFill>
                <a:latin typeface="Open Sans" pitchFamily="2" charset="0"/>
                <a:ea typeface="Noto Sans KR" panose="020B0500000000000000" pitchFamily="34" charset="-127"/>
                <a:cs typeface="Open Sans" pitchFamily="2" charset="0"/>
              </a:rPr>
              <a:t>데이터산업 백서</a:t>
            </a:r>
            <a:endParaRPr lang="en-US" altLang="ko-KR" sz="8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네거티브 전이 </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관련성이 낮은 태스크 간에 전이학습을 시도하면 도리어 성능이 악화되는 현상을 의미</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전이학습을 적용한다고 항상 타깃 태스크의 성능이 높아지는 것은 아님</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전이학습의 기본 전제 </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모델 훈련 과정에서 사용하는 </a:t>
            </a:r>
            <a:r>
              <a:rPr lang="ko-KR" altLang="en-US" sz="1200" b="1" u="sng" dirty="0">
                <a:solidFill>
                  <a:srgbClr val="7030A0"/>
                </a:solidFill>
                <a:latin typeface="Open Sans" pitchFamily="2" charset="0"/>
                <a:ea typeface="Noto Sans KR" panose="020B0500000000000000" pitchFamily="34" charset="-127"/>
                <a:cs typeface="Open Sans" pitchFamily="2" charset="0"/>
              </a:rPr>
              <a:t>훈련 데이터</a:t>
            </a:r>
            <a:r>
              <a:rPr lang="ko-KR" altLang="en-US" sz="1200" u="sng" dirty="0">
                <a:solidFill>
                  <a:srgbClr val="7030A0"/>
                </a:solidFill>
                <a:latin typeface="Open Sans" pitchFamily="2" charset="0"/>
                <a:ea typeface="Noto Sans KR" panose="020B0500000000000000" pitchFamily="34" charset="-127"/>
                <a:cs typeface="Open Sans" pitchFamily="2" charset="0"/>
              </a:rPr>
              <a:t>와 해당 모델을 적용할 </a:t>
            </a:r>
            <a:r>
              <a:rPr lang="ko-KR" altLang="en-US" sz="1200" b="1" u="sng" dirty="0">
                <a:solidFill>
                  <a:srgbClr val="7030A0"/>
                </a:solidFill>
                <a:latin typeface="Open Sans" pitchFamily="2" charset="0"/>
                <a:ea typeface="Noto Sans KR" panose="020B0500000000000000" pitchFamily="34" charset="-127"/>
                <a:cs typeface="Open Sans" pitchFamily="2" charset="0"/>
              </a:rPr>
              <a:t>테스트 데이터</a:t>
            </a:r>
            <a:r>
              <a:rPr lang="ko-KR" altLang="en-US" sz="1200" u="sng" dirty="0">
                <a:solidFill>
                  <a:srgbClr val="7030A0"/>
                </a:solidFill>
                <a:latin typeface="Open Sans" pitchFamily="2" charset="0"/>
                <a:ea typeface="Noto Sans KR" panose="020B0500000000000000" pitchFamily="34" charset="-127"/>
                <a:cs typeface="Open Sans" pitchFamily="2" charset="0"/>
              </a:rPr>
              <a:t>가 </a:t>
            </a:r>
            <a:r>
              <a:rPr lang="ko-KR" altLang="en-US" sz="1200" b="1" u="sng" dirty="0">
                <a:solidFill>
                  <a:srgbClr val="7030A0"/>
                </a:solidFill>
                <a:latin typeface="Open Sans" pitchFamily="2" charset="0"/>
                <a:ea typeface="Noto Sans KR" panose="020B0500000000000000" pitchFamily="34" charset="-127"/>
                <a:cs typeface="Open Sans" pitchFamily="2" charset="0"/>
              </a:rPr>
              <a:t>동일한 분포</a:t>
            </a:r>
            <a:r>
              <a:rPr lang="ko-KR" altLang="en-US" sz="1200" u="sng" dirty="0">
                <a:solidFill>
                  <a:srgbClr val="7030A0"/>
                </a:solidFill>
                <a:latin typeface="Open Sans" pitchFamily="2" charset="0"/>
                <a:ea typeface="Noto Sans KR" panose="020B0500000000000000" pitchFamily="34" charset="-127"/>
                <a:cs typeface="Open Sans" pitchFamily="2" charset="0"/>
              </a:rPr>
              <a:t>를 따른다</a:t>
            </a:r>
            <a:endParaRPr lang="en-US" altLang="ko-KR" sz="1200" u="sng"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a:t>
            </a:r>
            <a:r>
              <a:rPr lang="ko-KR" altLang="en-US" sz="1200" dirty="0">
                <a:solidFill>
                  <a:srgbClr val="7030A0"/>
                </a:solidFill>
                <a:latin typeface="Open Sans" pitchFamily="2" charset="0"/>
                <a:ea typeface="Noto Sans KR" panose="020B0500000000000000" pitchFamily="34" charset="-127"/>
                <a:cs typeface="Open Sans" pitchFamily="2" charset="0"/>
              </a:rPr>
              <a:t>아직까지 전이 학습을 실제 응용문제에 적극적으로 적용할 수는 없지만</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전이학습의 가능성을 고려할 때 적극적인 연구가 필요한 분야임에 틀림없다</a:t>
            </a:r>
            <a:r>
              <a:rPr lang="en-US" altLang="ko-KR" sz="1200" dirty="0">
                <a:solidFill>
                  <a:srgbClr val="7030A0"/>
                </a:solidFill>
                <a:latin typeface="Open Sans" pitchFamily="2" charset="0"/>
                <a:ea typeface="Noto Sans KR" panose="020B0500000000000000" pitchFamily="34" charset="-127"/>
                <a:cs typeface="Open Sans" pitchFamily="2" charset="0"/>
              </a:rPr>
              <a:t>” – </a:t>
            </a:r>
            <a:r>
              <a:rPr lang="ko-KR" altLang="en-US" sz="1200" dirty="0">
                <a:solidFill>
                  <a:srgbClr val="7030A0"/>
                </a:solidFill>
                <a:latin typeface="Open Sans" pitchFamily="2" charset="0"/>
                <a:ea typeface="Noto Sans KR" panose="020B0500000000000000" pitchFamily="34" charset="-127"/>
                <a:cs typeface="Open Sans" pitchFamily="2" charset="0"/>
              </a:rPr>
              <a:t>전이학습 모델이 극복해야할 문제</a:t>
            </a:r>
            <a:endParaRPr lang="en-US" altLang="ko-KR" sz="1200" dirty="0">
              <a:solidFill>
                <a:srgbClr val="7030A0"/>
              </a:solidFill>
              <a:latin typeface="Open Sans" pitchFamily="2" charset="0"/>
              <a:ea typeface="Noto Sans KR" panose="020B0500000000000000" pitchFamily="34" charset="-127"/>
              <a:cs typeface="Open Sans" pitchFamily="2" charset="0"/>
            </a:endParaRPr>
          </a:p>
        </p:txBody>
      </p:sp>
      <p:pic>
        <p:nvPicPr>
          <p:cNvPr id="31746" name="Picture 2" descr="라면 - 무료 음식개 아이콘">
            <a:extLst>
              <a:ext uri="{FF2B5EF4-FFF2-40B4-BE49-F238E27FC236}">
                <a16:creationId xmlns:a16="http://schemas.microsoft.com/office/drawing/2014/main" id="{4E46091E-8597-D077-1F18-1BCC714667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9526" y="2224677"/>
            <a:ext cx="461665" cy="4616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81B1CC-A63B-793C-D2B4-C52FAF58062A}"/>
              </a:ext>
            </a:extLst>
          </p:cNvPr>
          <p:cNvSpPr txBox="1"/>
          <p:nvPr/>
        </p:nvSpPr>
        <p:spPr>
          <a:xfrm>
            <a:off x="5865161" y="2311070"/>
            <a:ext cx="2919423" cy="276999"/>
          </a:xfrm>
          <a:prstGeom prst="rect">
            <a:avLst/>
          </a:prstGeom>
          <a:noFill/>
          <a:ln>
            <a:solidFill>
              <a:srgbClr val="7030A0"/>
            </a:solidFill>
          </a:ln>
        </p:spPr>
        <p:txBody>
          <a:bodyPr wrap="square" rtlCol="0" anchor="t">
            <a:spAutoFit/>
          </a:bodyPr>
          <a:lstStyle/>
          <a:p>
            <a:pPr algn="ctr"/>
            <a:r>
              <a:rPr lang="en-US" altLang="ko-KR" sz="1200" dirty="0">
                <a:solidFill>
                  <a:srgbClr val="7030A0"/>
                </a:solidFill>
                <a:latin typeface="Open Sans" pitchFamily="2" charset="0"/>
                <a:ea typeface="Noto Sans KR" panose="020B0500000000000000" pitchFamily="34" charset="-127"/>
                <a:cs typeface="Open Sans" pitchFamily="2" charset="0"/>
              </a:rPr>
              <a:t>“</a:t>
            </a:r>
            <a:r>
              <a:rPr lang="ko-KR" altLang="en-US" sz="1200" dirty="0">
                <a:solidFill>
                  <a:srgbClr val="7030A0"/>
                </a:solidFill>
                <a:latin typeface="Open Sans" pitchFamily="2" charset="0"/>
                <a:ea typeface="Noto Sans KR" panose="020B0500000000000000" pitchFamily="34" charset="-127"/>
                <a:cs typeface="Open Sans" pitchFamily="2" charset="0"/>
              </a:rPr>
              <a:t>라면을 요리해 주세요</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라면이 맞습니까</a:t>
            </a:r>
            <a:r>
              <a:rPr lang="en-US" altLang="ko-KR" sz="1200" dirty="0">
                <a:solidFill>
                  <a:srgbClr val="7030A0"/>
                </a:solidFill>
                <a:latin typeface="Open Sans" pitchFamily="2" charset="0"/>
                <a:ea typeface="Noto Sans KR" panose="020B0500000000000000" pitchFamily="34" charset="-127"/>
                <a:cs typeface="Open Sans" pitchFamily="2" charset="0"/>
              </a:rPr>
              <a:t>?”</a:t>
            </a:r>
          </a:p>
        </p:txBody>
      </p:sp>
      <p:pic>
        <p:nvPicPr>
          <p:cNvPr id="31748" name="Picture 4" descr="사람 아이콘 일러스트 | PNG 아이콘 | Pngtree에 무료 다운로드">
            <a:extLst>
              <a:ext uri="{FF2B5EF4-FFF2-40B4-BE49-F238E27FC236}">
                <a16:creationId xmlns:a16="http://schemas.microsoft.com/office/drawing/2014/main" id="{0A16B55C-048F-1F7F-9DA1-BAD7AADD270D}"/>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47556" y1="36000" x2="47556" y2="36000"/>
                      </a14:backgroundRemoval>
                    </a14:imgEffect>
                  </a14:imgLayer>
                </a14:imgProps>
              </a:ext>
              <a:ext uri="{28A0092B-C50C-407E-A947-70E740481C1C}">
                <a14:useLocalDpi xmlns:a14="http://schemas.microsoft.com/office/drawing/2010/main" val="0"/>
              </a:ext>
            </a:extLst>
          </a:blip>
          <a:srcRect/>
          <a:stretch>
            <a:fillRect/>
          </a:stretch>
        </p:blipFill>
        <p:spPr bwMode="auto">
          <a:xfrm>
            <a:off x="5482601" y="2810954"/>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123996F-3AF1-118B-81E0-97C902B71A29}"/>
              </a:ext>
            </a:extLst>
          </p:cNvPr>
          <p:cNvSpPr txBox="1"/>
          <p:nvPr/>
        </p:nvSpPr>
        <p:spPr>
          <a:xfrm>
            <a:off x="6058665" y="2960487"/>
            <a:ext cx="2845662" cy="276999"/>
          </a:xfrm>
          <a:prstGeom prst="rect">
            <a:avLst/>
          </a:prstGeom>
          <a:noFill/>
        </p:spPr>
        <p:txBody>
          <a:bodyPr wrap="square">
            <a:spAutoFit/>
          </a:bodyPr>
          <a:lstStyle/>
          <a:p>
            <a:r>
              <a:rPr lang="en-US" altLang="ko-KR" sz="1200" dirty="0">
                <a:solidFill>
                  <a:srgbClr val="7030A0"/>
                </a:solidFill>
                <a:latin typeface="Open Sans" pitchFamily="2" charset="0"/>
                <a:ea typeface="Noto Sans KR" panose="020B0500000000000000" pitchFamily="34" charset="-127"/>
                <a:cs typeface="Open Sans" pitchFamily="2" charset="0"/>
              </a:rPr>
              <a:t>“</a:t>
            </a:r>
            <a:r>
              <a:rPr lang="ko-KR" altLang="en-US" sz="1200" dirty="0">
                <a:solidFill>
                  <a:srgbClr val="7030A0"/>
                </a:solidFill>
                <a:latin typeface="Open Sans" pitchFamily="2" charset="0"/>
                <a:ea typeface="Noto Sans KR" panose="020B0500000000000000" pitchFamily="34" charset="-127"/>
                <a:cs typeface="Open Sans" pitchFamily="2" charset="0"/>
              </a:rPr>
              <a:t>기본 조리법 대로만 끓여야지</a:t>
            </a:r>
            <a:r>
              <a:rPr lang="en-US" altLang="ko-KR" sz="1200" dirty="0">
                <a:solidFill>
                  <a:srgbClr val="7030A0"/>
                </a:solidFill>
                <a:latin typeface="Open Sans" pitchFamily="2" charset="0"/>
                <a:ea typeface="Noto Sans KR" panose="020B0500000000000000" pitchFamily="34" charset="-127"/>
                <a:cs typeface="Open Sans" pitchFamily="2" charset="0"/>
              </a:rPr>
              <a:t>…“</a:t>
            </a:r>
          </a:p>
        </p:txBody>
      </p:sp>
      <p:pic>
        <p:nvPicPr>
          <p:cNvPr id="31750" name="Picture 6" descr="라면봉지 일러스트 ai 무료다운로드 free Ramen bag vector - Urbanbrush">
            <a:extLst>
              <a:ext uri="{FF2B5EF4-FFF2-40B4-BE49-F238E27FC236}">
                <a16:creationId xmlns:a16="http://schemas.microsoft.com/office/drawing/2014/main" id="{9975FD66-486D-6726-7BA4-ED824FBE4AC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89" t="29442" r="18789" b="27091"/>
          <a:stretch/>
        </p:blipFill>
        <p:spPr bwMode="auto">
          <a:xfrm>
            <a:off x="5812340" y="3322558"/>
            <a:ext cx="576065" cy="425057"/>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오른쪽 11">
            <a:extLst>
              <a:ext uri="{FF2B5EF4-FFF2-40B4-BE49-F238E27FC236}">
                <a16:creationId xmlns:a16="http://schemas.microsoft.com/office/drawing/2014/main" id="{E4374C40-411A-7FE2-A1EC-1B289E4BBD0C}"/>
              </a:ext>
            </a:extLst>
          </p:cNvPr>
          <p:cNvSpPr/>
          <p:nvPr/>
        </p:nvSpPr>
        <p:spPr>
          <a:xfrm>
            <a:off x="6476460" y="3499082"/>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752" name="Picture 8" descr="67 신라면 이미지, 스톡 사진 및 벡터 | Shutterstock">
            <a:extLst>
              <a:ext uri="{FF2B5EF4-FFF2-40B4-BE49-F238E27FC236}">
                <a16:creationId xmlns:a16="http://schemas.microsoft.com/office/drawing/2014/main" id="{9F1EC693-57D7-1D2C-D5F9-F53AA23E2AEA}"/>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2862" t="8832" r="18985" b="26829"/>
          <a:stretch/>
        </p:blipFill>
        <p:spPr bwMode="auto">
          <a:xfrm>
            <a:off x="6708531" y="3291830"/>
            <a:ext cx="576064" cy="457576"/>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descr="AI - Free computer icons">
            <a:extLst>
              <a:ext uri="{FF2B5EF4-FFF2-40B4-BE49-F238E27FC236}">
                <a16:creationId xmlns:a16="http://schemas.microsoft.com/office/drawing/2014/main" id="{27FCCBD4-63D9-4C82-36FB-D21291C662B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7418701" y="3291830"/>
            <a:ext cx="462355" cy="46235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2F2A568-D1D6-BDAF-6C53-2792CCA4142A}"/>
              </a:ext>
            </a:extLst>
          </p:cNvPr>
          <p:cNvSpPr txBox="1"/>
          <p:nvPr/>
        </p:nvSpPr>
        <p:spPr>
          <a:xfrm>
            <a:off x="7810076" y="3381641"/>
            <a:ext cx="1146238" cy="276999"/>
          </a:xfrm>
          <a:prstGeom prst="rect">
            <a:avLst/>
          </a:prstGeom>
          <a:noFill/>
        </p:spPr>
        <p:txBody>
          <a:bodyPr wrap="square">
            <a:spAutoFit/>
          </a:bodyPr>
          <a:lstStyle/>
          <a:p>
            <a:pPr algn="ctr"/>
            <a:r>
              <a:rPr lang="en-US" altLang="ko-KR" sz="1200" dirty="0">
                <a:solidFill>
                  <a:srgbClr val="7030A0"/>
                </a:solidFill>
                <a:latin typeface="Open Sans" pitchFamily="2" charset="0"/>
                <a:ea typeface="Noto Sans KR" panose="020B0500000000000000" pitchFamily="34" charset="-127"/>
                <a:cs typeface="Open Sans" pitchFamily="2" charset="0"/>
              </a:rPr>
              <a:t>“</a:t>
            </a:r>
            <a:r>
              <a:rPr lang="ko-KR" altLang="en-US" sz="1200" dirty="0">
                <a:solidFill>
                  <a:srgbClr val="7030A0"/>
                </a:solidFill>
                <a:latin typeface="Open Sans" pitchFamily="2" charset="0"/>
                <a:ea typeface="Noto Sans KR" panose="020B0500000000000000" pitchFamily="34" charset="-127"/>
                <a:cs typeface="Open Sans" pitchFamily="2" charset="0"/>
              </a:rPr>
              <a:t>라면 입니다</a:t>
            </a:r>
            <a:r>
              <a:rPr lang="en-US" altLang="ko-KR" sz="1200" dirty="0">
                <a:solidFill>
                  <a:srgbClr val="7030A0"/>
                </a:solidFill>
                <a:latin typeface="Open Sans" pitchFamily="2" charset="0"/>
                <a:ea typeface="Noto Sans KR" panose="020B0500000000000000" pitchFamily="34" charset="-127"/>
                <a:cs typeface="Open Sans" pitchFamily="2" charset="0"/>
              </a:rPr>
              <a:t>!“</a:t>
            </a:r>
          </a:p>
        </p:txBody>
      </p:sp>
      <p:pic>
        <p:nvPicPr>
          <p:cNvPr id="31756" name="Picture 12" descr="요리사 - 무료 사람들개 아이콘">
            <a:extLst>
              <a:ext uri="{FF2B5EF4-FFF2-40B4-BE49-F238E27FC236}">
                <a16:creationId xmlns:a16="http://schemas.microsoft.com/office/drawing/2014/main" id="{D0D16B43-0D5D-9055-BC3F-E39F2D9564D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8157" y="3824906"/>
            <a:ext cx="446001" cy="44600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495772-2C3D-A59D-D71E-427713DE8601}"/>
              </a:ext>
            </a:extLst>
          </p:cNvPr>
          <p:cNvSpPr txBox="1"/>
          <p:nvPr/>
        </p:nvSpPr>
        <p:spPr>
          <a:xfrm>
            <a:off x="6104924" y="3927764"/>
            <a:ext cx="2838743" cy="276999"/>
          </a:xfrm>
          <a:prstGeom prst="rect">
            <a:avLst/>
          </a:prstGeom>
          <a:noFill/>
        </p:spPr>
        <p:txBody>
          <a:bodyPr wrap="square">
            <a:spAutoFit/>
          </a:bodyPr>
          <a:lstStyle/>
          <a:p>
            <a:r>
              <a:rPr lang="en-US" altLang="ko-KR" sz="1200" dirty="0">
                <a:solidFill>
                  <a:srgbClr val="7030A0"/>
                </a:solidFill>
                <a:latin typeface="Open Sans" pitchFamily="2" charset="0"/>
                <a:ea typeface="Noto Sans KR" panose="020B0500000000000000" pitchFamily="34" charset="-127"/>
                <a:cs typeface="Open Sans" pitchFamily="2" charset="0"/>
              </a:rPr>
              <a:t>“</a:t>
            </a:r>
            <a:r>
              <a:rPr lang="ko-KR" altLang="en-US" sz="1200" dirty="0">
                <a:solidFill>
                  <a:srgbClr val="7030A0"/>
                </a:solidFill>
                <a:latin typeface="Open Sans" pitchFamily="2" charset="0"/>
                <a:ea typeface="Noto Sans KR" panose="020B0500000000000000" pitchFamily="34" charset="-127"/>
                <a:cs typeface="Open Sans" pitchFamily="2" charset="0"/>
              </a:rPr>
              <a:t>육수를 우리고 이제 해산물을 곁들인</a:t>
            </a:r>
            <a:r>
              <a:rPr lang="en-US" altLang="ko-KR" sz="1200" dirty="0">
                <a:solidFill>
                  <a:srgbClr val="7030A0"/>
                </a:solidFill>
                <a:latin typeface="Open Sans" pitchFamily="2" charset="0"/>
                <a:ea typeface="Noto Sans KR" panose="020B0500000000000000" pitchFamily="34" charset="-127"/>
                <a:cs typeface="Open Sans" pitchFamily="2" charset="0"/>
              </a:rPr>
              <a:t>…“</a:t>
            </a:r>
          </a:p>
        </p:txBody>
      </p:sp>
      <p:pic>
        <p:nvPicPr>
          <p:cNvPr id="16" name="Picture 6" descr="라면봉지 일러스트 ai 무료다운로드 free Ramen bag vector - Urbanbrush">
            <a:extLst>
              <a:ext uri="{FF2B5EF4-FFF2-40B4-BE49-F238E27FC236}">
                <a16:creationId xmlns:a16="http://schemas.microsoft.com/office/drawing/2014/main" id="{F5DB60EB-ACCA-466B-E575-F3D20EC9FCD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89" t="29442" r="18789" b="27091"/>
          <a:stretch/>
        </p:blipFill>
        <p:spPr bwMode="auto">
          <a:xfrm>
            <a:off x="5812340" y="4322684"/>
            <a:ext cx="576065" cy="425057"/>
          </a:xfrm>
          <a:prstGeom prst="rect">
            <a:avLst/>
          </a:prstGeom>
          <a:noFill/>
          <a:extLst>
            <a:ext uri="{909E8E84-426E-40DD-AFC4-6F175D3DCCD1}">
              <a14:hiddenFill xmlns:a14="http://schemas.microsoft.com/office/drawing/2010/main">
                <a:solidFill>
                  <a:srgbClr val="FFFFFF"/>
                </a:solidFill>
              </a14:hiddenFill>
            </a:ext>
          </a:extLst>
        </p:spPr>
      </p:pic>
      <p:sp>
        <p:nvSpPr>
          <p:cNvPr id="17" name="화살표: 오른쪽 16">
            <a:extLst>
              <a:ext uri="{FF2B5EF4-FFF2-40B4-BE49-F238E27FC236}">
                <a16:creationId xmlns:a16="http://schemas.microsoft.com/office/drawing/2014/main" id="{9CC36694-65C8-3BAE-0F78-86CA568DABC8}"/>
              </a:ext>
            </a:extLst>
          </p:cNvPr>
          <p:cNvSpPr/>
          <p:nvPr/>
        </p:nvSpPr>
        <p:spPr>
          <a:xfrm>
            <a:off x="6476460" y="4494405"/>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758" name="Picture 14" descr="황제 해물라면">
            <a:extLst>
              <a:ext uri="{FF2B5EF4-FFF2-40B4-BE49-F238E27FC236}">
                <a16:creationId xmlns:a16="http://schemas.microsoft.com/office/drawing/2014/main" id="{F6FC2849-57F8-B865-EB4E-D975D52493DE}"/>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8766" t="8399" r="9458" b="2401"/>
          <a:stretch/>
        </p:blipFill>
        <p:spPr bwMode="auto">
          <a:xfrm>
            <a:off x="6764365" y="4339574"/>
            <a:ext cx="523814" cy="4536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AI - Free computer icons">
            <a:extLst>
              <a:ext uri="{FF2B5EF4-FFF2-40B4-BE49-F238E27FC236}">
                <a16:creationId xmlns:a16="http://schemas.microsoft.com/office/drawing/2014/main" id="{1DCDD8C0-B148-F80A-3DB7-43FA6E21CCA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7432069" y="4334660"/>
            <a:ext cx="462355" cy="46235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875B485-E46B-7B37-883C-B3D3B69BADAA}"/>
              </a:ext>
            </a:extLst>
          </p:cNvPr>
          <p:cNvSpPr txBox="1"/>
          <p:nvPr/>
        </p:nvSpPr>
        <p:spPr>
          <a:xfrm>
            <a:off x="7812360" y="4433075"/>
            <a:ext cx="1146238" cy="276999"/>
          </a:xfrm>
          <a:prstGeom prst="rect">
            <a:avLst/>
          </a:prstGeom>
          <a:noFill/>
        </p:spPr>
        <p:txBody>
          <a:bodyPr wrap="square">
            <a:spAutoFit/>
          </a:bodyPr>
          <a:lstStyle/>
          <a:p>
            <a:pPr algn="ctr"/>
            <a:r>
              <a:rPr lang="en-US" altLang="ko-KR" sz="1200" dirty="0">
                <a:solidFill>
                  <a:srgbClr val="7030A0"/>
                </a:solidFill>
                <a:latin typeface="Open Sans" pitchFamily="2" charset="0"/>
                <a:ea typeface="Noto Sans KR" panose="020B0500000000000000" pitchFamily="34" charset="-127"/>
                <a:cs typeface="Open Sans" pitchFamily="2" charset="0"/>
              </a:rPr>
              <a:t>“</a:t>
            </a:r>
            <a:r>
              <a:rPr lang="ko-KR" altLang="en-US" sz="1200" dirty="0">
                <a:solidFill>
                  <a:srgbClr val="7030A0"/>
                </a:solidFill>
                <a:latin typeface="Open Sans" pitchFamily="2" charset="0"/>
                <a:ea typeface="Noto Sans KR" panose="020B0500000000000000" pitchFamily="34" charset="-127"/>
                <a:cs typeface="Open Sans" pitchFamily="2" charset="0"/>
              </a:rPr>
              <a:t>라면 입니까</a:t>
            </a:r>
            <a:r>
              <a:rPr lang="en-US" altLang="ko-KR" sz="1200" dirty="0">
                <a:solidFill>
                  <a:srgbClr val="7030A0"/>
                </a:solidFill>
                <a:latin typeface="Open Sans" pitchFamily="2" charset="0"/>
                <a:ea typeface="Noto Sans KR" panose="020B0500000000000000" pitchFamily="34" charset="-127"/>
                <a:cs typeface="Open Sans" pitchFamily="2" charset="0"/>
              </a:rPr>
              <a:t>?“</a:t>
            </a:r>
          </a:p>
        </p:txBody>
      </p:sp>
      <p:sp>
        <p:nvSpPr>
          <p:cNvPr id="20" name="TextBox 19">
            <a:extLst>
              <a:ext uri="{FF2B5EF4-FFF2-40B4-BE49-F238E27FC236}">
                <a16:creationId xmlns:a16="http://schemas.microsoft.com/office/drawing/2014/main" id="{B0B50437-D072-C566-AF0A-7BF32EB65107}"/>
              </a:ext>
            </a:extLst>
          </p:cNvPr>
          <p:cNvSpPr txBox="1"/>
          <p:nvPr/>
        </p:nvSpPr>
        <p:spPr>
          <a:xfrm>
            <a:off x="5078666" y="2876944"/>
            <a:ext cx="506380" cy="461665"/>
          </a:xfrm>
          <a:prstGeom prst="rect">
            <a:avLst/>
          </a:prstGeom>
          <a:noFill/>
        </p:spPr>
        <p:txBody>
          <a:bodyPr wrap="square">
            <a:spAutoFit/>
          </a:bodyPr>
          <a:lstStyle/>
          <a:p>
            <a:r>
              <a:rPr lang="ko-KR" altLang="en-US" sz="1200" dirty="0">
                <a:solidFill>
                  <a:srgbClr val="7030A0"/>
                </a:solidFill>
                <a:latin typeface="Open Sans" pitchFamily="2" charset="0"/>
                <a:ea typeface="Noto Sans KR" panose="020B0500000000000000" pitchFamily="34" charset="-127"/>
                <a:cs typeface="Open Sans" pitchFamily="2" charset="0"/>
              </a:rPr>
              <a:t>요리</a:t>
            </a:r>
            <a:br>
              <a:rPr lang="en-US" altLang="ko-KR" sz="1200" dirty="0">
                <a:solidFill>
                  <a:srgbClr val="7030A0"/>
                </a:solidFill>
                <a:latin typeface="Open Sans" pitchFamily="2" charset="0"/>
                <a:ea typeface="Noto Sans KR" panose="020B0500000000000000" pitchFamily="34" charset="-127"/>
                <a:cs typeface="Open Sans" pitchFamily="2" charset="0"/>
              </a:rPr>
            </a:br>
            <a:r>
              <a:rPr lang="ko-KR" altLang="en-US" sz="1200" dirty="0">
                <a:solidFill>
                  <a:srgbClr val="7030A0"/>
                </a:solidFill>
                <a:latin typeface="Open Sans" pitchFamily="2" charset="0"/>
                <a:ea typeface="Noto Sans KR" panose="020B0500000000000000" pitchFamily="34" charset="-127"/>
                <a:cs typeface="Open Sans" pitchFamily="2" charset="0"/>
              </a:rPr>
              <a:t>초보</a:t>
            </a:r>
            <a:endParaRPr lang="en-US" altLang="ko-KR" sz="1200" dirty="0">
              <a:solidFill>
                <a:srgbClr val="7030A0"/>
              </a:solidFill>
              <a:latin typeface="Open Sans" pitchFamily="2" charset="0"/>
              <a:ea typeface="Noto Sans KR" panose="020B0500000000000000" pitchFamily="34" charset="-127"/>
              <a:cs typeface="Open Sans" pitchFamily="2" charset="0"/>
            </a:endParaRPr>
          </a:p>
        </p:txBody>
      </p:sp>
      <p:sp>
        <p:nvSpPr>
          <p:cNvPr id="21" name="TextBox 20">
            <a:extLst>
              <a:ext uri="{FF2B5EF4-FFF2-40B4-BE49-F238E27FC236}">
                <a16:creationId xmlns:a16="http://schemas.microsoft.com/office/drawing/2014/main" id="{6B187024-9865-9A0A-8ECD-E15AD823AE8A}"/>
              </a:ext>
            </a:extLst>
          </p:cNvPr>
          <p:cNvSpPr txBox="1"/>
          <p:nvPr/>
        </p:nvSpPr>
        <p:spPr>
          <a:xfrm>
            <a:off x="5092890" y="3798792"/>
            <a:ext cx="506380" cy="461665"/>
          </a:xfrm>
          <a:prstGeom prst="rect">
            <a:avLst/>
          </a:prstGeom>
          <a:noFill/>
        </p:spPr>
        <p:txBody>
          <a:bodyPr wrap="square">
            <a:spAutoFit/>
          </a:bodyPr>
          <a:lstStyle/>
          <a:p>
            <a:r>
              <a:rPr lang="ko-KR" altLang="en-US" sz="1200" dirty="0">
                <a:solidFill>
                  <a:srgbClr val="7030A0"/>
                </a:solidFill>
                <a:latin typeface="Open Sans" pitchFamily="2" charset="0"/>
                <a:ea typeface="Noto Sans KR" panose="020B0500000000000000" pitchFamily="34" charset="-127"/>
                <a:cs typeface="Open Sans" pitchFamily="2" charset="0"/>
              </a:rPr>
              <a:t>요리</a:t>
            </a:r>
            <a:br>
              <a:rPr lang="en-US" altLang="ko-KR" sz="1200" dirty="0">
                <a:solidFill>
                  <a:srgbClr val="7030A0"/>
                </a:solidFill>
                <a:latin typeface="Open Sans" pitchFamily="2" charset="0"/>
                <a:ea typeface="Noto Sans KR" panose="020B0500000000000000" pitchFamily="34" charset="-127"/>
                <a:cs typeface="Open Sans" pitchFamily="2" charset="0"/>
              </a:rPr>
            </a:br>
            <a:r>
              <a:rPr lang="ko-KR" altLang="en-US" sz="1200" dirty="0">
                <a:solidFill>
                  <a:srgbClr val="7030A0"/>
                </a:solidFill>
                <a:latin typeface="Open Sans" pitchFamily="2" charset="0"/>
                <a:ea typeface="Noto Sans KR" panose="020B0500000000000000" pitchFamily="34" charset="-127"/>
                <a:cs typeface="Open Sans" pitchFamily="2" charset="0"/>
              </a:rPr>
              <a:t>고수</a:t>
            </a:r>
            <a:endParaRPr lang="en-US" altLang="ko-KR" sz="1200" dirty="0">
              <a:solidFill>
                <a:srgbClr val="7030A0"/>
              </a:solidFill>
              <a:latin typeface="Open Sans" pitchFamily="2" charset="0"/>
              <a:ea typeface="Noto Sans KR" panose="020B0500000000000000" pitchFamily="34" charset="-127"/>
              <a:cs typeface="Open Sans" pitchFamily="2" charset="0"/>
            </a:endParaRPr>
          </a:p>
        </p:txBody>
      </p:sp>
    </p:spTree>
    <p:extLst>
      <p:ext uri="{BB962C8B-B14F-4D97-AF65-F5344CB8AC3E}">
        <p14:creationId xmlns:p14="http://schemas.microsoft.com/office/powerpoint/2010/main" val="2338407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215516" y="258151"/>
            <a:ext cx="5391219" cy="461665"/>
          </a:xfrm>
          <a:prstGeom prst="rect">
            <a:avLst/>
          </a:prstGeom>
          <a:noFill/>
        </p:spPr>
        <p:txBody>
          <a:bodyPr wrap="none" rtlCol="0">
            <a:spAutoFit/>
          </a:bodyPr>
          <a:lstStyle/>
          <a:p>
            <a:r>
              <a:rPr lang="en-US" altLang="ko-KR" sz="2400" dirty="0">
                <a:solidFill>
                  <a:srgbClr val="7030A0"/>
                </a:solidFill>
                <a:latin typeface="Open Sans" pitchFamily="2" charset="0"/>
                <a:ea typeface="Noto Sans KR" panose="020B0500000000000000" pitchFamily="34" charset="-127"/>
                <a:cs typeface="Open Sans" pitchFamily="2" charset="0"/>
              </a:rPr>
              <a:t>Modeling</a:t>
            </a:r>
            <a:r>
              <a:rPr lang="en-US" altLang="ko-KR" sz="2400" dirty="0">
                <a:solidFill>
                  <a:srgbClr val="7030A0"/>
                </a:solidFill>
                <a:latin typeface="Open Sans" pitchFamily="2" charset="0"/>
                <a:ea typeface="Open Sans" pitchFamily="2" charset="0"/>
                <a:cs typeface="Open Sans" pitchFamily="2" charset="0"/>
              </a:rPr>
              <a:t> – Hyperparameter Tuning</a:t>
            </a:r>
            <a:endParaRPr lang="en-US" altLang="ko-KR" sz="2400" dirty="0">
              <a:solidFill>
                <a:srgbClr val="7030A0"/>
              </a:solidFill>
              <a:latin typeface="Open Sans" pitchFamily="2" charset="0"/>
              <a:ea typeface="Noto Sans KR" panose="020B0500000000000000" pitchFamily="34" charset="-127"/>
              <a:cs typeface="Open Sans" pitchFamily="2" charset="0"/>
            </a:endParaRPr>
          </a:p>
        </p:txBody>
      </p:sp>
      <p:grpSp>
        <p:nvGrpSpPr>
          <p:cNvPr id="69" name="그룹 68"/>
          <p:cNvGrpSpPr/>
          <p:nvPr/>
        </p:nvGrpSpPr>
        <p:grpSpPr>
          <a:xfrm>
            <a:off x="8349115" y="31462"/>
            <a:ext cx="748916" cy="716215"/>
            <a:chOff x="8349115" y="31462"/>
            <a:chExt cx="748916" cy="716215"/>
          </a:xfrm>
        </p:grpSpPr>
        <p:grpSp>
          <p:nvGrpSpPr>
            <p:cNvPr id="70" name="그룹 69"/>
            <p:cNvGrpSpPr/>
            <p:nvPr/>
          </p:nvGrpSpPr>
          <p:grpSpPr>
            <a:xfrm>
              <a:off x="8766487" y="190296"/>
              <a:ext cx="295864" cy="295864"/>
              <a:chOff x="8378650" y="324694"/>
              <a:chExt cx="295864" cy="295864"/>
            </a:xfrm>
          </p:grpSpPr>
          <p:sp>
            <p:nvSpPr>
              <p:cNvPr id="83" name="타원 8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1" name="그룹 70"/>
            <p:cNvGrpSpPr/>
            <p:nvPr/>
          </p:nvGrpSpPr>
          <p:grpSpPr>
            <a:xfrm>
              <a:off x="8349115" y="31462"/>
              <a:ext cx="383328" cy="383328"/>
              <a:chOff x="8676431" y="160879"/>
              <a:chExt cx="426915" cy="426915"/>
            </a:xfrm>
          </p:grpSpPr>
          <p:sp>
            <p:nvSpPr>
              <p:cNvPr id="78" name="타원 7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9" name="직선 연결선 78"/>
              <p:cNvCxnSpPr>
                <a:stCxn id="78" idx="1"/>
                <a:endCxn id="7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직선 연결선 79"/>
              <p:cNvCxnSpPr>
                <a:stCxn id="78" idx="7"/>
                <a:endCxn id="7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직선 연결선 80"/>
              <p:cNvCxnSpPr>
                <a:stCxn id="78" idx="0"/>
                <a:endCxn id="7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직선 연결선 81"/>
              <p:cNvCxnSpPr>
                <a:stCxn id="78" idx="2"/>
                <a:endCxn id="7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2" name="그룹 71"/>
            <p:cNvGrpSpPr/>
            <p:nvPr/>
          </p:nvGrpSpPr>
          <p:grpSpPr>
            <a:xfrm>
              <a:off x="8872194" y="521840"/>
              <a:ext cx="225837" cy="225837"/>
              <a:chOff x="8614083" y="576193"/>
              <a:chExt cx="225837" cy="225837"/>
            </a:xfrm>
          </p:grpSpPr>
          <p:sp>
            <p:nvSpPr>
              <p:cNvPr id="73" name="타원 7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p:cNvCxnSpPr>
                <a:stCxn id="73" idx="1"/>
                <a:endCxn id="7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5" name="직선 연결선 74"/>
              <p:cNvCxnSpPr>
                <a:stCxn id="73" idx="7"/>
                <a:endCxn id="7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6" name="직선 연결선 75"/>
              <p:cNvCxnSpPr>
                <a:stCxn id="73" idx="0"/>
                <a:endCxn id="7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7" name="직선 연결선 76"/>
              <p:cNvCxnSpPr>
                <a:stCxn id="73" idx="2"/>
                <a:endCxn id="7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43" name="그룹 42">
            <a:extLst>
              <a:ext uri="{FF2B5EF4-FFF2-40B4-BE49-F238E27FC236}">
                <a16:creationId xmlns:a16="http://schemas.microsoft.com/office/drawing/2014/main" id="{FE7A2E22-0CC9-2DF9-A18C-6B5443596783}"/>
              </a:ext>
            </a:extLst>
          </p:cNvPr>
          <p:cNvGrpSpPr/>
          <p:nvPr/>
        </p:nvGrpSpPr>
        <p:grpSpPr>
          <a:xfrm>
            <a:off x="432837" y="1131590"/>
            <a:ext cx="8273138" cy="576064"/>
            <a:chOff x="432837" y="1131590"/>
            <a:chExt cx="8273138" cy="576064"/>
          </a:xfrm>
        </p:grpSpPr>
        <p:sp>
          <p:nvSpPr>
            <p:cNvPr id="44" name="사각형: 둥근 모서리 43">
              <a:extLst>
                <a:ext uri="{FF2B5EF4-FFF2-40B4-BE49-F238E27FC236}">
                  <a16:creationId xmlns:a16="http://schemas.microsoft.com/office/drawing/2014/main" id="{3DC2F004-A2D5-1D8D-498A-88A1715CAB72}"/>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5" name="사각형: 둥근 모서리 44">
              <a:extLst>
                <a:ext uri="{FF2B5EF4-FFF2-40B4-BE49-F238E27FC236}">
                  <a16:creationId xmlns:a16="http://schemas.microsoft.com/office/drawing/2014/main" id="{0CD7472C-4B8B-BC10-4B9D-21F8286438FE}"/>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6" name="사각형: 둥근 모서리 45">
              <a:extLst>
                <a:ext uri="{FF2B5EF4-FFF2-40B4-BE49-F238E27FC236}">
                  <a16:creationId xmlns:a16="http://schemas.microsoft.com/office/drawing/2014/main" id="{DD1BD6A5-BDC4-59EC-D8E2-107B2D6AE94B}"/>
                </a:ext>
              </a:extLst>
            </p:cNvPr>
            <p:cNvSpPr/>
            <p:nvPr/>
          </p:nvSpPr>
          <p:spPr>
            <a:xfrm>
              <a:off x="3814619"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47" name="사각형: 둥근 모서리 46">
              <a:extLst>
                <a:ext uri="{FF2B5EF4-FFF2-40B4-BE49-F238E27FC236}">
                  <a16:creationId xmlns:a16="http://schemas.microsoft.com/office/drawing/2014/main" id="{F261DBE2-37FB-8785-9DB3-A156EA37FAA9}"/>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8" name="사각형: 둥근 모서리 47">
              <a:extLst>
                <a:ext uri="{FF2B5EF4-FFF2-40B4-BE49-F238E27FC236}">
                  <a16:creationId xmlns:a16="http://schemas.microsoft.com/office/drawing/2014/main" id="{978335FD-481F-3398-B199-F539D8062F6F}"/>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49" name="화살표: 오른쪽 48">
              <a:extLst>
                <a:ext uri="{FF2B5EF4-FFF2-40B4-BE49-F238E27FC236}">
                  <a16:creationId xmlns:a16="http://schemas.microsoft.com/office/drawing/2014/main" id="{CB52C160-B694-2F7B-4EA5-ACE7B0CAC8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D32FAC16-32F8-31FA-59BF-B5FFB1E0E21C}"/>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BFD059F8-C40C-4612-A214-8A64710B041A}"/>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화살표: 오른쪽 51">
              <a:extLst>
                <a:ext uri="{FF2B5EF4-FFF2-40B4-BE49-F238E27FC236}">
                  <a16:creationId xmlns:a16="http://schemas.microsoft.com/office/drawing/2014/main" id="{780B6384-03D9-B9AE-0CFB-0677158BC20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6" name="TextBox 55">
            <a:extLst>
              <a:ext uri="{FF2B5EF4-FFF2-40B4-BE49-F238E27FC236}">
                <a16:creationId xmlns:a16="http://schemas.microsoft.com/office/drawing/2014/main" id="{04CF8621-9C2F-AFF9-2EBE-CCD149FD3ACD}"/>
              </a:ext>
            </a:extLst>
          </p:cNvPr>
          <p:cNvSpPr txBox="1"/>
          <p:nvPr/>
        </p:nvSpPr>
        <p:spPr>
          <a:xfrm>
            <a:off x="432836" y="2679893"/>
            <a:ext cx="4139163" cy="2123658"/>
          </a:xfrm>
          <a:prstGeom prst="rect">
            <a:avLst/>
          </a:prstGeom>
          <a:noFill/>
          <a:ln>
            <a:solidFill>
              <a:srgbClr val="7030A0"/>
            </a:solidFill>
          </a:ln>
        </p:spPr>
        <p:txBody>
          <a:bodyPr wrap="square" rtlCol="0" anchor="t">
            <a:spAutoFit/>
          </a:bodyPr>
          <a:lstStyle/>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기본적인 </a:t>
            </a:r>
            <a:r>
              <a:rPr lang="en-US" altLang="ko-KR" sz="1200" dirty="0">
                <a:solidFill>
                  <a:srgbClr val="7030A0"/>
                </a:solidFill>
                <a:latin typeface="Open Sans" pitchFamily="2" charset="0"/>
                <a:ea typeface="Noto Sans KR" panose="020B0500000000000000" pitchFamily="34" charset="-127"/>
                <a:cs typeface="Open Sans" pitchFamily="2" charset="0"/>
              </a:rPr>
              <a:t>CNN </a:t>
            </a:r>
            <a:r>
              <a:rPr lang="ko-KR" altLang="en-US" sz="1200" dirty="0">
                <a:solidFill>
                  <a:srgbClr val="7030A0"/>
                </a:solidFill>
                <a:latin typeface="Open Sans" pitchFamily="2" charset="0"/>
                <a:ea typeface="Noto Sans KR" panose="020B0500000000000000" pitchFamily="34" charset="-127"/>
                <a:cs typeface="Open Sans" pitchFamily="2" charset="0"/>
              </a:rPr>
              <a:t>구조에서 튜닝을 통해 모델링 진행</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데이터 특징 추출 </a:t>
            </a:r>
            <a:r>
              <a:rPr lang="en-US" altLang="ko-KR" sz="1200" dirty="0">
                <a:solidFill>
                  <a:srgbClr val="7030A0"/>
                </a:solidFill>
                <a:latin typeface="Open Sans" pitchFamily="2" charset="0"/>
                <a:ea typeface="Noto Sans KR" panose="020B0500000000000000" pitchFamily="34" charset="-127"/>
                <a:cs typeface="Open Sans" pitchFamily="2" charset="0"/>
              </a:rPr>
              <a:t>Layer (</a:t>
            </a:r>
            <a:r>
              <a:rPr lang="ko-KR" altLang="en-US" sz="1200" dirty="0">
                <a:solidFill>
                  <a:srgbClr val="7030A0"/>
                </a:solidFill>
                <a:latin typeface="Open Sans" pitchFamily="2" charset="0"/>
                <a:ea typeface="Noto Sans KR" panose="020B0500000000000000" pitchFamily="34" charset="-127"/>
                <a:cs typeface="Open Sans" pitchFamily="2" charset="0"/>
              </a:rPr>
              <a:t>총 </a:t>
            </a:r>
            <a:r>
              <a:rPr lang="en-US" altLang="ko-KR" sz="1200" dirty="0">
                <a:solidFill>
                  <a:srgbClr val="7030A0"/>
                </a:solidFill>
                <a:latin typeface="Open Sans" pitchFamily="2" charset="0"/>
                <a:ea typeface="Noto Sans KR" panose="020B0500000000000000" pitchFamily="34" charset="-127"/>
                <a:cs typeface="Open Sans" pitchFamily="2" charset="0"/>
              </a:rPr>
              <a:t>2</a:t>
            </a:r>
            <a:r>
              <a:rPr lang="ko-KR" altLang="en-US" sz="1200" dirty="0">
                <a:solidFill>
                  <a:srgbClr val="7030A0"/>
                </a:solidFill>
                <a:latin typeface="Open Sans" pitchFamily="2" charset="0"/>
                <a:ea typeface="Noto Sans KR" panose="020B0500000000000000" pitchFamily="34" charset="-127"/>
                <a:cs typeface="Open Sans" pitchFamily="2" charset="0"/>
              </a:rPr>
              <a:t>개의 </a:t>
            </a:r>
            <a:r>
              <a:rPr lang="en-US" altLang="ko-KR" sz="1200" dirty="0">
                <a:solidFill>
                  <a:srgbClr val="7030A0"/>
                </a:solidFill>
                <a:latin typeface="Open Sans" pitchFamily="2" charset="0"/>
                <a:ea typeface="Noto Sans KR" panose="020B0500000000000000" pitchFamily="34" charset="-127"/>
                <a:cs typeface="Open Sans" pitchFamily="2" charset="0"/>
              </a:rPr>
              <a:t>Block)</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Conv2D : padding = ‘same’, filter units= 3 x 3</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MaxPooling2D : 2 x 2</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Tuning parameter : Conv2D filter </a:t>
            </a:r>
            <a:r>
              <a:rPr lang="ko-KR" altLang="en-US" sz="1200" dirty="0">
                <a:solidFill>
                  <a:srgbClr val="7030A0"/>
                </a:solidFill>
                <a:latin typeface="Open Sans" pitchFamily="2" charset="0"/>
                <a:ea typeface="Noto Sans KR" panose="020B0500000000000000" pitchFamily="34" charset="-127"/>
                <a:cs typeface="Open Sans" pitchFamily="2" charset="0"/>
              </a:rPr>
              <a:t>수</a:t>
            </a:r>
            <a:r>
              <a:rPr lang="en-US" altLang="ko-KR" sz="1200" dirty="0">
                <a:solidFill>
                  <a:srgbClr val="7030A0"/>
                </a:solidFill>
                <a:latin typeface="Open Sans" pitchFamily="2" charset="0"/>
                <a:ea typeface="Noto Sans KR" panose="020B0500000000000000" pitchFamily="34" charset="-127"/>
                <a:cs typeface="Open Sans" pitchFamily="2" charset="0"/>
              </a:rPr>
              <a:t> [16,32,64]</a:t>
            </a: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데이터 분류 </a:t>
            </a:r>
            <a:r>
              <a:rPr lang="en-US" altLang="ko-KR" sz="1200" dirty="0">
                <a:solidFill>
                  <a:srgbClr val="7030A0"/>
                </a:solidFill>
                <a:latin typeface="Open Sans" pitchFamily="2" charset="0"/>
                <a:ea typeface="Noto Sans KR" panose="020B0500000000000000" pitchFamily="34" charset="-127"/>
                <a:cs typeface="Open Sans" pitchFamily="2" charset="0"/>
              </a:rPr>
              <a:t>Layer</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Flatten</a:t>
            </a:r>
          </a:p>
          <a:p>
            <a:pPr marL="628650" lvl="1" indent="-171450">
              <a:buFont typeface="Arial" panose="020B0604020202020204" pitchFamily="34" charset="0"/>
              <a:buChar char="•"/>
            </a:pPr>
            <a:r>
              <a:rPr lang="ko-KR" altLang="en-US" sz="1200" dirty="0" err="1">
                <a:solidFill>
                  <a:srgbClr val="7030A0"/>
                </a:solidFill>
                <a:latin typeface="Open Sans" pitchFamily="2" charset="0"/>
                <a:ea typeface="Noto Sans KR" panose="020B0500000000000000" pitchFamily="34" charset="-127"/>
                <a:cs typeface="Open Sans" pitchFamily="2" charset="0"/>
              </a:rPr>
              <a:t>은닉층</a:t>
            </a:r>
            <a:r>
              <a:rPr lang="ko-KR" altLang="en-US" sz="1200" dirty="0">
                <a:solidFill>
                  <a:srgbClr val="7030A0"/>
                </a:solidFill>
                <a:latin typeface="Open Sans" pitchFamily="2" charset="0"/>
                <a:ea typeface="Noto Sans KR" panose="020B0500000000000000" pitchFamily="34" charset="-127"/>
                <a:cs typeface="Open Sans" pitchFamily="2" charset="0"/>
              </a:rPr>
              <a:t> </a:t>
            </a:r>
            <a:r>
              <a:rPr lang="en-US" altLang="ko-KR" sz="1200" dirty="0">
                <a:solidFill>
                  <a:srgbClr val="7030A0"/>
                </a:solidFill>
                <a:latin typeface="Open Sans" pitchFamily="2" charset="0"/>
                <a:ea typeface="Noto Sans KR" panose="020B0500000000000000" pitchFamily="34" charset="-127"/>
                <a:cs typeface="Open Sans" pitchFamily="2" charset="0"/>
              </a:rPr>
              <a:t>Dense (activation = ‘</a:t>
            </a:r>
            <a:r>
              <a:rPr lang="en-US" altLang="ko-KR" sz="1200" dirty="0" err="1">
                <a:solidFill>
                  <a:srgbClr val="7030A0"/>
                </a:solidFill>
                <a:latin typeface="Open Sans" pitchFamily="2" charset="0"/>
                <a:ea typeface="Noto Sans KR" panose="020B0500000000000000" pitchFamily="34" charset="-127"/>
                <a:cs typeface="Open Sans" pitchFamily="2" charset="0"/>
              </a:rPr>
              <a:t>relu</a:t>
            </a:r>
            <a:r>
              <a:rPr lang="en-US" altLang="ko-KR" sz="1200" dirty="0">
                <a:solidFill>
                  <a:srgbClr val="7030A0"/>
                </a:solidFill>
                <a:latin typeface="Open Sans" pitchFamily="2" charset="0"/>
                <a:ea typeface="Noto Sans KR" panose="020B0500000000000000" pitchFamily="34" charset="-127"/>
                <a:cs typeface="Open Sans" pitchFamily="2" charset="0"/>
              </a:rPr>
              <a:t>’)</a:t>
            </a:r>
          </a:p>
          <a:p>
            <a:pPr marL="628650" lvl="1" indent="-171450">
              <a:buFont typeface="Arial" panose="020B0604020202020204" pitchFamily="34" charset="0"/>
              <a:buChar char="•"/>
            </a:pPr>
            <a:r>
              <a:rPr lang="ko-KR" altLang="en-US" sz="1200" dirty="0" err="1">
                <a:solidFill>
                  <a:srgbClr val="7030A0"/>
                </a:solidFill>
                <a:latin typeface="Open Sans" pitchFamily="2" charset="0"/>
                <a:ea typeface="Noto Sans KR" panose="020B0500000000000000" pitchFamily="34" charset="-127"/>
                <a:cs typeface="Open Sans" pitchFamily="2" charset="0"/>
              </a:rPr>
              <a:t>출력층</a:t>
            </a:r>
            <a:r>
              <a:rPr lang="ko-KR" altLang="en-US" sz="1200" dirty="0">
                <a:solidFill>
                  <a:srgbClr val="7030A0"/>
                </a:solidFill>
                <a:latin typeface="Open Sans" pitchFamily="2" charset="0"/>
                <a:ea typeface="Noto Sans KR" panose="020B0500000000000000" pitchFamily="34" charset="-127"/>
                <a:cs typeface="Open Sans" pitchFamily="2" charset="0"/>
              </a:rPr>
              <a:t> </a:t>
            </a:r>
            <a:r>
              <a:rPr lang="en-US" altLang="ko-KR" sz="1200" dirty="0">
                <a:solidFill>
                  <a:srgbClr val="7030A0"/>
                </a:solidFill>
                <a:latin typeface="Open Sans" pitchFamily="2" charset="0"/>
                <a:ea typeface="Noto Sans KR" panose="020B0500000000000000" pitchFamily="34" charset="-127"/>
                <a:cs typeface="Open Sans" pitchFamily="2" charset="0"/>
              </a:rPr>
              <a:t>Dense (activation = ‘</a:t>
            </a:r>
            <a:r>
              <a:rPr lang="en-US" altLang="ko-KR" sz="1200" dirty="0" err="1">
                <a:solidFill>
                  <a:srgbClr val="7030A0"/>
                </a:solidFill>
                <a:latin typeface="Open Sans" pitchFamily="2" charset="0"/>
                <a:ea typeface="Noto Sans KR" panose="020B0500000000000000" pitchFamily="34" charset="-127"/>
                <a:cs typeface="Open Sans" pitchFamily="2" charset="0"/>
              </a:rPr>
              <a:t>softmax</a:t>
            </a:r>
            <a:r>
              <a:rPr lang="en-US" altLang="ko-KR" sz="1200" dirty="0">
                <a:solidFill>
                  <a:srgbClr val="7030A0"/>
                </a:solidFill>
                <a:latin typeface="Open Sans" pitchFamily="2" charset="0"/>
                <a:ea typeface="Noto Sans KR" panose="020B0500000000000000" pitchFamily="34" charset="-127"/>
                <a:cs typeface="Open Sans" pitchFamily="2" charset="0"/>
              </a:rPr>
              <a:t>’)</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Tuning parameter : </a:t>
            </a:r>
            <a:r>
              <a:rPr lang="ko-KR" altLang="en-US" sz="1200" dirty="0" err="1">
                <a:solidFill>
                  <a:srgbClr val="7030A0"/>
                </a:solidFill>
                <a:latin typeface="Open Sans" pitchFamily="2" charset="0"/>
                <a:ea typeface="Noto Sans KR" panose="020B0500000000000000" pitchFamily="34" charset="-127"/>
                <a:cs typeface="Open Sans" pitchFamily="2" charset="0"/>
              </a:rPr>
              <a:t>은닉층</a:t>
            </a:r>
            <a:r>
              <a:rPr lang="ko-KR" altLang="en-US" sz="1200" dirty="0">
                <a:solidFill>
                  <a:srgbClr val="7030A0"/>
                </a:solidFill>
                <a:latin typeface="Open Sans" pitchFamily="2" charset="0"/>
                <a:ea typeface="Noto Sans KR" panose="020B0500000000000000" pitchFamily="34" charset="-127"/>
                <a:cs typeface="Open Sans" pitchFamily="2" charset="0"/>
              </a:rPr>
              <a:t> 노드 수 </a:t>
            </a:r>
            <a:r>
              <a:rPr lang="en-US" altLang="ko-KR" sz="1200" dirty="0">
                <a:solidFill>
                  <a:srgbClr val="7030A0"/>
                </a:solidFill>
                <a:latin typeface="Open Sans" pitchFamily="2" charset="0"/>
                <a:ea typeface="Noto Sans KR" panose="020B0500000000000000" pitchFamily="34" charset="-127"/>
                <a:cs typeface="Open Sans" pitchFamily="2" charset="0"/>
              </a:rPr>
              <a:t>(64~512)</a:t>
            </a:r>
          </a:p>
        </p:txBody>
      </p:sp>
      <p:sp>
        <p:nvSpPr>
          <p:cNvPr id="57" name="사각형: 둥근 모서리 56">
            <a:extLst>
              <a:ext uri="{FF2B5EF4-FFF2-40B4-BE49-F238E27FC236}">
                <a16:creationId xmlns:a16="http://schemas.microsoft.com/office/drawing/2014/main" id="{51CDF93D-80BC-1A75-0160-2D275236581B}"/>
              </a:ext>
            </a:extLst>
          </p:cNvPr>
          <p:cNvSpPr/>
          <p:nvPr/>
        </p:nvSpPr>
        <p:spPr>
          <a:xfrm>
            <a:off x="432837" y="2021158"/>
            <a:ext cx="2198267"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rgbClr val="7030A0"/>
                </a:solidFill>
                <a:latin typeface="Open Sans" pitchFamily="2" charset="0"/>
                <a:ea typeface="Noto Sans KR" panose="020B0500000000000000" pitchFamily="34" charset="-127"/>
                <a:cs typeface="Open Sans" pitchFamily="2" charset="0"/>
              </a:rPr>
              <a:t>Tuning CNN</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pic>
        <p:nvPicPr>
          <p:cNvPr id="4" name="Picture 6">
            <a:extLst>
              <a:ext uri="{FF2B5EF4-FFF2-40B4-BE49-F238E27FC236}">
                <a16:creationId xmlns:a16="http://schemas.microsoft.com/office/drawing/2014/main" id="{20BE9340-EE06-E10F-5BC0-DF41A8D4E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3989" y="1961980"/>
            <a:ext cx="3901985" cy="999719"/>
          </a:xfrm>
          <a:prstGeom prst="rect">
            <a:avLst/>
          </a:prstGeom>
          <a:noFill/>
          <a:extLst>
            <a:ext uri="{909E8E84-426E-40DD-AFC4-6F175D3DCCD1}">
              <a14:hiddenFill xmlns:a14="http://schemas.microsoft.com/office/drawing/2010/main">
                <a:solidFill>
                  <a:srgbClr val="FFFFFF"/>
                </a:solidFill>
              </a14:hiddenFill>
            </a:ext>
          </a:extLst>
        </p:spPr>
      </p:pic>
      <p:pic>
        <p:nvPicPr>
          <p:cNvPr id="10" name="그림 9" descr="텍스트, 시계이(가) 표시된 사진">
            <a:extLst>
              <a:ext uri="{FF2B5EF4-FFF2-40B4-BE49-F238E27FC236}">
                <a16:creationId xmlns:a16="http://schemas.microsoft.com/office/drawing/2014/main" id="{E1C51420-4CDC-C41C-6675-4842CDCB5A9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828" t="9849" r="36126" b="59340"/>
          <a:stretch/>
        </p:blipFill>
        <p:spPr>
          <a:xfrm>
            <a:off x="2751852" y="2001408"/>
            <a:ext cx="1800199" cy="615564"/>
          </a:xfrm>
          <a:prstGeom prst="rect">
            <a:avLst/>
          </a:prstGeom>
          <a:ln w="76200">
            <a:solidFill>
              <a:srgbClr val="7030A0"/>
            </a:solidFill>
          </a:ln>
          <a:effectLst>
            <a:softEdge rad="63500"/>
          </a:effectLst>
        </p:spPr>
      </p:pic>
      <p:pic>
        <p:nvPicPr>
          <p:cNvPr id="3" name="그림 2">
            <a:extLst>
              <a:ext uri="{FF2B5EF4-FFF2-40B4-BE49-F238E27FC236}">
                <a16:creationId xmlns:a16="http://schemas.microsoft.com/office/drawing/2014/main" id="{5BF22978-8394-FD97-913F-33B4300B4190}"/>
              </a:ext>
            </a:extLst>
          </p:cNvPr>
          <p:cNvPicPr>
            <a:picLocks noChangeAspect="1"/>
          </p:cNvPicPr>
          <p:nvPr/>
        </p:nvPicPr>
        <p:blipFill>
          <a:blip r:embed="rId5"/>
          <a:stretch>
            <a:fillRect/>
          </a:stretch>
        </p:blipFill>
        <p:spPr>
          <a:xfrm>
            <a:off x="4803989" y="2973752"/>
            <a:ext cx="3903000" cy="1830246"/>
          </a:xfrm>
          <a:prstGeom prst="rect">
            <a:avLst/>
          </a:prstGeom>
        </p:spPr>
      </p:pic>
    </p:spTree>
    <p:extLst>
      <p:ext uri="{BB962C8B-B14F-4D97-AF65-F5344CB8AC3E}">
        <p14:creationId xmlns:p14="http://schemas.microsoft.com/office/powerpoint/2010/main" val="4098282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215516" y="258151"/>
            <a:ext cx="5391219" cy="461665"/>
          </a:xfrm>
          <a:prstGeom prst="rect">
            <a:avLst/>
          </a:prstGeom>
          <a:noFill/>
        </p:spPr>
        <p:txBody>
          <a:bodyPr wrap="none" rtlCol="0">
            <a:spAutoFit/>
          </a:bodyPr>
          <a:lstStyle/>
          <a:p>
            <a:r>
              <a:rPr lang="en-US" altLang="ko-KR" sz="2400" dirty="0">
                <a:solidFill>
                  <a:srgbClr val="7030A0"/>
                </a:solidFill>
                <a:latin typeface="Open Sans" pitchFamily="2" charset="0"/>
                <a:ea typeface="Noto Sans KR" panose="020B0500000000000000" pitchFamily="34" charset="-127"/>
                <a:cs typeface="Open Sans" pitchFamily="2" charset="0"/>
              </a:rPr>
              <a:t>Modeling</a:t>
            </a:r>
            <a:r>
              <a:rPr lang="en-US" altLang="ko-KR" sz="2400" dirty="0">
                <a:solidFill>
                  <a:srgbClr val="7030A0"/>
                </a:solidFill>
                <a:latin typeface="Open Sans" pitchFamily="2" charset="0"/>
                <a:ea typeface="Open Sans" pitchFamily="2" charset="0"/>
                <a:cs typeface="Open Sans" pitchFamily="2" charset="0"/>
              </a:rPr>
              <a:t> – Hyperparameter Tuning</a:t>
            </a:r>
            <a:endParaRPr lang="en-US" altLang="ko-KR" sz="2400" dirty="0">
              <a:solidFill>
                <a:srgbClr val="7030A0"/>
              </a:solidFill>
              <a:latin typeface="Open Sans" pitchFamily="2" charset="0"/>
              <a:ea typeface="Noto Sans KR" panose="020B0500000000000000" pitchFamily="34" charset="-127"/>
              <a:cs typeface="Open Sans" pitchFamily="2" charset="0"/>
            </a:endParaRPr>
          </a:p>
        </p:txBody>
      </p:sp>
      <p:grpSp>
        <p:nvGrpSpPr>
          <p:cNvPr id="69" name="그룹 68"/>
          <p:cNvGrpSpPr/>
          <p:nvPr/>
        </p:nvGrpSpPr>
        <p:grpSpPr>
          <a:xfrm>
            <a:off x="8349115" y="31462"/>
            <a:ext cx="748916" cy="716215"/>
            <a:chOff x="8349115" y="31462"/>
            <a:chExt cx="748916" cy="716215"/>
          </a:xfrm>
        </p:grpSpPr>
        <p:grpSp>
          <p:nvGrpSpPr>
            <p:cNvPr id="70" name="그룹 69"/>
            <p:cNvGrpSpPr/>
            <p:nvPr/>
          </p:nvGrpSpPr>
          <p:grpSpPr>
            <a:xfrm>
              <a:off x="8766487" y="190296"/>
              <a:ext cx="295864" cy="295864"/>
              <a:chOff x="8378650" y="324694"/>
              <a:chExt cx="295864" cy="295864"/>
            </a:xfrm>
          </p:grpSpPr>
          <p:sp>
            <p:nvSpPr>
              <p:cNvPr id="83" name="타원 8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1" name="그룹 70"/>
            <p:cNvGrpSpPr/>
            <p:nvPr/>
          </p:nvGrpSpPr>
          <p:grpSpPr>
            <a:xfrm>
              <a:off x="8349115" y="31462"/>
              <a:ext cx="383328" cy="383328"/>
              <a:chOff x="8676431" y="160879"/>
              <a:chExt cx="426915" cy="426915"/>
            </a:xfrm>
          </p:grpSpPr>
          <p:sp>
            <p:nvSpPr>
              <p:cNvPr id="78" name="타원 7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9" name="직선 연결선 78"/>
              <p:cNvCxnSpPr>
                <a:stCxn id="78" idx="1"/>
                <a:endCxn id="7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직선 연결선 79"/>
              <p:cNvCxnSpPr>
                <a:stCxn id="78" idx="7"/>
                <a:endCxn id="7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직선 연결선 80"/>
              <p:cNvCxnSpPr>
                <a:stCxn id="78" idx="0"/>
                <a:endCxn id="7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직선 연결선 81"/>
              <p:cNvCxnSpPr>
                <a:stCxn id="78" idx="2"/>
                <a:endCxn id="7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2" name="그룹 71"/>
            <p:cNvGrpSpPr/>
            <p:nvPr/>
          </p:nvGrpSpPr>
          <p:grpSpPr>
            <a:xfrm>
              <a:off x="8872194" y="521840"/>
              <a:ext cx="225837" cy="225837"/>
              <a:chOff x="8614083" y="576193"/>
              <a:chExt cx="225837" cy="225837"/>
            </a:xfrm>
          </p:grpSpPr>
          <p:sp>
            <p:nvSpPr>
              <p:cNvPr id="73" name="타원 7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p:cNvCxnSpPr>
                <a:stCxn id="73" idx="1"/>
                <a:endCxn id="7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5" name="직선 연결선 74"/>
              <p:cNvCxnSpPr>
                <a:stCxn id="73" idx="7"/>
                <a:endCxn id="7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6" name="직선 연결선 75"/>
              <p:cNvCxnSpPr>
                <a:stCxn id="73" idx="0"/>
                <a:endCxn id="7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7" name="직선 연결선 76"/>
              <p:cNvCxnSpPr>
                <a:stCxn id="73" idx="2"/>
                <a:endCxn id="7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43" name="그룹 42">
            <a:extLst>
              <a:ext uri="{FF2B5EF4-FFF2-40B4-BE49-F238E27FC236}">
                <a16:creationId xmlns:a16="http://schemas.microsoft.com/office/drawing/2014/main" id="{FE7A2E22-0CC9-2DF9-A18C-6B5443596783}"/>
              </a:ext>
            </a:extLst>
          </p:cNvPr>
          <p:cNvGrpSpPr/>
          <p:nvPr/>
        </p:nvGrpSpPr>
        <p:grpSpPr>
          <a:xfrm>
            <a:off x="432837" y="1131590"/>
            <a:ext cx="8273138" cy="576064"/>
            <a:chOff x="432837" y="1131590"/>
            <a:chExt cx="8273138" cy="576064"/>
          </a:xfrm>
        </p:grpSpPr>
        <p:sp>
          <p:nvSpPr>
            <p:cNvPr id="44" name="사각형: 둥근 모서리 43">
              <a:extLst>
                <a:ext uri="{FF2B5EF4-FFF2-40B4-BE49-F238E27FC236}">
                  <a16:creationId xmlns:a16="http://schemas.microsoft.com/office/drawing/2014/main" id="{3DC2F004-A2D5-1D8D-498A-88A1715CAB72}"/>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5" name="사각형: 둥근 모서리 44">
              <a:extLst>
                <a:ext uri="{FF2B5EF4-FFF2-40B4-BE49-F238E27FC236}">
                  <a16:creationId xmlns:a16="http://schemas.microsoft.com/office/drawing/2014/main" id="{0CD7472C-4B8B-BC10-4B9D-21F8286438FE}"/>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6" name="사각형: 둥근 모서리 45">
              <a:extLst>
                <a:ext uri="{FF2B5EF4-FFF2-40B4-BE49-F238E27FC236}">
                  <a16:creationId xmlns:a16="http://schemas.microsoft.com/office/drawing/2014/main" id="{DD1BD6A5-BDC4-59EC-D8E2-107B2D6AE94B}"/>
                </a:ext>
              </a:extLst>
            </p:cNvPr>
            <p:cNvSpPr/>
            <p:nvPr/>
          </p:nvSpPr>
          <p:spPr>
            <a:xfrm>
              <a:off x="3814619"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47" name="사각형: 둥근 모서리 46">
              <a:extLst>
                <a:ext uri="{FF2B5EF4-FFF2-40B4-BE49-F238E27FC236}">
                  <a16:creationId xmlns:a16="http://schemas.microsoft.com/office/drawing/2014/main" id="{F261DBE2-37FB-8785-9DB3-A156EA37FAA9}"/>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8" name="사각형: 둥근 모서리 47">
              <a:extLst>
                <a:ext uri="{FF2B5EF4-FFF2-40B4-BE49-F238E27FC236}">
                  <a16:creationId xmlns:a16="http://schemas.microsoft.com/office/drawing/2014/main" id="{978335FD-481F-3398-B199-F539D8062F6F}"/>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49" name="화살표: 오른쪽 48">
              <a:extLst>
                <a:ext uri="{FF2B5EF4-FFF2-40B4-BE49-F238E27FC236}">
                  <a16:creationId xmlns:a16="http://schemas.microsoft.com/office/drawing/2014/main" id="{CB52C160-B694-2F7B-4EA5-ACE7B0CAC8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D32FAC16-32F8-31FA-59BF-B5FFB1E0E21C}"/>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BFD059F8-C40C-4612-A214-8A64710B041A}"/>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화살표: 오른쪽 51">
              <a:extLst>
                <a:ext uri="{FF2B5EF4-FFF2-40B4-BE49-F238E27FC236}">
                  <a16:creationId xmlns:a16="http://schemas.microsoft.com/office/drawing/2014/main" id="{780B6384-03D9-B9AE-0CFB-0677158BC20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6" name="TextBox 55">
            <a:extLst>
              <a:ext uri="{FF2B5EF4-FFF2-40B4-BE49-F238E27FC236}">
                <a16:creationId xmlns:a16="http://schemas.microsoft.com/office/drawing/2014/main" id="{04CF8621-9C2F-AFF9-2EBE-CCD149FD3ACD}"/>
              </a:ext>
            </a:extLst>
          </p:cNvPr>
          <p:cNvSpPr txBox="1"/>
          <p:nvPr/>
        </p:nvSpPr>
        <p:spPr>
          <a:xfrm>
            <a:off x="432836" y="2553833"/>
            <a:ext cx="4139163" cy="1384995"/>
          </a:xfrm>
          <a:prstGeom prst="rect">
            <a:avLst/>
          </a:prstGeom>
          <a:noFill/>
          <a:ln>
            <a:solidFill>
              <a:srgbClr val="7030A0"/>
            </a:solidFill>
          </a:ln>
        </p:spPr>
        <p:txBody>
          <a:bodyPr wrap="square" rtlCol="0" anchor="t">
            <a:spAutoFit/>
          </a:bodyPr>
          <a:lstStyle/>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Tuning </a:t>
            </a:r>
            <a:r>
              <a:rPr lang="ko-KR" altLang="en-US" sz="1200" dirty="0">
                <a:solidFill>
                  <a:srgbClr val="7030A0"/>
                </a:solidFill>
                <a:latin typeface="Open Sans" pitchFamily="2" charset="0"/>
                <a:ea typeface="Noto Sans KR" panose="020B0500000000000000" pitchFamily="34" charset="-127"/>
                <a:cs typeface="Open Sans" pitchFamily="2" charset="0"/>
              </a:rPr>
              <a:t>라이브러리 </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en-US" altLang="ko-KR" sz="1200" dirty="0" err="1">
                <a:solidFill>
                  <a:srgbClr val="7030A0"/>
                </a:solidFill>
                <a:latin typeface="Open Sans" pitchFamily="2" charset="0"/>
                <a:ea typeface="Noto Sans KR" panose="020B0500000000000000" pitchFamily="34" charset="-127"/>
                <a:cs typeface="Open Sans" pitchFamily="2" charset="0"/>
              </a:rPr>
              <a:t>keras</a:t>
            </a:r>
            <a:r>
              <a:rPr lang="en-US" altLang="ko-KR" sz="1200" dirty="0">
                <a:solidFill>
                  <a:srgbClr val="7030A0"/>
                </a:solidFill>
                <a:latin typeface="Open Sans" pitchFamily="2" charset="0"/>
                <a:ea typeface="Noto Sans KR" panose="020B0500000000000000" pitchFamily="34" charset="-127"/>
                <a:cs typeface="Open Sans" pitchFamily="2" charset="0"/>
              </a:rPr>
              <a:t>-tuner (version = 1.1.3)</a:t>
            </a: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Tuning Method : Hyperband (Early stop</a:t>
            </a:r>
            <a:r>
              <a:rPr lang="ko-KR" altLang="en-US" sz="1200" dirty="0">
                <a:solidFill>
                  <a:srgbClr val="7030A0"/>
                </a:solidFill>
                <a:latin typeface="Open Sans" pitchFamily="2" charset="0"/>
                <a:ea typeface="Noto Sans KR" panose="020B0500000000000000" pitchFamily="34" charset="-127"/>
                <a:cs typeface="Open Sans" pitchFamily="2" charset="0"/>
              </a:rPr>
              <a:t>을 활용가능</a:t>
            </a:r>
            <a:r>
              <a:rPr lang="en-US" altLang="ko-KR" sz="1200" dirty="0">
                <a:solidFill>
                  <a:srgbClr val="7030A0"/>
                </a:solidFill>
                <a:latin typeface="Open Sans" pitchFamily="2" charset="0"/>
                <a:ea typeface="Noto Sans KR" panose="020B0500000000000000" pitchFamily="34" charset="-127"/>
                <a:cs typeface="Open Sans" pitchFamily="2" charset="0"/>
              </a:rPr>
              <a:t>)</a:t>
            </a: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Tuning objective : </a:t>
            </a:r>
            <a:r>
              <a:rPr lang="en-US" altLang="ko-KR" sz="1200" dirty="0" err="1">
                <a:solidFill>
                  <a:srgbClr val="7030A0"/>
                </a:solidFill>
                <a:latin typeface="Open Sans" pitchFamily="2" charset="0"/>
                <a:ea typeface="Noto Sans KR" panose="020B0500000000000000" pitchFamily="34" charset="-127"/>
                <a:cs typeface="Open Sans" pitchFamily="2" charset="0"/>
              </a:rPr>
              <a:t>Validation_accuracy</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en-US" altLang="ko-KR" sz="1200" dirty="0" err="1">
                <a:solidFill>
                  <a:srgbClr val="7030A0"/>
                </a:solidFill>
                <a:latin typeface="Open Sans" pitchFamily="2" charset="0"/>
                <a:ea typeface="Noto Sans KR" panose="020B0500000000000000" pitchFamily="34" charset="-127"/>
                <a:cs typeface="Open Sans" pitchFamily="2" charset="0"/>
              </a:rPr>
              <a:t>max_epochs</a:t>
            </a:r>
            <a:r>
              <a:rPr lang="en-US" altLang="ko-KR" sz="1200" dirty="0">
                <a:solidFill>
                  <a:srgbClr val="7030A0"/>
                </a:solidFill>
                <a:latin typeface="Open Sans" pitchFamily="2" charset="0"/>
                <a:ea typeface="Noto Sans KR" panose="020B0500000000000000" pitchFamily="34" charset="-127"/>
                <a:cs typeface="Open Sans" pitchFamily="2" charset="0"/>
              </a:rPr>
              <a:t> = 10</a:t>
            </a:r>
          </a:p>
        </p:txBody>
      </p:sp>
      <p:sp>
        <p:nvSpPr>
          <p:cNvPr id="57" name="사각형: 둥근 모서리 56">
            <a:extLst>
              <a:ext uri="{FF2B5EF4-FFF2-40B4-BE49-F238E27FC236}">
                <a16:creationId xmlns:a16="http://schemas.microsoft.com/office/drawing/2014/main" id="{51CDF93D-80BC-1A75-0160-2D275236581B}"/>
              </a:ext>
            </a:extLst>
          </p:cNvPr>
          <p:cNvSpPr/>
          <p:nvPr/>
        </p:nvSpPr>
        <p:spPr>
          <a:xfrm>
            <a:off x="432837" y="1895098"/>
            <a:ext cx="2198267"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rgbClr val="7030A0"/>
                </a:solidFill>
                <a:latin typeface="Open Sans" pitchFamily="2" charset="0"/>
                <a:ea typeface="Noto Sans KR" panose="020B0500000000000000" pitchFamily="34" charset="-127"/>
                <a:cs typeface="Open Sans" pitchFamily="2" charset="0"/>
              </a:rPr>
              <a:t>Tuning CNN</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pic>
        <p:nvPicPr>
          <p:cNvPr id="5" name="그림 4">
            <a:extLst>
              <a:ext uri="{FF2B5EF4-FFF2-40B4-BE49-F238E27FC236}">
                <a16:creationId xmlns:a16="http://schemas.microsoft.com/office/drawing/2014/main" id="{CE9FF854-4B13-4778-2C8F-33DAB7C4EE86}"/>
              </a:ext>
            </a:extLst>
          </p:cNvPr>
          <p:cNvPicPr>
            <a:picLocks noChangeAspect="1"/>
          </p:cNvPicPr>
          <p:nvPr/>
        </p:nvPicPr>
        <p:blipFill>
          <a:blip r:embed="rId3"/>
          <a:stretch>
            <a:fillRect/>
          </a:stretch>
        </p:blipFill>
        <p:spPr>
          <a:xfrm>
            <a:off x="2699792" y="1887078"/>
            <a:ext cx="592104" cy="592104"/>
          </a:xfrm>
          <a:prstGeom prst="rect">
            <a:avLst/>
          </a:prstGeom>
        </p:spPr>
      </p:pic>
      <p:pic>
        <p:nvPicPr>
          <p:cNvPr id="8" name="그림 7">
            <a:extLst>
              <a:ext uri="{FF2B5EF4-FFF2-40B4-BE49-F238E27FC236}">
                <a16:creationId xmlns:a16="http://schemas.microsoft.com/office/drawing/2014/main" id="{5F912536-67D7-4AF1-51D7-A55511237A63}"/>
              </a:ext>
            </a:extLst>
          </p:cNvPr>
          <p:cNvPicPr>
            <a:picLocks noChangeAspect="1"/>
          </p:cNvPicPr>
          <p:nvPr/>
        </p:nvPicPr>
        <p:blipFill>
          <a:blip r:embed="rId4"/>
          <a:stretch>
            <a:fillRect/>
          </a:stretch>
        </p:blipFill>
        <p:spPr>
          <a:xfrm>
            <a:off x="1241354" y="4072432"/>
            <a:ext cx="2522126" cy="812917"/>
          </a:xfrm>
          <a:prstGeom prst="rect">
            <a:avLst/>
          </a:prstGeom>
        </p:spPr>
      </p:pic>
      <p:pic>
        <p:nvPicPr>
          <p:cNvPr id="11" name="그림 10">
            <a:extLst>
              <a:ext uri="{FF2B5EF4-FFF2-40B4-BE49-F238E27FC236}">
                <a16:creationId xmlns:a16="http://schemas.microsoft.com/office/drawing/2014/main" id="{0962C9F7-A227-6CDA-6659-E4B7B9D1B2FE}"/>
              </a:ext>
            </a:extLst>
          </p:cNvPr>
          <p:cNvPicPr>
            <a:picLocks noChangeAspect="1"/>
          </p:cNvPicPr>
          <p:nvPr/>
        </p:nvPicPr>
        <p:blipFill>
          <a:blip r:embed="rId5"/>
          <a:stretch>
            <a:fillRect/>
          </a:stretch>
        </p:blipFill>
        <p:spPr>
          <a:xfrm>
            <a:off x="5004048" y="2558764"/>
            <a:ext cx="3689256" cy="352886"/>
          </a:xfrm>
          <a:prstGeom prst="rect">
            <a:avLst/>
          </a:prstGeom>
        </p:spPr>
      </p:pic>
      <p:pic>
        <p:nvPicPr>
          <p:cNvPr id="13" name="그림 12">
            <a:extLst>
              <a:ext uri="{FF2B5EF4-FFF2-40B4-BE49-F238E27FC236}">
                <a16:creationId xmlns:a16="http://schemas.microsoft.com/office/drawing/2014/main" id="{C096F08E-802E-208C-76FF-3485D4ED690A}"/>
              </a:ext>
            </a:extLst>
          </p:cNvPr>
          <p:cNvPicPr>
            <a:picLocks noChangeAspect="1"/>
          </p:cNvPicPr>
          <p:nvPr/>
        </p:nvPicPr>
        <p:blipFill>
          <a:blip r:embed="rId6"/>
          <a:stretch>
            <a:fillRect/>
          </a:stretch>
        </p:blipFill>
        <p:spPr>
          <a:xfrm>
            <a:off x="5719806" y="2975996"/>
            <a:ext cx="2257740" cy="857370"/>
          </a:xfrm>
          <a:prstGeom prst="rect">
            <a:avLst/>
          </a:prstGeom>
        </p:spPr>
      </p:pic>
      <p:pic>
        <p:nvPicPr>
          <p:cNvPr id="15" name="그림 14">
            <a:extLst>
              <a:ext uri="{FF2B5EF4-FFF2-40B4-BE49-F238E27FC236}">
                <a16:creationId xmlns:a16="http://schemas.microsoft.com/office/drawing/2014/main" id="{8E05D2FB-2D00-BED3-7D11-006D06910317}"/>
              </a:ext>
            </a:extLst>
          </p:cNvPr>
          <p:cNvPicPr>
            <a:picLocks noChangeAspect="1"/>
          </p:cNvPicPr>
          <p:nvPr/>
        </p:nvPicPr>
        <p:blipFill>
          <a:blip r:embed="rId7"/>
          <a:stretch>
            <a:fillRect/>
          </a:stretch>
        </p:blipFill>
        <p:spPr>
          <a:xfrm>
            <a:off x="5605490" y="3903353"/>
            <a:ext cx="2486372" cy="523948"/>
          </a:xfrm>
          <a:prstGeom prst="rect">
            <a:avLst/>
          </a:prstGeom>
        </p:spPr>
      </p:pic>
    </p:spTree>
    <p:extLst>
      <p:ext uri="{BB962C8B-B14F-4D97-AF65-F5344CB8AC3E}">
        <p14:creationId xmlns:p14="http://schemas.microsoft.com/office/powerpoint/2010/main" val="3416852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215516" y="258151"/>
            <a:ext cx="5391219" cy="461665"/>
          </a:xfrm>
          <a:prstGeom prst="rect">
            <a:avLst/>
          </a:prstGeom>
          <a:noFill/>
        </p:spPr>
        <p:txBody>
          <a:bodyPr wrap="none" rtlCol="0">
            <a:spAutoFit/>
          </a:bodyPr>
          <a:lstStyle/>
          <a:p>
            <a:r>
              <a:rPr lang="en-US" altLang="ko-KR" sz="2400" dirty="0">
                <a:solidFill>
                  <a:srgbClr val="7030A0"/>
                </a:solidFill>
                <a:latin typeface="Open Sans" pitchFamily="2" charset="0"/>
                <a:ea typeface="Noto Sans KR" panose="020B0500000000000000" pitchFamily="34" charset="-127"/>
                <a:cs typeface="Open Sans" pitchFamily="2" charset="0"/>
              </a:rPr>
              <a:t>Modeling</a:t>
            </a:r>
            <a:r>
              <a:rPr lang="en-US" altLang="ko-KR" sz="2400" dirty="0">
                <a:solidFill>
                  <a:srgbClr val="7030A0"/>
                </a:solidFill>
                <a:latin typeface="Open Sans" pitchFamily="2" charset="0"/>
                <a:ea typeface="Open Sans" pitchFamily="2" charset="0"/>
                <a:cs typeface="Open Sans" pitchFamily="2" charset="0"/>
              </a:rPr>
              <a:t> – Hyperparameter Tuning</a:t>
            </a:r>
            <a:endParaRPr lang="en-US" altLang="ko-KR" sz="2400" dirty="0">
              <a:solidFill>
                <a:srgbClr val="7030A0"/>
              </a:solidFill>
              <a:latin typeface="Open Sans" pitchFamily="2" charset="0"/>
              <a:ea typeface="Noto Sans KR" panose="020B0500000000000000" pitchFamily="34" charset="-127"/>
              <a:cs typeface="Open Sans" pitchFamily="2" charset="0"/>
            </a:endParaRPr>
          </a:p>
        </p:txBody>
      </p:sp>
      <p:grpSp>
        <p:nvGrpSpPr>
          <p:cNvPr id="69" name="그룹 68"/>
          <p:cNvGrpSpPr/>
          <p:nvPr/>
        </p:nvGrpSpPr>
        <p:grpSpPr>
          <a:xfrm>
            <a:off x="8349115" y="31462"/>
            <a:ext cx="748916" cy="716215"/>
            <a:chOff x="8349115" y="31462"/>
            <a:chExt cx="748916" cy="716215"/>
          </a:xfrm>
        </p:grpSpPr>
        <p:grpSp>
          <p:nvGrpSpPr>
            <p:cNvPr id="70" name="그룹 69"/>
            <p:cNvGrpSpPr/>
            <p:nvPr/>
          </p:nvGrpSpPr>
          <p:grpSpPr>
            <a:xfrm>
              <a:off x="8766487" y="190296"/>
              <a:ext cx="295864" cy="295864"/>
              <a:chOff x="8378650" y="324694"/>
              <a:chExt cx="295864" cy="295864"/>
            </a:xfrm>
          </p:grpSpPr>
          <p:sp>
            <p:nvSpPr>
              <p:cNvPr id="83" name="타원 8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1" name="그룹 70"/>
            <p:cNvGrpSpPr/>
            <p:nvPr/>
          </p:nvGrpSpPr>
          <p:grpSpPr>
            <a:xfrm>
              <a:off x="8349115" y="31462"/>
              <a:ext cx="383328" cy="383328"/>
              <a:chOff x="8676431" y="160879"/>
              <a:chExt cx="426915" cy="426915"/>
            </a:xfrm>
          </p:grpSpPr>
          <p:sp>
            <p:nvSpPr>
              <p:cNvPr id="78" name="타원 7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9" name="직선 연결선 78"/>
              <p:cNvCxnSpPr>
                <a:stCxn id="78" idx="1"/>
                <a:endCxn id="7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직선 연결선 79"/>
              <p:cNvCxnSpPr>
                <a:stCxn id="78" idx="7"/>
                <a:endCxn id="7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직선 연결선 80"/>
              <p:cNvCxnSpPr>
                <a:stCxn id="78" idx="0"/>
                <a:endCxn id="7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직선 연결선 81"/>
              <p:cNvCxnSpPr>
                <a:stCxn id="78" idx="2"/>
                <a:endCxn id="7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2" name="그룹 71"/>
            <p:cNvGrpSpPr/>
            <p:nvPr/>
          </p:nvGrpSpPr>
          <p:grpSpPr>
            <a:xfrm>
              <a:off x="8872194" y="521840"/>
              <a:ext cx="225837" cy="225837"/>
              <a:chOff x="8614083" y="576193"/>
              <a:chExt cx="225837" cy="225837"/>
            </a:xfrm>
          </p:grpSpPr>
          <p:sp>
            <p:nvSpPr>
              <p:cNvPr id="73" name="타원 7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p:cNvCxnSpPr>
                <a:stCxn id="73" idx="1"/>
                <a:endCxn id="7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5" name="직선 연결선 74"/>
              <p:cNvCxnSpPr>
                <a:stCxn id="73" idx="7"/>
                <a:endCxn id="7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6" name="직선 연결선 75"/>
              <p:cNvCxnSpPr>
                <a:stCxn id="73" idx="0"/>
                <a:endCxn id="7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7" name="직선 연결선 76"/>
              <p:cNvCxnSpPr>
                <a:stCxn id="73" idx="2"/>
                <a:endCxn id="7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43" name="그룹 42">
            <a:extLst>
              <a:ext uri="{FF2B5EF4-FFF2-40B4-BE49-F238E27FC236}">
                <a16:creationId xmlns:a16="http://schemas.microsoft.com/office/drawing/2014/main" id="{FE7A2E22-0CC9-2DF9-A18C-6B5443596783}"/>
              </a:ext>
            </a:extLst>
          </p:cNvPr>
          <p:cNvGrpSpPr/>
          <p:nvPr/>
        </p:nvGrpSpPr>
        <p:grpSpPr>
          <a:xfrm>
            <a:off x="432837" y="1131590"/>
            <a:ext cx="8273138" cy="576064"/>
            <a:chOff x="432837" y="1131590"/>
            <a:chExt cx="8273138" cy="576064"/>
          </a:xfrm>
        </p:grpSpPr>
        <p:sp>
          <p:nvSpPr>
            <p:cNvPr id="44" name="사각형: 둥근 모서리 43">
              <a:extLst>
                <a:ext uri="{FF2B5EF4-FFF2-40B4-BE49-F238E27FC236}">
                  <a16:creationId xmlns:a16="http://schemas.microsoft.com/office/drawing/2014/main" id="{3DC2F004-A2D5-1D8D-498A-88A1715CAB72}"/>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5" name="사각형: 둥근 모서리 44">
              <a:extLst>
                <a:ext uri="{FF2B5EF4-FFF2-40B4-BE49-F238E27FC236}">
                  <a16:creationId xmlns:a16="http://schemas.microsoft.com/office/drawing/2014/main" id="{0CD7472C-4B8B-BC10-4B9D-21F8286438FE}"/>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6" name="사각형: 둥근 모서리 45">
              <a:extLst>
                <a:ext uri="{FF2B5EF4-FFF2-40B4-BE49-F238E27FC236}">
                  <a16:creationId xmlns:a16="http://schemas.microsoft.com/office/drawing/2014/main" id="{DD1BD6A5-BDC4-59EC-D8E2-107B2D6AE94B}"/>
                </a:ext>
              </a:extLst>
            </p:cNvPr>
            <p:cNvSpPr/>
            <p:nvPr/>
          </p:nvSpPr>
          <p:spPr>
            <a:xfrm>
              <a:off x="3814619"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47" name="사각형: 둥근 모서리 46">
              <a:extLst>
                <a:ext uri="{FF2B5EF4-FFF2-40B4-BE49-F238E27FC236}">
                  <a16:creationId xmlns:a16="http://schemas.microsoft.com/office/drawing/2014/main" id="{F261DBE2-37FB-8785-9DB3-A156EA37FAA9}"/>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48" name="사각형: 둥근 모서리 47">
              <a:extLst>
                <a:ext uri="{FF2B5EF4-FFF2-40B4-BE49-F238E27FC236}">
                  <a16:creationId xmlns:a16="http://schemas.microsoft.com/office/drawing/2014/main" id="{978335FD-481F-3398-B199-F539D8062F6F}"/>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49" name="화살표: 오른쪽 48">
              <a:extLst>
                <a:ext uri="{FF2B5EF4-FFF2-40B4-BE49-F238E27FC236}">
                  <a16:creationId xmlns:a16="http://schemas.microsoft.com/office/drawing/2014/main" id="{CB52C160-B694-2F7B-4EA5-ACE7B0CAC810}"/>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D32FAC16-32F8-31FA-59BF-B5FFB1E0E21C}"/>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BFD059F8-C40C-4612-A214-8A64710B041A}"/>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화살표: 오른쪽 51">
              <a:extLst>
                <a:ext uri="{FF2B5EF4-FFF2-40B4-BE49-F238E27FC236}">
                  <a16:creationId xmlns:a16="http://schemas.microsoft.com/office/drawing/2014/main" id="{780B6384-03D9-B9AE-0CFB-0677158BC201}"/>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6" name="TextBox 55">
            <a:extLst>
              <a:ext uri="{FF2B5EF4-FFF2-40B4-BE49-F238E27FC236}">
                <a16:creationId xmlns:a16="http://schemas.microsoft.com/office/drawing/2014/main" id="{04CF8621-9C2F-AFF9-2EBE-CCD149FD3ACD}"/>
              </a:ext>
            </a:extLst>
          </p:cNvPr>
          <p:cNvSpPr txBox="1"/>
          <p:nvPr/>
        </p:nvSpPr>
        <p:spPr>
          <a:xfrm>
            <a:off x="576853" y="2553833"/>
            <a:ext cx="4913243" cy="646331"/>
          </a:xfrm>
          <a:prstGeom prst="rect">
            <a:avLst/>
          </a:prstGeom>
          <a:noFill/>
          <a:ln>
            <a:solidFill>
              <a:srgbClr val="7030A0"/>
            </a:solidFill>
          </a:ln>
        </p:spPr>
        <p:txBody>
          <a:bodyPr wrap="square" rtlCol="0" anchor="t">
            <a:spAutoFit/>
          </a:bodyPr>
          <a:lstStyle/>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튜닝 이후 </a:t>
            </a:r>
            <a:r>
              <a:rPr lang="en-US" altLang="ko-KR" sz="1200" dirty="0">
                <a:solidFill>
                  <a:srgbClr val="7030A0"/>
                </a:solidFill>
                <a:latin typeface="Open Sans" pitchFamily="2" charset="0"/>
                <a:ea typeface="Noto Sans KR" panose="020B0500000000000000" pitchFamily="34" charset="-127"/>
                <a:cs typeface="Open Sans" pitchFamily="2" charset="0"/>
              </a:rPr>
              <a:t>GPU </a:t>
            </a:r>
            <a:r>
              <a:rPr lang="ko-KR" altLang="en-US" sz="1200" dirty="0">
                <a:solidFill>
                  <a:srgbClr val="7030A0"/>
                </a:solidFill>
                <a:latin typeface="Open Sans" pitchFamily="2" charset="0"/>
                <a:ea typeface="Noto Sans KR" panose="020B0500000000000000" pitchFamily="34" charset="-127"/>
                <a:cs typeface="Open Sans" pitchFamily="2" charset="0"/>
              </a:rPr>
              <a:t>할당량 초과로 인해 이후 최종 모델 학습은 로컬에서 진행</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튜닝 후 최적화된 </a:t>
            </a:r>
            <a:r>
              <a:rPr lang="ko-KR" altLang="en-US" sz="1200" dirty="0" err="1">
                <a:solidFill>
                  <a:srgbClr val="7030A0"/>
                </a:solidFill>
                <a:latin typeface="Open Sans" pitchFamily="2" charset="0"/>
                <a:ea typeface="Noto Sans KR" panose="020B0500000000000000" pitchFamily="34" charset="-127"/>
                <a:cs typeface="Open Sans" pitchFamily="2" charset="0"/>
              </a:rPr>
              <a:t>하이퍼파라미터가</a:t>
            </a:r>
            <a:r>
              <a:rPr lang="ko-KR" altLang="en-US" sz="1200" dirty="0">
                <a:solidFill>
                  <a:srgbClr val="7030A0"/>
                </a:solidFill>
                <a:latin typeface="Open Sans" pitchFamily="2" charset="0"/>
                <a:ea typeface="Noto Sans KR" panose="020B0500000000000000" pitchFamily="34" charset="-127"/>
                <a:cs typeface="Open Sans" pitchFamily="2" charset="0"/>
              </a:rPr>
              <a:t> 적용된 모델 저장</a:t>
            </a:r>
            <a:endParaRPr lang="en-US" altLang="ko-KR" sz="1200" dirty="0">
              <a:solidFill>
                <a:srgbClr val="7030A0"/>
              </a:solidFill>
              <a:latin typeface="Open Sans" pitchFamily="2" charset="0"/>
              <a:ea typeface="Noto Sans KR" panose="020B0500000000000000" pitchFamily="34" charset="-127"/>
              <a:cs typeface="Open Sans" pitchFamily="2" charset="0"/>
            </a:endParaRPr>
          </a:p>
        </p:txBody>
      </p:sp>
      <p:sp>
        <p:nvSpPr>
          <p:cNvPr id="57" name="사각형: 둥근 모서리 56">
            <a:extLst>
              <a:ext uri="{FF2B5EF4-FFF2-40B4-BE49-F238E27FC236}">
                <a16:creationId xmlns:a16="http://schemas.microsoft.com/office/drawing/2014/main" id="{51CDF93D-80BC-1A75-0160-2D275236581B}"/>
              </a:ext>
            </a:extLst>
          </p:cNvPr>
          <p:cNvSpPr/>
          <p:nvPr/>
        </p:nvSpPr>
        <p:spPr>
          <a:xfrm>
            <a:off x="576854" y="1895098"/>
            <a:ext cx="2626995"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rgbClr val="7030A0"/>
                </a:solidFill>
                <a:latin typeface="Open Sans" pitchFamily="2" charset="0"/>
                <a:ea typeface="Noto Sans KR" panose="020B0500000000000000" pitchFamily="34" charset="-127"/>
                <a:cs typeface="Open Sans" pitchFamily="2" charset="0"/>
              </a:rPr>
              <a:t>Export Tuned Model</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pic>
        <p:nvPicPr>
          <p:cNvPr id="3" name="그림 2">
            <a:extLst>
              <a:ext uri="{FF2B5EF4-FFF2-40B4-BE49-F238E27FC236}">
                <a16:creationId xmlns:a16="http://schemas.microsoft.com/office/drawing/2014/main" id="{5BEA08E7-F489-6C43-8ACA-AE3FE60DC45F}"/>
              </a:ext>
            </a:extLst>
          </p:cNvPr>
          <p:cNvPicPr>
            <a:picLocks noChangeAspect="1"/>
          </p:cNvPicPr>
          <p:nvPr/>
        </p:nvPicPr>
        <p:blipFill>
          <a:blip r:embed="rId3"/>
          <a:stretch>
            <a:fillRect/>
          </a:stretch>
        </p:blipFill>
        <p:spPr>
          <a:xfrm>
            <a:off x="3318297" y="3596565"/>
            <a:ext cx="2171798" cy="568804"/>
          </a:xfrm>
          <a:prstGeom prst="rect">
            <a:avLst/>
          </a:prstGeom>
        </p:spPr>
      </p:pic>
      <p:pic>
        <p:nvPicPr>
          <p:cNvPr id="6" name="그림 5">
            <a:extLst>
              <a:ext uri="{FF2B5EF4-FFF2-40B4-BE49-F238E27FC236}">
                <a16:creationId xmlns:a16="http://schemas.microsoft.com/office/drawing/2014/main" id="{97C15A27-58BB-772C-0FED-52E9E9FC0E67}"/>
              </a:ext>
            </a:extLst>
          </p:cNvPr>
          <p:cNvPicPr>
            <a:picLocks noChangeAspect="1"/>
          </p:cNvPicPr>
          <p:nvPr/>
        </p:nvPicPr>
        <p:blipFill>
          <a:blip r:embed="rId4"/>
          <a:stretch>
            <a:fillRect/>
          </a:stretch>
        </p:blipFill>
        <p:spPr>
          <a:xfrm>
            <a:off x="5665539" y="1910879"/>
            <a:ext cx="2859447" cy="2883577"/>
          </a:xfrm>
          <a:prstGeom prst="rect">
            <a:avLst/>
          </a:prstGeom>
        </p:spPr>
      </p:pic>
      <p:pic>
        <p:nvPicPr>
          <p:cNvPr id="9" name="그림 8">
            <a:extLst>
              <a:ext uri="{FF2B5EF4-FFF2-40B4-BE49-F238E27FC236}">
                <a16:creationId xmlns:a16="http://schemas.microsoft.com/office/drawing/2014/main" id="{91DEFE5D-EBAA-0B16-28DD-C015FFD5A5A6}"/>
              </a:ext>
            </a:extLst>
          </p:cNvPr>
          <p:cNvPicPr>
            <a:picLocks noChangeAspect="1"/>
          </p:cNvPicPr>
          <p:nvPr/>
        </p:nvPicPr>
        <p:blipFill>
          <a:blip r:embed="rId5"/>
          <a:stretch>
            <a:fillRect/>
          </a:stretch>
        </p:blipFill>
        <p:spPr>
          <a:xfrm>
            <a:off x="576852" y="4561770"/>
            <a:ext cx="4913243" cy="232686"/>
          </a:xfrm>
          <a:prstGeom prst="rect">
            <a:avLst/>
          </a:prstGeom>
        </p:spPr>
      </p:pic>
      <p:pic>
        <p:nvPicPr>
          <p:cNvPr id="10" name="그림 9" descr="텍스트, 시계이(가) 표시된 사진">
            <a:extLst>
              <a:ext uri="{FF2B5EF4-FFF2-40B4-BE49-F238E27FC236}">
                <a16:creationId xmlns:a16="http://schemas.microsoft.com/office/drawing/2014/main" id="{F4FE5235-B8DA-69B8-D641-5FD8EC4F7E0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9828" t="9849" r="36126" b="59340"/>
          <a:stretch/>
        </p:blipFill>
        <p:spPr>
          <a:xfrm>
            <a:off x="576852" y="3430984"/>
            <a:ext cx="2631924" cy="899966"/>
          </a:xfrm>
          <a:prstGeom prst="rect">
            <a:avLst/>
          </a:prstGeom>
          <a:ln w="76200">
            <a:solidFill>
              <a:srgbClr val="7030A0"/>
            </a:solidFill>
          </a:ln>
          <a:effectLst>
            <a:softEdge rad="63500"/>
          </a:effectLst>
        </p:spPr>
      </p:pic>
    </p:spTree>
    <p:extLst>
      <p:ext uri="{BB962C8B-B14F-4D97-AF65-F5344CB8AC3E}">
        <p14:creationId xmlns:p14="http://schemas.microsoft.com/office/powerpoint/2010/main" val="1152946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683568" y="1649891"/>
            <a:ext cx="2083964" cy="1843718"/>
            <a:chOff x="1858913" y="361728"/>
            <a:chExt cx="2083964" cy="1843718"/>
          </a:xfrm>
        </p:grpSpPr>
        <p:sp>
          <p:nvSpPr>
            <p:cNvPr id="6" name="타원 5"/>
            <p:cNvSpPr/>
            <p:nvPr/>
          </p:nvSpPr>
          <p:spPr>
            <a:xfrm rot="20618353">
              <a:off x="1858913" y="832801"/>
              <a:ext cx="850799" cy="850799"/>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cxnSp>
          <p:nvCxnSpPr>
            <p:cNvPr id="9" name="직선 연결선 8"/>
            <p:cNvCxnSpPr>
              <a:stCxn id="6" idx="1"/>
              <a:endCxn id="6" idx="5"/>
            </p:cNvCxnSpPr>
            <p:nvPr/>
          </p:nvCxnSpPr>
          <p:spPr>
            <a:xfrm rot="20618353">
              <a:off x="1983509" y="957397"/>
              <a:ext cx="601606" cy="601606"/>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직선 연결선 10"/>
            <p:cNvCxnSpPr>
              <a:stCxn id="6" idx="7"/>
              <a:endCxn id="6" idx="3"/>
            </p:cNvCxnSpPr>
            <p:nvPr/>
          </p:nvCxnSpPr>
          <p:spPr>
            <a:xfrm rot="20618353" flipH="1">
              <a:off x="1983509" y="957397"/>
              <a:ext cx="601606" cy="601606"/>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 name="직선 연결선 12"/>
            <p:cNvCxnSpPr>
              <a:stCxn id="6" idx="0"/>
              <a:endCxn id="6" idx="4"/>
            </p:cNvCxnSpPr>
            <p:nvPr/>
          </p:nvCxnSpPr>
          <p:spPr>
            <a:xfrm rot="20618353">
              <a:off x="2284313" y="832801"/>
              <a:ext cx="0" cy="850799"/>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 name="직선 연결선 14"/>
            <p:cNvCxnSpPr>
              <a:stCxn id="6" idx="2"/>
              <a:endCxn id="6" idx="6"/>
            </p:cNvCxnSpPr>
            <p:nvPr/>
          </p:nvCxnSpPr>
          <p:spPr>
            <a:xfrm rot="20618353">
              <a:off x="1858913" y="1258201"/>
              <a:ext cx="850799"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 name="타원 11"/>
            <p:cNvSpPr/>
            <p:nvPr/>
          </p:nvSpPr>
          <p:spPr>
            <a:xfrm rot="463851">
              <a:off x="2715224" y="361728"/>
              <a:ext cx="1227653" cy="1227653"/>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cxnSp>
          <p:nvCxnSpPr>
            <p:cNvPr id="14" name="직선 연결선 13"/>
            <p:cNvCxnSpPr>
              <a:stCxn id="12" idx="1"/>
              <a:endCxn id="12" idx="5"/>
            </p:cNvCxnSpPr>
            <p:nvPr/>
          </p:nvCxnSpPr>
          <p:spPr>
            <a:xfrm rot="463851">
              <a:off x="2895009" y="541513"/>
              <a:ext cx="868082" cy="868082"/>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직선 연결선 15"/>
            <p:cNvCxnSpPr>
              <a:stCxn id="12" idx="7"/>
              <a:endCxn id="12" idx="3"/>
            </p:cNvCxnSpPr>
            <p:nvPr/>
          </p:nvCxnSpPr>
          <p:spPr>
            <a:xfrm rot="463851" flipH="1">
              <a:off x="2895009" y="541513"/>
              <a:ext cx="868082" cy="868082"/>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stCxn id="12" idx="0"/>
              <a:endCxn id="12" idx="4"/>
            </p:cNvCxnSpPr>
            <p:nvPr/>
          </p:nvCxnSpPr>
          <p:spPr>
            <a:xfrm rot="463851">
              <a:off x="3329051" y="361728"/>
              <a:ext cx="0" cy="1227653"/>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stCxn id="12" idx="2"/>
              <a:endCxn id="12" idx="6"/>
            </p:cNvCxnSpPr>
            <p:nvPr/>
          </p:nvCxnSpPr>
          <p:spPr>
            <a:xfrm rot="463851">
              <a:off x="2715224" y="975555"/>
              <a:ext cx="1227653" cy="0"/>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 name="타원 19"/>
            <p:cNvSpPr/>
            <p:nvPr/>
          </p:nvSpPr>
          <p:spPr>
            <a:xfrm rot="15386503">
              <a:off x="2535932" y="1556022"/>
              <a:ext cx="649424" cy="64942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cxnSp>
          <p:nvCxnSpPr>
            <p:cNvPr id="21" name="직선 연결선 20"/>
            <p:cNvCxnSpPr>
              <a:stCxn id="20" idx="1"/>
              <a:endCxn id="20" idx="5"/>
            </p:cNvCxnSpPr>
            <p:nvPr/>
          </p:nvCxnSpPr>
          <p:spPr>
            <a:xfrm rot="15386503">
              <a:off x="2631038" y="165112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직선 연결선 21"/>
            <p:cNvCxnSpPr>
              <a:stCxn id="20" idx="7"/>
              <a:endCxn id="20" idx="3"/>
            </p:cNvCxnSpPr>
            <p:nvPr/>
          </p:nvCxnSpPr>
          <p:spPr>
            <a:xfrm rot="15386503" flipH="1">
              <a:off x="2631038" y="165112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20" idx="0"/>
              <a:endCxn id="20" idx="4"/>
            </p:cNvCxnSpPr>
            <p:nvPr/>
          </p:nvCxnSpPr>
          <p:spPr>
            <a:xfrm rot="15386503">
              <a:off x="2860644" y="1556022"/>
              <a:ext cx="0" cy="649424"/>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20" idx="2"/>
              <a:endCxn id="20" idx="6"/>
            </p:cNvCxnSpPr>
            <p:nvPr/>
          </p:nvCxnSpPr>
          <p:spPr>
            <a:xfrm rot="15386503">
              <a:off x="2535932" y="1880734"/>
              <a:ext cx="649424"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pic>
        <p:nvPicPr>
          <p:cNvPr id="4" name="Picture 2" descr="sakura no backgroundì ëí ì´ë¯¸ì§ ê²ìê²°ê³¼">
            <a:extLst>
              <a:ext uri="{FF2B5EF4-FFF2-40B4-BE49-F238E27FC236}">
                <a16:creationId xmlns:a16="http://schemas.microsoft.com/office/drawing/2014/main" id="{E4AD5C8D-C81F-B27C-6BC8-A0451278D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5639292" y="3807622"/>
            <a:ext cx="3504707" cy="13358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akura no backgroundì ëí ì´ë¯¸ì§ ê²ìê²°ê³¼">
            <a:extLst>
              <a:ext uri="{FF2B5EF4-FFF2-40B4-BE49-F238E27FC236}">
                <a16:creationId xmlns:a16="http://schemas.microsoft.com/office/drawing/2014/main" id="{99CD2A21-EA58-3B1F-8E9F-2A2CF40A3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0" y="0"/>
            <a:ext cx="3504706" cy="13317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logo icon design Royalty Free Vector Image">
            <a:extLst>
              <a:ext uri="{FF2B5EF4-FFF2-40B4-BE49-F238E27FC236}">
                <a16:creationId xmlns:a16="http://schemas.microsoft.com/office/drawing/2014/main" id="{38D7F076-4B18-BC06-BF32-1C7063B2043E}"/>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78800" y1="17778" x2="78800" y2="17778"/>
                      </a14:backgroundRemoval>
                    </a14:imgEffect>
                  </a14:imgLayer>
                </a14:imgProps>
              </a:ext>
              <a:ext uri="{28A0092B-C50C-407E-A947-70E740481C1C}">
                <a14:useLocalDpi xmlns:a14="http://schemas.microsoft.com/office/drawing/2010/main" val="0"/>
              </a:ext>
            </a:extLst>
          </a:blip>
          <a:srcRect/>
          <a:stretch>
            <a:fillRect/>
          </a:stretch>
        </p:blipFill>
        <p:spPr bwMode="auto">
          <a:xfrm>
            <a:off x="6293778" y="1696514"/>
            <a:ext cx="1563800" cy="1688904"/>
          </a:xfrm>
          <a:prstGeom prst="rect">
            <a:avLst/>
          </a:prstGeom>
          <a:noFill/>
        </p:spPr>
      </p:pic>
      <p:sp>
        <p:nvSpPr>
          <p:cNvPr id="2" name="TextBox 1">
            <a:extLst>
              <a:ext uri="{FF2B5EF4-FFF2-40B4-BE49-F238E27FC236}">
                <a16:creationId xmlns:a16="http://schemas.microsoft.com/office/drawing/2014/main" id="{FBE19A61-7627-A478-16C1-85D1C55CA006}"/>
              </a:ext>
            </a:extLst>
          </p:cNvPr>
          <p:cNvSpPr txBox="1"/>
          <p:nvPr/>
        </p:nvSpPr>
        <p:spPr>
          <a:xfrm>
            <a:off x="3497996" y="2063918"/>
            <a:ext cx="2141297" cy="1015663"/>
          </a:xfrm>
          <a:prstGeom prst="rect">
            <a:avLst/>
          </a:prstGeom>
          <a:noFill/>
        </p:spPr>
        <p:txBody>
          <a:bodyPr wrap="square" rtlCol="0">
            <a:spAutoFit/>
          </a:bodyPr>
          <a:lstStyle/>
          <a:p>
            <a:pPr algn="ctr"/>
            <a:r>
              <a:rPr lang="en-US" altLang="ko-KR" sz="3600" dirty="0">
                <a:solidFill>
                  <a:srgbClr val="7030A0"/>
                </a:solidFill>
                <a:latin typeface="Open Sans" pitchFamily="2" charset="0"/>
                <a:ea typeface="Open Sans" pitchFamily="2" charset="0"/>
                <a:cs typeface="Open Sans" pitchFamily="2" charset="0"/>
              </a:rPr>
              <a:t>03</a:t>
            </a:r>
          </a:p>
          <a:p>
            <a:pPr algn="ctr"/>
            <a:r>
              <a:rPr lang="en-US" altLang="ko-KR" sz="2400" dirty="0">
                <a:solidFill>
                  <a:srgbClr val="7030A0"/>
                </a:solidFill>
                <a:latin typeface="Open Sans" pitchFamily="2" charset="0"/>
                <a:ea typeface="Noto Sans KR" panose="020B0500000000000000" pitchFamily="34" charset="-127"/>
                <a:cs typeface="Open Sans" pitchFamily="2" charset="0"/>
              </a:rPr>
              <a:t>Validation</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sp>
        <p:nvSpPr>
          <p:cNvPr id="3" name="TextBox 2">
            <a:extLst>
              <a:ext uri="{FF2B5EF4-FFF2-40B4-BE49-F238E27FC236}">
                <a16:creationId xmlns:a16="http://schemas.microsoft.com/office/drawing/2014/main" id="{643DB3ED-0FB1-2E93-C547-15595FB1A6A6}"/>
              </a:ext>
            </a:extLst>
          </p:cNvPr>
          <p:cNvSpPr txBox="1"/>
          <p:nvPr/>
        </p:nvSpPr>
        <p:spPr>
          <a:xfrm>
            <a:off x="3500552" y="3096924"/>
            <a:ext cx="2141297" cy="1323439"/>
          </a:xfrm>
          <a:prstGeom prst="rect">
            <a:avLst/>
          </a:prstGeom>
          <a:noFill/>
        </p:spPr>
        <p:txBody>
          <a:bodyPr wrap="square" rtlCol="0">
            <a:spAutoFit/>
          </a:bodyPr>
          <a:lstStyle/>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Final Model Training</a:t>
            </a: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Model</a:t>
            </a:r>
            <a:r>
              <a:rPr lang="ko-KR" altLang="en-US" sz="1000" dirty="0">
                <a:solidFill>
                  <a:srgbClr val="7030A0"/>
                </a:solidFill>
                <a:latin typeface="Open Sans" pitchFamily="2" charset="0"/>
                <a:ea typeface="Noto Sans KR" panose="020B0500000000000000" pitchFamily="34" charset="-127"/>
                <a:cs typeface="Open Sans" pitchFamily="2" charset="0"/>
              </a:rPr>
              <a:t> </a:t>
            </a:r>
            <a:r>
              <a:rPr lang="en-US" altLang="ko-KR" sz="1000" dirty="0">
                <a:solidFill>
                  <a:srgbClr val="7030A0"/>
                </a:solidFill>
                <a:latin typeface="Open Sans" pitchFamily="2" charset="0"/>
                <a:ea typeface="Noto Sans KR" panose="020B0500000000000000" pitchFamily="34" charset="-127"/>
                <a:cs typeface="Open Sans" pitchFamily="2" charset="0"/>
              </a:rPr>
              <a:t>Evaluation</a:t>
            </a: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Test Dataset Prediction</a:t>
            </a: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Report &amp; Confusion Matrix</a:t>
            </a:r>
            <a:endParaRPr lang="ko-KR" altLang="en-US" sz="1000" dirty="0">
              <a:solidFill>
                <a:srgbClr val="7030A0"/>
              </a:solidFill>
              <a:latin typeface="Open Sans" pitchFamily="2" charset="0"/>
              <a:ea typeface="Noto Sans KR" panose="020B0500000000000000" pitchFamily="34" charset="-127"/>
              <a:cs typeface="Open Sans" pitchFamily="2" charset="0"/>
            </a:endParaRPr>
          </a:p>
        </p:txBody>
      </p:sp>
      <p:grpSp>
        <p:nvGrpSpPr>
          <p:cNvPr id="8" name="그룹 7">
            <a:extLst>
              <a:ext uri="{FF2B5EF4-FFF2-40B4-BE49-F238E27FC236}">
                <a16:creationId xmlns:a16="http://schemas.microsoft.com/office/drawing/2014/main" id="{3E3C2939-DEA7-4B5A-F939-37450F99B21F}"/>
              </a:ext>
            </a:extLst>
          </p:cNvPr>
          <p:cNvGrpSpPr/>
          <p:nvPr/>
        </p:nvGrpSpPr>
        <p:grpSpPr>
          <a:xfrm>
            <a:off x="4330315" y="1600464"/>
            <a:ext cx="468981" cy="468981"/>
            <a:chOff x="1235310" y="1490798"/>
            <a:chExt cx="468981" cy="468981"/>
          </a:xfrm>
        </p:grpSpPr>
        <p:sp>
          <p:nvSpPr>
            <p:cNvPr id="26" name="타원 25">
              <a:extLst>
                <a:ext uri="{FF2B5EF4-FFF2-40B4-BE49-F238E27FC236}">
                  <a16:creationId xmlns:a16="http://schemas.microsoft.com/office/drawing/2014/main" id="{82F9C108-0315-FC9F-7892-9A73D95BB607}"/>
                </a:ext>
              </a:extLst>
            </p:cNvPr>
            <p:cNvSpPr/>
            <p:nvPr/>
          </p:nvSpPr>
          <p:spPr>
            <a:xfrm rot="20618353">
              <a:off x="1235310" y="1490798"/>
              <a:ext cx="468981" cy="468981"/>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a:extLst>
                <a:ext uri="{FF2B5EF4-FFF2-40B4-BE49-F238E27FC236}">
                  <a16:creationId xmlns:a16="http://schemas.microsoft.com/office/drawing/2014/main" id="{E98F73B6-660A-E0C1-08B1-5C7F46D17959}"/>
                </a:ext>
              </a:extLst>
            </p:cNvPr>
            <p:cNvCxnSpPr>
              <a:stCxn id="26" idx="1"/>
              <a:endCxn id="26" idx="5"/>
            </p:cNvCxnSpPr>
            <p:nvPr/>
          </p:nvCxnSpPr>
          <p:spPr>
            <a:xfrm rot="20618353">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361C0A3-BDA5-29FD-C0CD-08D08D326812}"/>
                </a:ext>
              </a:extLst>
            </p:cNvPr>
            <p:cNvCxnSpPr>
              <a:stCxn id="26" idx="7"/>
              <a:endCxn id="26" idx="3"/>
            </p:cNvCxnSpPr>
            <p:nvPr/>
          </p:nvCxnSpPr>
          <p:spPr>
            <a:xfrm rot="20618353" flipH="1">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A83DA802-6596-E0AD-BB74-15871C7C666C}"/>
                </a:ext>
              </a:extLst>
            </p:cNvPr>
            <p:cNvCxnSpPr>
              <a:stCxn id="26" idx="0"/>
              <a:endCxn id="26" idx="4"/>
            </p:cNvCxnSpPr>
            <p:nvPr/>
          </p:nvCxnSpPr>
          <p:spPr>
            <a:xfrm rot="20618353">
              <a:off x="1469801" y="1490798"/>
              <a:ext cx="0" cy="468981"/>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4ECF04B7-9C58-8D72-19E4-83E002663105}"/>
                </a:ext>
              </a:extLst>
            </p:cNvPr>
            <p:cNvCxnSpPr>
              <a:stCxn id="26" idx="2"/>
              <a:endCxn id="26" idx="6"/>
            </p:cNvCxnSpPr>
            <p:nvPr/>
          </p:nvCxnSpPr>
          <p:spPr>
            <a:xfrm rot="20618353">
              <a:off x="1235310" y="1725289"/>
              <a:ext cx="468981"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2824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17682" y="258151"/>
            <a:ext cx="4826962" cy="461665"/>
          </a:xfrm>
          <a:prstGeom prst="rect">
            <a:avLst/>
          </a:prstGeom>
          <a:noFill/>
        </p:spPr>
        <p:txBody>
          <a:bodyPr wrap="none" rtlCol="0">
            <a:spAutoFit/>
          </a:bodyPr>
          <a:lstStyle/>
          <a:p>
            <a:r>
              <a:rPr lang="en-US" altLang="ko-KR" sz="2400" dirty="0">
                <a:solidFill>
                  <a:srgbClr val="7030A0"/>
                </a:solidFill>
                <a:latin typeface="Open Sans" pitchFamily="2" charset="0"/>
                <a:ea typeface="Open Sans" pitchFamily="2" charset="0"/>
                <a:cs typeface="Open Sans" pitchFamily="2" charset="0"/>
              </a:rPr>
              <a:t>Validation – Final Model Training</a:t>
            </a:r>
            <a:endParaRPr lang="en-US" altLang="ko-KR" sz="2400" dirty="0">
              <a:solidFill>
                <a:srgbClr val="7030A0"/>
              </a:solidFill>
              <a:latin typeface="Open Sans" pitchFamily="2" charset="0"/>
              <a:ea typeface="Noto Sans KR" panose="020B0500000000000000" pitchFamily="34" charset="-127"/>
              <a:cs typeface="Open Sans" pitchFamily="2" charset="0"/>
            </a:endParaRPr>
          </a:p>
        </p:txBody>
      </p:sp>
      <p:grpSp>
        <p:nvGrpSpPr>
          <p:cNvPr id="79" name="그룹 78"/>
          <p:cNvGrpSpPr/>
          <p:nvPr/>
        </p:nvGrpSpPr>
        <p:grpSpPr>
          <a:xfrm>
            <a:off x="8349115" y="31462"/>
            <a:ext cx="748916" cy="716215"/>
            <a:chOff x="8349115" y="31462"/>
            <a:chExt cx="748916" cy="716215"/>
          </a:xfrm>
        </p:grpSpPr>
        <p:grpSp>
          <p:nvGrpSpPr>
            <p:cNvPr id="80" name="그룹 79"/>
            <p:cNvGrpSpPr/>
            <p:nvPr/>
          </p:nvGrpSpPr>
          <p:grpSpPr>
            <a:xfrm>
              <a:off x="8766487" y="190296"/>
              <a:ext cx="295864" cy="295864"/>
              <a:chOff x="8378650" y="324694"/>
              <a:chExt cx="295864" cy="295864"/>
            </a:xfrm>
          </p:grpSpPr>
          <p:sp>
            <p:nvSpPr>
              <p:cNvPr id="93" name="타원 9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4" name="직선 연결선 93"/>
              <p:cNvCxnSpPr>
                <a:stCxn id="93" idx="1"/>
                <a:endCxn id="9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5" name="직선 연결선 94"/>
              <p:cNvCxnSpPr>
                <a:stCxn id="93" idx="7"/>
                <a:endCxn id="9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6" name="직선 연결선 95"/>
              <p:cNvCxnSpPr>
                <a:stCxn id="93" idx="0"/>
                <a:endCxn id="9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7" name="직선 연결선 96"/>
              <p:cNvCxnSpPr>
                <a:stCxn id="93" idx="2"/>
                <a:endCxn id="9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81" name="그룹 80"/>
            <p:cNvGrpSpPr/>
            <p:nvPr/>
          </p:nvGrpSpPr>
          <p:grpSpPr>
            <a:xfrm>
              <a:off x="8349115" y="31462"/>
              <a:ext cx="383328" cy="383328"/>
              <a:chOff x="8676431" y="160879"/>
              <a:chExt cx="426915" cy="426915"/>
            </a:xfrm>
          </p:grpSpPr>
          <p:sp>
            <p:nvSpPr>
              <p:cNvPr id="88" name="타원 8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9" name="직선 연결선 88"/>
              <p:cNvCxnSpPr>
                <a:stCxn id="88" idx="1"/>
                <a:endCxn id="8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0" name="직선 연결선 89"/>
              <p:cNvCxnSpPr>
                <a:stCxn id="88" idx="7"/>
                <a:endCxn id="8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1" name="직선 연결선 90"/>
              <p:cNvCxnSpPr>
                <a:stCxn id="88" idx="0"/>
                <a:endCxn id="8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2" name="직선 연결선 91"/>
              <p:cNvCxnSpPr>
                <a:stCxn id="88" idx="2"/>
                <a:endCxn id="8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82" name="그룹 81"/>
            <p:cNvGrpSpPr/>
            <p:nvPr/>
          </p:nvGrpSpPr>
          <p:grpSpPr>
            <a:xfrm>
              <a:off x="8872194" y="521840"/>
              <a:ext cx="225837" cy="225837"/>
              <a:chOff x="8614083" y="576193"/>
              <a:chExt cx="225837" cy="225837"/>
            </a:xfrm>
          </p:grpSpPr>
          <p:sp>
            <p:nvSpPr>
              <p:cNvPr id="83" name="타원 8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2" name="그룹 1">
            <a:extLst>
              <a:ext uri="{FF2B5EF4-FFF2-40B4-BE49-F238E27FC236}">
                <a16:creationId xmlns:a16="http://schemas.microsoft.com/office/drawing/2014/main" id="{2DFBEAF4-0348-5CCD-0B07-827C0C7537E0}"/>
              </a:ext>
            </a:extLst>
          </p:cNvPr>
          <p:cNvGrpSpPr/>
          <p:nvPr/>
        </p:nvGrpSpPr>
        <p:grpSpPr>
          <a:xfrm>
            <a:off x="432837" y="1131590"/>
            <a:ext cx="8273138" cy="576064"/>
            <a:chOff x="432837" y="1131590"/>
            <a:chExt cx="8273138" cy="576064"/>
          </a:xfrm>
        </p:grpSpPr>
        <p:sp>
          <p:nvSpPr>
            <p:cNvPr id="3" name="사각형: 둥근 모서리 2">
              <a:extLst>
                <a:ext uri="{FF2B5EF4-FFF2-40B4-BE49-F238E27FC236}">
                  <a16:creationId xmlns:a16="http://schemas.microsoft.com/office/drawing/2014/main" id="{D1E05DEF-2E84-AFB6-348D-6D075ED90CFE}"/>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 name="사각형: 둥근 모서리 3">
              <a:extLst>
                <a:ext uri="{FF2B5EF4-FFF2-40B4-BE49-F238E27FC236}">
                  <a16:creationId xmlns:a16="http://schemas.microsoft.com/office/drawing/2014/main" id="{50112FDF-0B1F-9F65-E45B-CAC36ED689CC}"/>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 name="사각형: 둥근 모서리 4">
              <a:extLst>
                <a:ext uri="{FF2B5EF4-FFF2-40B4-BE49-F238E27FC236}">
                  <a16:creationId xmlns:a16="http://schemas.microsoft.com/office/drawing/2014/main" id="{3176BE67-FD84-790F-8973-6F56312282E3}"/>
                </a:ext>
              </a:extLst>
            </p:cNvPr>
            <p:cNvSpPr/>
            <p:nvPr/>
          </p:nvSpPr>
          <p:spPr>
            <a:xfrm>
              <a:off x="3814619"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6" name="사각형: 둥근 모서리 5">
              <a:extLst>
                <a:ext uri="{FF2B5EF4-FFF2-40B4-BE49-F238E27FC236}">
                  <a16:creationId xmlns:a16="http://schemas.microsoft.com/office/drawing/2014/main" id="{E63C4DF8-3E6D-896C-A091-FABB6D8279A2}"/>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7" name="사각형: 둥근 모서리 6">
              <a:extLst>
                <a:ext uri="{FF2B5EF4-FFF2-40B4-BE49-F238E27FC236}">
                  <a16:creationId xmlns:a16="http://schemas.microsoft.com/office/drawing/2014/main" id="{7B400C88-0202-99FD-1FA7-78F568CDDE79}"/>
                </a:ext>
              </a:extLst>
            </p:cNvPr>
            <p:cNvSpPr/>
            <p:nvPr/>
          </p:nvSpPr>
          <p:spPr>
            <a:xfrm>
              <a:off x="5505510"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8" name="화살표: 오른쪽 7">
              <a:extLst>
                <a:ext uri="{FF2B5EF4-FFF2-40B4-BE49-F238E27FC236}">
                  <a16:creationId xmlns:a16="http://schemas.microsoft.com/office/drawing/2014/main" id="{62ED6658-58DA-27D4-6770-5C7AA1B3D198}"/>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른쪽 8">
              <a:extLst>
                <a:ext uri="{FF2B5EF4-FFF2-40B4-BE49-F238E27FC236}">
                  <a16:creationId xmlns:a16="http://schemas.microsoft.com/office/drawing/2014/main" id="{02F6C456-D634-5148-CEA4-7D616F27F044}"/>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화살표: 오른쪽 9">
              <a:extLst>
                <a:ext uri="{FF2B5EF4-FFF2-40B4-BE49-F238E27FC236}">
                  <a16:creationId xmlns:a16="http://schemas.microsoft.com/office/drawing/2014/main" id="{97C37E0B-A672-3960-9D74-BFFDE3D25006}"/>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10">
              <a:extLst>
                <a:ext uri="{FF2B5EF4-FFF2-40B4-BE49-F238E27FC236}">
                  <a16:creationId xmlns:a16="http://schemas.microsoft.com/office/drawing/2014/main" id="{89E92080-A751-0F40-759E-388C69B64E64}"/>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id="{63EF6FC1-8FA4-37CD-6BAE-BBD49F5E3C80}"/>
              </a:ext>
            </a:extLst>
          </p:cNvPr>
          <p:cNvSpPr txBox="1"/>
          <p:nvPr/>
        </p:nvSpPr>
        <p:spPr>
          <a:xfrm>
            <a:off x="4643579" y="2917031"/>
            <a:ext cx="4049725" cy="1754326"/>
          </a:xfrm>
          <a:prstGeom prst="rect">
            <a:avLst/>
          </a:prstGeom>
          <a:noFill/>
          <a:ln>
            <a:solidFill>
              <a:srgbClr val="7030A0"/>
            </a:solidFill>
          </a:ln>
        </p:spPr>
        <p:txBody>
          <a:bodyPr wrap="square" rtlCol="0" anchor="t">
            <a:spAutoFit/>
          </a:bodyPr>
          <a:lstStyle/>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작업 환경 </a:t>
            </a:r>
            <a:r>
              <a:rPr lang="en-US" altLang="ko-KR" sz="1200" dirty="0">
                <a:solidFill>
                  <a:srgbClr val="7030A0"/>
                </a:solidFill>
                <a:latin typeface="Open Sans" pitchFamily="2" charset="0"/>
                <a:ea typeface="Noto Sans KR" panose="020B0500000000000000" pitchFamily="34" charset="-127"/>
                <a:cs typeface="Open Sans" pitchFamily="2" charset="0"/>
              </a:rPr>
              <a:t>: Local</a:t>
            </a:r>
            <a:r>
              <a:rPr lang="ko-KR" altLang="en-US" sz="1200" dirty="0">
                <a:solidFill>
                  <a:srgbClr val="7030A0"/>
                </a:solidFill>
                <a:latin typeface="Open Sans" pitchFamily="2" charset="0"/>
                <a:ea typeface="Noto Sans KR" panose="020B0500000000000000" pitchFamily="34" charset="-127"/>
                <a:cs typeface="Open Sans" pitchFamily="2" charset="0"/>
              </a:rPr>
              <a:t> </a:t>
            </a:r>
            <a:r>
              <a:rPr lang="en-US" altLang="ko-KR" sz="1200" dirty="0" err="1">
                <a:solidFill>
                  <a:srgbClr val="7030A0"/>
                </a:solidFill>
                <a:latin typeface="Open Sans" pitchFamily="2" charset="0"/>
                <a:ea typeface="Noto Sans KR" panose="020B0500000000000000" pitchFamily="34" charset="-127"/>
                <a:cs typeface="Open Sans" pitchFamily="2" charset="0"/>
              </a:rPr>
              <a:t>VSCode</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OS : Windows 11</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Python = 3.9</a:t>
            </a: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모델 디코딩 및 학습 라이브러리 </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en-US" altLang="ko-KR" sz="1200" dirty="0" err="1">
                <a:solidFill>
                  <a:srgbClr val="7030A0"/>
                </a:solidFill>
                <a:latin typeface="Open Sans" pitchFamily="2" charset="0"/>
                <a:ea typeface="Noto Sans KR" panose="020B0500000000000000" pitchFamily="34" charset="-127"/>
                <a:cs typeface="Open Sans" pitchFamily="2" charset="0"/>
              </a:rPr>
              <a:t>tensorflow.keras</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시각화 라이브러리</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628650" lvl="1" indent="-171450">
              <a:buFont typeface="Arial" panose="020B0604020202020204" pitchFamily="34" charset="0"/>
              <a:buChar char="•"/>
            </a:pPr>
            <a:r>
              <a:rPr lang="en-US" altLang="ko-KR" sz="1200" dirty="0" err="1">
                <a:solidFill>
                  <a:srgbClr val="7030A0"/>
                </a:solidFill>
                <a:latin typeface="Open Sans" pitchFamily="2" charset="0"/>
                <a:ea typeface="Noto Sans KR" panose="020B0500000000000000" pitchFamily="34" charset="-127"/>
                <a:cs typeface="Open Sans" pitchFamily="2" charset="0"/>
              </a:rPr>
              <a:t>matplotlib.pyplot</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seaborn</a:t>
            </a:r>
          </a:p>
        </p:txBody>
      </p:sp>
      <p:sp>
        <p:nvSpPr>
          <p:cNvPr id="13" name="사각형: 둥근 모서리 12">
            <a:extLst>
              <a:ext uri="{FF2B5EF4-FFF2-40B4-BE49-F238E27FC236}">
                <a16:creationId xmlns:a16="http://schemas.microsoft.com/office/drawing/2014/main" id="{C0D76F27-404C-2633-7748-31EBF4381693}"/>
              </a:ext>
            </a:extLst>
          </p:cNvPr>
          <p:cNvSpPr/>
          <p:nvPr/>
        </p:nvSpPr>
        <p:spPr>
          <a:xfrm>
            <a:off x="432837" y="2077171"/>
            <a:ext cx="2160240"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dirty="0">
                <a:solidFill>
                  <a:srgbClr val="7030A0"/>
                </a:solidFill>
                <a:latin typeface="Open Sans" pitchFamily="2" charset="0"/>
                <a:ea typeface="Noto Sans KR" panose="020B0500000000000000" pitchFamily="34" charset="-127"/>
                <a:cs typeface="Open Sans" pitchFamily="2" charset="0"/>
              </a:rPr>
              <a:t>최종 모델 학습</a:t>
            </a:r>
          </a:p>
        </p:txBody>
      </p:sp>
      <p:pic>
        <p:nvPicPr>
          <p:cNvPr id="15" name="Picture 6" descr="Visual Studio Code 기본 단축키">
            <a:extLst>
              <a:ext uri="{FF2B5EF4-FFF2-40B4-BE49-F238E27FC236}">
                <a16:creationId xmlns:a16="http://schemas.microsoft.com/office/drawing/2014/main" id="{0B93FDBE-35BA-353B-C403-9D9FC6C1CC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2516" y="2077171"/>
            <a:ext cx="1119926" cy="576064"/>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212236DD-020B-E50A-32B6-22CDE81CEBA0}"/>
              </a:ext>
            </a:extLst>
          </p:cNvPr>
          <p:cNvGrpSpPr/>
          <p:nvPr/>
        </p:nvGrpSpPr>
        <p:grpSpPr>
          <a:xfrm>
            <a:off x="432837" y="2917030"/>
            <a:ext cx="4049724" cy="1754327"/>
            <a:chOff x="-324543" y="2061815"/>
            <a:chExt cx="4049724" cy="1754327"/>
          </a:xfrm>
        </p:grpSpPr>
        <p:pic>
          <p:nvPicPr>
            <p:cNvPr id="14" name="그림 13" descr="텍스트, 시계이(가) 표시된 사진&#10;&#10;자동 생성된 설명">
              <a:extLst>
                <a:ext uri="{FF2B5EF4-FFF2-40B4-BE49-F238E27FC236}">
                  <a16:creationId xmlns:a16="http://schemas.microsoft.com/office/drawing/2014/main" id="{8DFB4FF8-1FAA-AC8A-5271-3ED154A872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352" r="16883" b="30580"/>
            <a:stretch/>
          </p:blipFill>
          <p:spPr>
            <a:xfrm>
              <a:off x="-324543" y="2061815"/>
              <a:ext cx="4049724" cy="1754327"/>
            </a:xfrm>
            <a:prstGeom prst="rect">
              <a:avLst/>
            </a:prstGeom>
            <a:ln w="76200">
              <a:solidFill>
                <a:srgbClr val="7030A0"/>
              </a:solidFill>
            </a:ln>
            <a:effectLst>
              <a:softEdge rad="63500"/>
            </a:effectLst>
          </p:spPr>
        </p:pic>
        <p:sp>
          <p:nvSpPr>
            <p:cNvPr id="18" name="직사각형 17">
              <a:extLst>
                <a:ext uri="{FF2B5EF4-FFF2-40B4-BE49-F238E27FC236}">
                  <a16:creationId xmlns:a16="http://schemas.microsoft.com/office/drawing/2014/main" id="{E85D7F30-3E72-5F10-0EAB-82513EDED9BD}"/>
                </a:ext>
              </a:extLst>
            </p:cNvPr>
            <p:cNvSpPr/>
            <p:nvPr/>
          </p:nvSpPr>
          <p:spPr>
            <a:xfrm>
              <a:off x="-324543" y="3075806"/>
              <a:ext cx="1581581" cy="720080"/>
            </a:xfrm>
            <a:prstGeom prst="rect">
              <a:avLst/>
            </a:prstGeom>
            <a:solidFill>
              <a:srgbClr val="FED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1" name="Picture 2" descr="Keras: the Python deep learning API">
            <a:extLst>
              <a:ext uri="{FF2B5EF4-FFF2-40B4-BE49-F238E27FC236}">
                <a16:creationId xmlns:a16="http://schemas.microsoft.com/office/drawing/2014/main" id="{3CB64D3A-70BC-B187-67EF-595858F31FC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91881" y="2168222"/>
            <a:ext cx="1443012" cy="418716"/>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34819" name="Picture 3" descr="Matplotlib logo — Matplotlib 3.6.2 documentation">
            <a:extLst>
              <a:ext uri="{FF2B5EF4-FFF2-40B4-BE49-F238E27FC236}">
                <a16:creationId xmlns:a16="http://schemas.microsoft.com/office/drawing/2014/main" id="{31C9A174-22E8-2AE4-E21C-D86A7297231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0918" y="2077421"/>
            <a:ext cx="1582850" cy="316570"/>
          </a:xfrm>
          <a:prstGeom prst="rect">
            <a:avLst/>
          </a:prstGeom>
          <a:noFill/>
          <a:extLst>
            <a:ext uri="{909E8E84-426E-40DD-AFC4-6F175D3DCCD1}">
              <a14:hiddenFill xmlns:a14="http://schemas.microsoft.com/office/drawing/2010/main">
                <a:solidFill>
                  <a:srgbClr val="FFFFFF"/>
                </a:solidFill>
              </a14:hiddenFill>
            </a:ext>
          </a:extLst>
        </p:spPr>
      </p:pic>
      <p:pic>
        <p:nvPicPr>
          <p:cNvPr id="34821" name="Picture 5" descr="Discussion of seaborn logo · Issue #2243 · mwaskom/seaborn · GitHub">
            <a:extLst>
              <a:ext uri="{FF2B5EF4-FFF2-40B4-BE49-F238E27FC236}">
                <a16:creationId xmlns:a16="http://schemas.microsoft.com/office/drawing/2014/main" id="{188B55DD-44AB-2A80-2310-277D7BF3581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72072" y="2377580"/>
            <a:ext cx="1443012" cy="436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863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17682" y="258151"/>
            <a:ext cx="4826962" cy="461665"/>
          </a:xfrm>
          <a:prstGeom prst="rect">
            <a:avLst/>
          </a:prstGeom>
          <a:noFill/>
        </p:spPr>
        <p:txBody>
          <a:bodyPr wrap="none" rtlCol="0">
            <a:spAutoFit/>
          </a:bodyPr>
          <a:lstStyle/>
          <a:p>
            <a:r>
              <a:rPr lang="en-US" altLang="ko-KR" sz="2400" dirty="0">
                <a:solidFill>
                  <a:srgbClr val="7030A0"/>
                </a:solidFill>
                <a:latin typeface="Open Sans" pitchFamily="2" charset="0"/>
                <a:ea typeface="Open Sans" pitchFamily="2" charset="0"/>
                <a:cs typeface="Open Sans" pitchFamily="2" charset="0"/>
              </a:rPr>
              <a:t>Validation – Final Model Training</a:t>
            </a:r>
            <a:endParaRPr lang="en-US" altLang="ko-KR" sz="2400" dirty="0">
              <a:solidFill>
                <a:srgbClr val="7030A0"/>
              </a:solidFill>
              <a:latin typeface="Open Sans" pitchFamily="2" charset="0"/>
              <a:ea typeface="Noto Sans KR" panose="020B0500000000000000" pitchFamily="34" charset="-127"/>
              <a:cs typeface="Open Sans" pitchFamily="2" charset="0"/>
            </a:endParaRPr>
          </a:p>
        </p:txBody>
      </p:sp>
      <p:grpSp>
        <p:nvGrpSpPr>
          <p:cNvPr id="79" name="그룹 78"/>
          <p:cNvGrpSpPr/>
          <p:nvPr/>
        </p:nvGrpSpPr>
        <p:grpSpPr>
          <a:xfrm>
            <a:off x="8349115" y="31462"/>
            <a:ext cx="748916" cy="716215"/>
            <a:chOff x="8349115" y="31462"/>
            <a:chExt cx="748916" cy="716215"/>
          </a:xfrm>
        </p:grpSpPr>
        <p:grpSp>
          <p:nvGrpSpPr>
            <p:cNvPr id="80" name="그룹 79"/>
            <p:cNvGrpSpPr/>
            <p:nvPr/>
          </p:nvGrpSpPr>
          <p:grpSpPr>
            <a:xfrm>
              <a:off x="8766487" y="190296"/>
              <a:ext cx="295864" cy="295864"/>
              <a:chOff x="8378650" y="324694"/>
              <a:chExt cx="295864" cy="295864"/>
            </a:xfrm>
          </p:grpSpPr>
          <p:sp>
            <p:nvSpPr>
              <p:cNvPr id="93" name="타원 9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4" name="직선 연결선 93"/>
              <p:cNvCxnSpPr>
                <a:stCxn id="93" idx="1"/>
                <a:endCxn id="9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5" name="직선 연결선 94"/>
              <p:cNvCxnSpPr>
                <a:stCxn id="93" idx="7"/>
                <a:endCxn id="9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6" name="직선 연결선 95"/>
              <p:cNvCxnSpPr>
                <a:stCxn id="93" idx="0"/>
                <a:endCxn id="9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7" name="직선 연결선 96"/>
              <p:cNvCxnSpPr>
                <a:stCxn id="93" idx="2"/>
                <a:endCxn id="9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81" name="그룹 80"/>
            <p:cNvGrpSpPr/>
            <p:nvPr/>
          </p:nvGrpSpPr>
          <p:grpSpPr>
            <a:xfrm>
              <a:off x="8349115" y="31462"/>
              <a:ext cx="383328" cy="383328"/>
              <a:chOff x="8676431" y="160879"/>
              <a:chExt cx="426915" cy="426915"/>
            </a:xfrm>
          </p:grpSpPr>
          <p:sp>
            <p:nvSpPr>
              <p:cNvPr id="88" name="타원 8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9" name="직선 연결선 88"/>
              <p:cNvCxnSpPr>
                <a:stCxn id="88" idx="1"/>
                <a:endCxn id="8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0" name="직선 연결선 89"/>
              <p:cNvCxnSpPr>
                <a:stCxn id="88" idx="7"/>
                <a:endCxn id="8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1" name="직선 연결선 90"/>
              <p:cNvCxnSpPr>
                <a:stCxn id="88" idx="0"/>
                <a:endCxn id="8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2" name="직선 연결선 91"/>
              <p:cNvCxnSpPr>
                <a:stCxn id="88" idx="2"/>
                <a:endCxn id="8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82" name="그룹 81"/>
            <p:cNvGrpSpPr/>
            <p:nvPr/>
          </p:nvGrpSpPr>
          <p:grpSpPr>
            <a:xfrm>
              <a:off x="8872194" y="521840"/>
              <a:ext cx="225837" cy="225837"/>
              <a:chOff x="8614083" y="576193"/>
              <a:chExt cx="225837" cy="225837"/>
            </a:xfrm>
          </p:grpSpPr>
          <p:sp>
            <p:nvSpPr>
              <p:cNvPr id="83" name="타원 8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2" name="그룹 1">
            <a:extLst>
              <a:ext uri="{FF2B5EF4-FFF2-40B4-BE49-F238E27FC236}">
                <a16:creationId xmlns:a16="http://schemas.microsoft.com/office/drawing/2014/main" id="{2DFBEAF4-0348-5CCD-0B07-827C0C7537E0}"/>
              </a:ext>
            </a:extLst>
          </p:cNvPr>
          <p:cNvGrpSpPr/>
          <p:nvPr/>
        </p:nvGrpSpPr>
        <p:grpSpPr>
          <a:xfrm>
            <a:off x="432837" y="1131590"/>
            <a:ext cx="8273138" cy="576064"/>
            <a:chOff x="432837" y="1131590"/>
            <a:chExt cx="8273138" cy="576064"/>
          </a:xfrm>
        </p:grpSpPr>
        <p:sp>
          <p:nvSpPr>
            <p:cNvPr id="3" name="사각형: 둥근 모서리 2">
              <a:extLst>
                <a:ext uri="{FF2B5EF4-FFF2-40B4-BE49-F238E27FC236}">
                  <a16:creationId xmlns:a16="http://schemas.microsoft.com/office/drawing/2014/main" id="{D1E05DEF-2E84-AFB6-348D-6D075ED90CFE}"/>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 name="사각형: 둥근 모서리 3">
              <a:extLst>
                <a:ext uri="{FF2B5EF4-FFF2-40B4-BE49-F238E27FC236}">
                  <a16:creationId xmlns:a16="http://schemas.microsoft.com/office/drawing/2014/main" id="{50112FDF-0B1F-9F65-E45B-CAC36ED689CC}"/>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 name="사각형: 둥근 모서리 4">
              <a:extLst>
                <a:ext uri="{FF2B5EF4-FFF2-40B4-BE49-F238E27FC236}">
                  <a16:creationId xmlns:a16="http://schemas.microsoft.com/office/drawing/2014/main" id="{3176BE67-FD84-790F-8973-6F56312282E3}"/>
                </a:ext>
              </a:extLst>
            </p:cNvPr>
            <p:cNvSpPr/>
            <p:nvPr/>
          </p:nvSpPr>
          <p:spPr>
            <a:xfrm>
              <a:off x="3814619"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6" name="사각형: 둥근 모서리 5">
              <a:extLst>
                <a:ext uri="{FF2B5EF4-FFF2-40B4-BE49-F238E27FC236}">
                  <a16:creationId xmlns:a16="http://schemas.microsoft.com/office/drawing/2014/main" id="{E63C4DF8-3E6D-896C-A091-FABB6D8279A2}"/>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7" name="사각형: 둥근 모서리 6">
              <a:extLst>
                <a:ext uri="{FF2B5EF4-FFF2-40B4-BE49-F238E27FC236}">
                  <a16:creationId xmlns:a16="http://schemas.microsoft.com/office/drawing/2014/main" id="{7B400C88-0202-99FD-1FA7-78F568CDDE79}"/>
                </a:ext>
              </a:extLst>
            </p:cNvPr>
            <p:cNvSpPr/>
            <p:nvPr/>
          </p:nvSpPr>
          <p:spPr>
            <a:xfrm>
              <a:off x="5505510"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8" name="화살표: 오른쪽 7">
              <a:extLst>
                <a:ext uri="{FF2B5EF4-FFF2-40B4-BE49-F238E27FC236}">
                  <a16:creationId xmlns:a16="http://schemas.microsoft.com/office/drawing/2014/main" id="{62ED6658-58DA-27D4-6770-5C7AA1B3D198}"/>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른쪽 8">
              <a:extLst>
                <a:ext uri="{FF2B5EF4-FFF2-40B4-BE49-F238E27FC236}">
                  <a16:creationId xmlns:a16="http://schemas.microsoft.com/office/drawing/2014/main" id="{02F6C456-D634-5148-CEA4-7D616F27F044}"/>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화살표: 오른쪽 9">
              <a:extLst>
                <a:ext uri="{FF2B5EF4-FFF2-40B4-BE49-F238E27FC236}">
                  <a16:creationId xmlns:a16="http://schemas.microsoft.com/office/drawing/2014/main" id="{97C37E0B-A672-3960-9D74-BFFDE3D25006}"/>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10">
              <a:extLst>
                <a:ext uri="{FF2B5EF4-FFF2-40B4-BE49-F238E27FC236}">
                  <a16:creationId xmlns:a16="http://schemas.microsoft.com/office/drawing/2014/main" id="{89E92080-A751-0F40-759E-388C69B64E64}"/>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id="{63EF6FC1-8FA4-37CD-6BAE-BBD49F5E3C80}"/>
              </a:ext>
            </a:extLst>
          </p:cNvPr>
          <p:cNvSpPr txBox="1"/>
          <p:nvPr/>
        </p:nvSpPr>
        <p:spPr>
          <a:xfrm>
            <a:off x="432837" y="2917031"/>
            <a:ext cx="4049725" cy="1938992"/>
          </a:xfrm>
          <a:prstGeom prst="rect">
            <a:avLst/>
          </a:prstGeom>
          <a:noFill/>
          <a:ln>
            <a:solidFill>
              <a:srgbClr val="7030A0"/>
            </a:solidFill>
          </a:ln>
        </p:spPr>
        <p:txBody>
          <a:bodyPr wrap="square" rtlCol="0" anchor="t">
            <a:spAutoFit/>
          </a:bodyPr>
          <a:lstStyle/>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모델 복호화 </a:t>
            </a:r>
            <a:r>
              <a:rPr lang="en-US" altLang="ko-KR" sz="1200" dirty="0">
                <a:solidFill>
                  <a:srgbClr val="7030A0"/>
                </a:solidFill>
                <a:latin typeface="Open Sans" pitchFamily="2" charset="0"/>
                <a:ea typeface="Noto Sans KR" panose="020B0500000000000000" pitchFamily="34" charset="-127"/>
                <a:cs typeface="Open Sans" pitchFamily="2" charset="0"/>
              </a:rPr>
              <a:t>(</a:t>
            </a:r>
            <a:r>
              <a:rPr lang="ko-KR" altLang="en-US" sz="1200" dirty="0">
                <a:solidFill>
                  <a:srgbClr val="7030A0"/>
                </a:solidFill>
                <a:latin typeface="Open Sans" pitchFamily="2" charset="0"/>
                <a:ea typeface="Noto Sans KR" panose="020B0500000000000000" pitchFamily="34" charset="-127"/>
                <a:cs typeface="Open Sans" pitchFamily="2" charset="0"/>
              </a:rPr>
              <a:t>모델 불러오기</a:t>
            </a:r>
            <a:r>
              <a:rPr lang="en-US" altLang="ko-KR" sz="1200" dirty="0">
                <a:solidFill>
                  <a:srgbClr val="7030A0"/>
                </a:solidFill>
                <a:latin typeface="Open Sans" pitchFamily="2" charset="0"/>
                <a:ea typeface="Noto Sans KR" panose="020B0500000000000000" pitchFamily="34" charset="-127"/>
                <a:cs typeface="Open Sans" pitchFamily="2" charset="0"/>
              </a:rPr>
              <a:t>)</a:t>
            </a:r>
          </a:p>
          <a:p>
            <a:pPr marL="628650" lvl="1" indent="-171450">
              <a:buFont typeface="Arial" panose="020B0604020202020204" pitchFamily="34" charset="0"/>
              <a:buChar char="•"/>
            </a:pPr>
            <a:r>
              <a:rPr lang="en-US" altLang="ko-KR" sz="1200" dirty="0" err="1">
                <a:solidFill>
                  <a:srgbClr val="7030A0"/>
                </a:solidFill>
                <a:latin typeface="Open Sans" pitchFamily="2" charset="0"/>
                <a:ea typeface="Noto Sans KR" panose="020B0500000000000000" pitchFamily="34" charset="-127"/>
                <a:cs typeface="Open Sans" pitchFamily="2" charset="0"/>
              </a:rPr>
              <a:t>tensorflow.keras.models.load_model</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모델 </a:t>
            </a:r>
            <a:r>
              <a:rPr lang="en-US" altLang="ko-KR" sz="1200" dirty="0">
                <a:solidFill>
                  <a:srgbClr val="7030A0"/>
                </a:solidFill>
                <a:latin typeface="Open Sans" pitchFamily="2" charset="0"/>
                <a:ea typeface="Noto Sans KR" panose="020B0500000000000000" pitchFamily="34" charset="-127"/>
                <a:cs typeface="Open Sans" pitchFamily="2" charset="0"/>
              </a:rPr>
              <a:t>compile</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optimizer = ‘</a:t>
            </a:r>
            <a:r>
              <a:rPr lang="en-US" altLang="ko-KR" sz="1200" dirty="0" err="1">
                <a:solidFill>
                  <a:srgbClr val="7030A0"/>
                </a:solidFill>
                <a:latin typeface="Open Sans" pitchFamily="2" charset="0"/>
                <a:ea typeface="Noto Sans KR" panose="020B0500000000000000" pitchFamily="34" charset="-127"/>
                <a:cs typeface="Open Sans" pitchFamily="2" charset="0"/>
              </a:rPr>
              <a:t>adam</a:t>
            </a:r>
            <a:r>
              <a:rPr lang="en-US" altLang="ko-KR" sz="1200" dirty="0">
                <a:solidFill>
                  <a:srgbClr val="7030A0"/>
                </a:solidFill>
                <a:latin typeface="Open Sans" pitchFamily="2" charset="0"/>
                <a:ea typeface="Noto Sans KR" panose="020B0500000000000000" pitchFamily="34" charset="-127"/>
                <a:cs typeface="Open Sans" pitchFamily="2" charset="0"/>
              </a:rPr>
              <a:t>’</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loss = ‘</a:t>
            </a:r>
            <a:r>
              <a:rPr lang="en-US" altLang="ko-KR" sz="1200" dirty="0" err="1">
                <a:solidFill>
                  <a:srgbClr val="7030A0"/>
                </a:solidFill>
                <a:latin typeface="Open Sans" pitchFamily="2" charset="0"/>
                <a:ea typeface="Noto Sans KR" panose="020B0500000000000000" pitchFamily="34" charset="-127"/>
                <a:cs typeface="Open Sans" pitchFamily="2" charset="0"/>
              </a:rPr>
              <a:t>sparse_categorical_crossentropy</a:t>
            </a:r>
            <a:r>
              <a:rPr lang="en-US" altLang="ko-KR" sz="1200" dirty="0">
                <a:solidFill>
                  <a:srgbClr val="7030A0"/>
                </a:solidFill>
                <a:latin typeface="Open Sans" pitchFamily="2" charset="0"/>
                <a:ea typeface="Noto Sans KR" panose="020B0500000000000000" pitchFamily="34" charset="-127"/>
                <a:cs typeface="Open Sans" pitchFamily="2" charset="0"/>
              </a:rPr>
              <a:t>’</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metrics = ‘accuracy’</a:t>
            </a:r>
          </a:p>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Training (fit)</a:t>
            </a:r>
          </a:p>
          <a:p>
            <a:pPr marL="628650" lvl="1" indent="-171450">
              <a:buFont typeface="Arial" panose="020B0604020202020204" pitchFamily="34" charset="0"/>
              <a:buChar char="•"/>
            </a:pPr>
            <a:r>
              <a:rPr lang="en-US" altLang="ko-KR" sz="1200" dirty="0" err="1">
                <a:solidFill>
                  <a:srgbClr val="7030A0"/>
                </a:solidFill>
                <a:latin typeface="Open Sans" pitchFamily="2" charset="0"/>
                <a:ea typeface="Noto Sans KR" panose="020B0500000000000000" pitchFamily="34" charset="-127"/>
                <a:cs typeface="Open Sans" pitchFamily="2" charset="0"/>
              </a:rPr>
              <a:t>EarlyStopping</a:t>
            </a:r>
            <a:r>
              <a:rPr lang="en-US" altLang="ko-KR" sz="1200" dirty="0">
                <a:solidFill>
                  <a:srgbClr val="7030A0"/>
                </a:solidFill>
                <a:latin typeface="Open Sans" pitchFamily="2" charset="0"/>
                <a:ea typeface="Noto Sans KR" panose="020B0500000000000000" pitchFamily="34" charset="-127"/>
                <a:cs typeface="Open Sans" pitchFamily="2" charset="0"/>
              </a:rPr>
              <a:t> : monitor=‘</a:t>
            </a:r>
            <a:r>
              <a:rPr lang="en-US" altLang="ko-KR" sz="1200" dirty="0" err="1">
                <a:solidFill>
                  <a:srgbClr val="7030A0"/>
                </a:solidFill>
                <a:latin typeface="Open Sans" pitchFamily="2" charset="0"/>
                <a:ea typeface="Noto Sans KR" panose="020B0500000000000000" pitchFamily="34" charset="-127"/>
                <a:cs typeface="Open Sans" pitchFamily="2" charset="0"/>
              </a:rPr>
              <a:t>val_loss</a:t>
            </a:r>
            <a:r>
              <a:rPr lang="en-US" altLang="ko-KR" sz="1200" dirty="0">
                <a:solidFill>
                  <a:srgbClr val="7030A0"/>
                </a:solidFill>
                <a:latin typeface="Open Sans" pitchFamily="2" charset="0"/>
                <a:ea typeface="Noto Sans KR" panose="020B0500000000000000" pitchFamily="34" charset="-127"/>
                <a:cs typeface="Open Sans" pitchFamily="2" charset="0"/>
              </a:rPr>
              <a:t>’, patience=5</a:t>
            </a:r>
          </a:p>
          <a:p>
            <a:pPr marL="628650" lvl="1" indent="-171450">
              <a:buFont typeface="Arial" panose="020B0604020202020204" pitchFamily="34" charset="0"/>
              <a:buChar char="•"/>
            </a:pPr>
            <a:r>
              <a:rPr lang="en-US" altLang="ko-KR" sz="1200" dirty="0" err="1">
                <a:solidFill>
                  <a:srgbClr val="7030A0"/>
                </a:solidFill>
                <a:latin typeface="Open Sans" pitchFamily="2" charset="0"/>
                <a:ea typeface="Noto Sans KR" panose="020B0500000000000000" pitchFamily="34" charset="-127"/>
                <a:cs typeface="Open Sans" pitchFamily="2" charset="0"/>
              </a:rPr>
              <a:t>ModelCheckpoint</a:t>
            </a:r>
            <a:r>
              <a:rPr lang="en-US" altLang="ko-KR" sz="1200" dirty="0">
                <a:solidFill>
                  <a:srgbClr val="7030A0"/>
                </a:solidFill>
                <a:latin typeface="Open Sans" pitchFamily="2" charset="0"/>
                <a:ea typeface="Noto Sans KR" panose="020B0500000000000000" pitchFamily="34" charset="-127"/>
                <a:cs typeface="Open Sans" pitchFamily="2" charset="0"/>
              </a:rPr>
              <a:t> : monitor=‘</a:t>
            </a:r>
            <a:r>
              <a:rPr lang="en-US" altLang="ko-KR" sz="1200" dirty="0" err="1">
                <a:solidFill>
                  <a:srgbClr val="7030A0"/>
                </a:solidFill>
                <a:latin typeface="Open Sans" pitchFamily="2" charset="0"/>
                <a:ea typeface="Noto Sans KR" panose="020B0500000000000000" pitchFamily="34" charset="-127"/>
                <a:cs typeface="Open Sans" pitchFamily="2" charset="0"/>
              </a:rPr>
              <a:t>val_loss</a:t>
            </a:r>
            <a:r>
              <a:rPr lang="en-US" altLang="ko-KR" sz="1200" dirty="0">
                <a:solidFill>
                  <a:srgbClr val="7030A0"/>
                </a:solidFill>
                <a:latin typeface="Open Sans" pitchFamily="2" charset="0"/>
                <a:ea typeface="Noto Sans KR" panose="020B0500000000000000" pitchFamily="34" charset="-127"/>
                <a:cs typeface="Open Sans" pitchFamily="2" charset="0"/>
              </a:rPr>
              <a:t>’</a:t>
            </a:r>
          </a:p>
          <a:p>
            <a:pPr marL="1085850" lvl="2" indent="-171450">
              <a:buFont typeface="Arial" panose="020B0604020202020204" pitchFamily="34" charset="0"/>
              <a:buChar char="•"/>
            </a:pPr>
            <a:r>
              <a:rPr lang="en-US" altLang="ko-KR" sz="1200" dirty="0" err="1">
                <a:solidFill>
                  <a:srgbClr val="7030A0"/>
                </a:solidFill>
                <a:latin typeface="Open Sans" pitchFamily="2" charset="0"/>
                <a:ea typeface="Noto Sans KR" panose="020B0500000000000000" pitchFamily="34" charset="-127"/>
                <a:cs typeface="Open Sans" pitchFamily="2" charset="0"/>
              </a:rPr>
              <a:t>save_best_only</a:t>
            </a:r>
            <a:r>
              <a:rPr lang="en-US" altLang="ko-KR" sz="1200" dirty="0">
                <a:solidFill>
                  <a:srgbClr val="7030A0"/>
                </a:solidFill>
                <a:latin typeface="Open Sans" pitchFamily="2" charset="0"/>
                <a:ea typeface="Noto Sans KR" panose="020B0500000000000000" pitchFamily="34" charset="-127"/>
                <a:cs typeface="Open Sans" pitchFamily="2" charset="0"/>
              </a:rPr>
              <a:t> = True</a:t>
            </a:r>
          </a:p>
        </p:txBody>
      </p:sp>
      <p:sp>
        <p:nvSpPr>
          <p:cNvPr id="13" name="사각형: 둥근 모서리 12">
            <a:extLst>
              <a:ext uri="{FF2B5EF4-FFF2-40B4-BE49-F238E27FC236}">
                <a16:creationId xmlns:a16="http://schemas.microsoft.com/office/drawing/2014/main" id="{C0D76F27-404C-2633-7748-31EBF4381693}"/>
              </a:ext>
            </a:extLst>
          </p:cNvPr>
          <p:cNvSpPr/>
          <p:nvPr/>
        </p:nvSpPr>
        <p:spPr>
          <a:xfrm>
            <a:off x="432837" y="2077171"/>
            <a:ext cx="2160240"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dirty="0">
                <a:solidFill>
                  <a:srgbClr val="7030A0"/>
                </a:solidFill>
                <a:latin typeface="Open Sans" pitchFamily="2" charset="0"/>
                <a:ea typeface="Noto Sans KR" panose="020B0500000000000000" pitchFamily="34" charset="-127"/>
                <a:cs typeface="Open Sans" pitchFamily="2" charset="0"/>
              </a:rPr>
              <a:t>최종 모델 학습</a:t>
            </a:r>
          </a:p>
        </p:txBody>
      </p:sp>
      <p:pic>
        <p:nvPicPr>
          <p:cNvPr id="21" name="Picture 2" descr="Keras: the Python deep learning API">
            <a:extLst>
              <a:ext uri="{FF2B5EF4-FFF2-40B4-BE49-F238E27FC236}">
                <a16:creationId xmlns:a16="http://schemas.microsoft.com/office/drawing/2014/main" id="{3CB64D3A-70BC-B187-67EF-595858F31F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8515" y="2137013"/>
            <a:ext cx="1443012" cy="418716"/>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17" name="그림 16">
            <a:extLst>
              <a:ext uri="{FF2B5EF4-FFF2-40B4-BE49-F238E27FC236}">
                <a16:creationId xmlns:a16="http://schemas.microsoft.com/office/drawing/2014/main" id="{8A667EF9-D7AD-B547-50CB-9F8B825FE7C6}"/>
              </a:ext>
            </a:extLst>
          </p:cNvPr>
          <p:cNvPicPr>
            <a:picLocks noChangeAspect="1"/>
          </p:cNvPicPr>
          <p:nvPr/>
        </p:nvPicPr>
        <p:blipFill>
          <a:blip r:embed="rId4"/>
          <a:stretch>
            <a:fillRect/>
          </a:stretch>
        </p:blipFill>
        <p:spPr>
          <a:xfrm>
            <a:off x="5292080" y="2365203"/>
            <a:ext cx="2943636" cy="381053"/>
          </a:xfrm>
          <a:prstGeom prst="rect">
            <a:avLst/>
          </a:prstGeom>
        </p:spPr>
      </p:pic>
      <p:pic>
        <p:nvPicPr>
          <p:cNvPr id="23" name="그림 22">
            <a:extLst>
              <a:ext uri="{FF2B5EF4-FFF2-40B4-BE49-F238E27FC236}">
                <a16:creationId xmlns:a16="http://schemas.microsoft.com/office/drawing/2014/main" id="{D2228F5D-1289-1192-CC47-67FDA7257EA9}"/>
              </a:ext>
            </a:extLst>
          </p:cNvPr>
          <p:cNvPicPr>
            <a:picLocks noChangeAspect="1"/>
          </p:cNvPicPr>
          <p:nvPr/>
        </p:nvPicPr>
        <p:blipFill>
          <a:blip r:embed="rId5"/>
          <a:stretch>
            <a:fillRect/>
          </a:stretch>
        </p:blipFill>
        <p:spPr>
          <a:xfrm>
            <a:off x="5292081" y="2805697"/>
            <a:ext cx="2943636" cy="476515"/>
          </a:xfrm>
          <a:prstGeom prst="rect">
            <a:avLst/>
          </a:prstGeom>
        </p:spPr>
      </p:pic>
      <p:pic>
        <p:nvPicPr>
          <p:cNvPr id="26" name="그림 25">
            <a:extLst>
              <a:ext uri="{FF2B5EF4-FFF2-40B4-BE49-F238E27FC236}">
                <a16:creationId xmlns:a16="http://schemas.microsoft.com/office/drawing/2014/main" id="{1647F319-C697-B076-1F32-98ED70A145A9}"/>
              </a:ext>
            </a:extLst>
          </p:cNvPr>
          <p:cNvPicPr>
            <a:picLocks noChangeAspect="1"/>
          </p:cNvPicPr>
          <p:nvPr/>
        </p:nvPicPr>
        <p:blipFill>
          <a:blip r:embed="rId6"/>
          <a:stretch>
            <a:fillRect/>
          </a:stretch>
        </p:blipFill>
        <p:spPr>
          <a:xfrm>
            <a:off x="4690416" y="3341653"/>
            <a:ext cx="4069809" cy="431410"/>
          </a:xfrm>
          <a:prstGeom prst="rect">
            <a:avLst/>
          </a:prstGeom>
        </p:spPr>
      </p:pic>
      <p:pic>
        <p:nvPicPr>
          <p:cNvPr id="28" name="그림 27">
            <a:extLst>
              <a:ext uri="{FF2B5EF4-FFF2-40B4-BE49-F238E27FC236}">
                <a16:creationId xmlns:a16="http://schemas.microsoft.com/office/drawing/2014/main" id="{BC023B84-A785-F192-374B-DE4B49F8D6A3}"/>
              </a:ext>
            </a:extLst>
          </p:cNvPr>
          <p:cNvPicPr>
            <a:picLocks noChangeAspect="1"/>
          </p:cNvPicPr>
          <p:nvPr/>
        </p:nvPicPr>
        <p:blipFill>
          <a:blip r:embed="rId7"/>
          <a:stretch>
            <a:fillRect/>
          </a:stretch>
        </p:blipFill>
        <p:spPr>
          <a:xfrm>
            <a:off x="5292080" y="3810547"/>
            <a:ext cx="2007329" cy="983591"/>
          </a:xfrm>
          <a:prstGeom prst="rect">
            <a:avLst/>
          </a:prstGeom>
        </p:spPr>
      </p:pic>
      <p:sp>
        <p:nvSpPr>
          <p:cNvPr id="29" name="TextBox 28">
            <a:extLst>
              <a:ext uri="{FF2B5EF4-FFF2-40B4-BE49-F238E27FC236}">
                <a16:creationId xmlns:a16="http://schemas.microsoft.com/office/drawing/2014/main" id="{BAA8EC52-FA4C-DF4B-CE6B-463D0B0901CC}"/>
              </a:ext>
            </a:extLst>
          </p:cNvPr>
          <p:cNvSpPr txBox="1"/>
          <p:nvPr/>
        </p:nvSpPr>
        <p:spPr>
          <a:xfrm>
            <a:off x="7380312" y="4065802"/>
            <a:ext cx="1377461" cy="461665"/>
          </a:xfrm>
          <a:prstGeom prst="rect">
            <a:avLst/>
          </a:prstGeom>
          <a:noFill/>
          <a:ln>
            <a:solidFill>
              <a:srgbClr val="7030A0"/>
            </a:solidFill>
          </a:ln>
        </p:spPr>
        <p:txBody>
          <a:bodyPr wrap="square" rtlCol="0" anchor="t">
            <a:spAutoFit/>
          </a:bodyPr>
          <a:lstStyle/>
          <a:p>
            <a:pPr algn="ctr"/>
            <a:r>
              <a:rPr lang="en-US" altLang="ko-KR" sz="1200" dirty="0">
                <a:solidFill>
                  <a:srgbClr val="7030A0"/>
                </a:solidFill>
                <a:latin typeface="Open Sans" pitchFamily="2" charset="0"/>
                <a:ea typeface="Noto Sans KR" panose="020B0500000000000000" pitchFamily="34" charset="-127"/>
                <a:cs typeface="Open Sans" pitchFamily="2" charset="0"/>
              </a:rPr>
              <a:t>EPOCHS=10*10</a:t>
            </a:r>
          </a:p>
          <a:p>
            <a:pPr algn="ctr"/>
            <a:r>
              <a:rPr lang="en-US" altLang="ko-KR" sz="1200" dirty="0">
                <a:solidFill>
                  <a:srgbClr val="7030A0"/>
                </a:solidFill>
                <a:latin typeface="Open Sans" pitchFamily="2" charset="0"/>
                <a:ea typeface="Noto Sans KR" panose="020B0500000000000000" pitchFamily="34" charset="-127"/>
                <a:cs typeface="Open Sans" pitchFamily="2" charset="0"/>
              </a:rPr>
              <a:t>BATCH_SIZE = 32</a:t>
            </a:r>
          </a:p>
        </p:txBody>
      </p:sp>
    </p:spTree>
    <p:extLst>
      <p:ext uri="{BB962C8B-B14F-4D97-AF65-F5344CB8AC3E}">
        <p14:creationId xmlns:p14="http://schemas.microsoft.com/office/powerpoint/2010/main" val="2758986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95FC9819-FDFC-742E-CD62-CF63ADC55B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197" y="3026697"/>
            <a:ext cx="4267196" cy="165576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517682" y="258151"/>
            <a:ext cx="4826962" cy="461665"/>
          </a:xfrm>
          <a:prstGeom prst="rect">
            <a:avLst/>
          </a:prstGeom>
          <a:noFill/>
        </p:spPr>
        <p:txBody>
          <a:bodyPr wrap="none" rtlCol="0">
            <a:spAutoFit/>
          </a:bodyPr>
          <a:lstStyle/>
          <a:p>
            <a:r>
              <a:rPr lang="en-US" altLang="ko-KR" sz="2400" dirty="0">
                <a:solidFill>
                  <a:srgbClr val="7030A0"/>
                </a:solidFill>
                <a:latin typeface="Open Sans" pitchFamily="2" charset="0"/>
                <a:ea typeface="Open Sans" pitchFamily="2" charset="0"/>
                <a:cs typeface="Open Sans" pitchFamily="2" charset="0"/>
              </a:rPr>
              <a:t>Validation – Final Model Training</a:t>
            </a:r>
            <a:endParaRPr lang="en-US" altLang="ko-KR" sz="2400" dirty="0">
              <a:solidFill>
                <a:srgbClr val="7030A0"/>
              </a:solidFill>
              <a:latin typeface="Open Sans" pitchFamily="2" charset="0"/>
              <a:ea typeface="Noto Sans KR" panose="020B0500000000000000" pitchFamily="34" charset="-127"/>
              <a:cs typeface="Open Sans" pitchFamily="2" charset="0"/>
            </a:endParaRPr>
          </a:p>
        </p:txBody>
      </p:sp>
      <p:grpSp>
        <p:nvGrpSpPr>
          <p:cNvPr id="79" name="그룹 78"/>
          <p:cNvGrpSpPr/>
          <p:nvPr/>
        </p:nvGrpSpPr>
        <p:grpSpPr>
          <a:xfrm>
            <a:off x="8349115" y="31462"/>
            <a:ext cx="748916" cy="716215"/>
            <a:chOff x="8349115" y="31462"/>
            <a:chExt cx="748916" cy="716215"/>
          </a:xfrm>
        </p:grpSpPr>
        <p:grpSp>
          <p:nvGrpSpPr>
            <p:cNvPr id="80" name="그룹 79"/>
            <p:cNvGrpSpPr/>
            <p:nvPr/>
          </p:nvGrpSpPr>
          <p:grpSpPr>
            <a:xfrm>
              <a:off x="8766487" y="190296"/>
              <a:ext cx="295864" cy="295864"/>
              <a:chOff x="8378650" y="324694"/>
              <a:chExt cx="295864" cy="295864"/>
            </a:xfrm>
          </p:grpSpPr>
          <p:sp>
            <p:nvSpPr>
              <p:cNvPr id="93" name="타원 9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4" name="직선 연결선 93"/>
              <p:cNvCxnSpPr>
                <a:stCxn id="93" idx="1"/>
                <a:endCxn id="9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5" name="직선 연결선 94"/>
              <p:cNvCxnSpPr>
                <a:stCxn id="93" idx="7"/>
                <a:endCxn id="9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6" name="직선 연결선 95"/>
              <p:cNvCxnSpPr>
                <a:stCxn id="93" idx="0"/>
                <a:endCxn id="9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7" name="직선 연결선 96"/>
              <p:cNvCxnSpPr>
                <a:stCxn id="93" idx="2"/>
                <a:endCxn id="9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81" name="그룹 80"/>
            <p:cNvGrpSpPr/>
            <p:nvPr/>
          </p:nvGrpSpPr>
          <p:grpSpPr>
            <a:xfrm>
              <a:off x="8349115" y="31462"/>
              <a:ext cx="383328" cy="383328"/>
              <a:chOff x="8676431" y="160879"/>
              <a:chExt cx="426915" cy="426915"/>
            </a:xfrm>
          </p:grpSpPr>
          <p:sp>
            <p:nvSpPr>
              <p:cNvPr id="88" name="타원 8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9" name="직선 연결선 88"/>
              <p:cNvCxnSpPr>
                <a:stCxn id="88" idx="1"/>
                <a:endCxn id="8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0" name="직선 연결선 89"/>
              <p:cNvCxnSpPr>
                <a:stCxn id="88" idx="7"/>
                <a:endCxn id="8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1" name="직선 연결선 90"/>
              <p:cNvCxnSpPr>
                <a:stCxn id="88" idx="0"/>
                <a:endCxn id="8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2" name="직선 연결선 91"/>
              <p:cNvCxnSpPr>
                <a:stCxn id="88" idx="2"/>
                <a:endCxn id="8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82" name="그룹 81"/>
            <p:cNvGrpSpPr/>
            <p:nvPr/>
          </p:nvGrpSpPr>
          <p:grpSpPr>
            <a:xfrm>
              <a:off x="8872194" y="521840"/>
              <a:ext cx="225837" cy="225837"/>
              <a:chOff x="8614083" y="576193"/>
              <a:chExt cx="225837" cy="225837"/>
            </a:xfrm>
          </p:grpSpPr>
          <p:sp>
            <p:nvSpPr>
              <p:cNvPr id="83" name="타원 8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2" name="그룹 1">
            <a:extLst>
              <a:ext uri="{FF2B5EF4-FFF2-40B4-BE49-F238E27FC236}">
                <a16:creationId xmlns:a16="http://schemas.microsoft.com/office/drawing/2014/main" id="{2DFBEAF4-0348-5CCD-0B07-827C0C7537E0}"/>
              </a:ext>
            </a:extLst>
          </p:cNvPr>
          <p:cNvGrpSpPr/>
          <p:nvPr/>
        </p:nvGrpSpPr>
        <p:grpSpPr>
          <a:xfrm>
            <a:off x="432837" y="1131590"/>
            <a:ext cx="8273138" cy="576064"/>
            <a:chOff x="432837" y="1131590"/>
            <a:chExt cx="8273138" cy="576064"/>
          </a:xfrm>
        </p:grpSpPr>
        <p:sp>
          <p:nvSpPr>
            <p:cNvPr id="3" name="사각형: 둥근 모서리 2">
              <a:extLst>
                <a:ext uri="{FF2B5EF4-FFF2-40B4-BE49-F238E27FC236}">
                  <a16:creationId xmlns:a16="http://schemas.microsoft.com/office/drawing/2014/main" id="{D1E05DEF-2E84-AFB6-348D-6D075ED90CFE}"/>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 name="사각형: 둥근 모서리 3">
              <a:extLst>
                <a:ext uri="{FF2B5EF4-FFF2-40B4-BE49-F238E27FC236}">
                  <a16:creationId xmlns:a16="http://schemas.microsoft.com/office/drawing/2014/main" id="{50112FDF-0B1F-9F65-E45B-CAC36ED689CC}"/>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 name="사각형: 둥근 모서리 4">
              <a:extLst>
                <a:ext uri="{FF2B5EF4-FFF2-40B4-BE49-F238E27FC236}">
                  <a16:creationId xmlns:a16="http://schemas.microsoft.com/office/drawing/2014/main" id="{3176BE67-FD84-790F-8973-6F56312282E3}"/>
                </a:ext>
              </a:extLst>
            </p:cNvPr>
            <p:cNvSpPr/>
            <p:nvPr/>
          </p:nvSpPr>
          <p:spPr>
            <a:xfrm>
              <a:off x="3814619"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6" name="사각형: 둥근 모서리 5">
              <a:extLst>
                <a:ext uri="{FF2B5EF4-FFF2-40B4-BE49-F238E27FC236}">
                  <a16:creationId xmlns:a16="http://schemas.microsoft.com/office/drawing/2014/main" id="{E63C4DF8-3E6D-896C-A091-FABB6D8279A2}"/>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7" name="사각형: 둥근 모서리 6">
              <a:extLst>
                <a:ext uri="{FF2B5EF4-FFF2-40B4-BE49-F238E27FC236}">
                  <a16:creationId xmlns:a16="http://schemas.microsoft.com/office/drawing/2014/main" id="{7B400C88-0202-99FD-1FA7-78F568CDDE79}"/>
                </a:ext>
              </a:extLst>
            </p:cNvPr>
            <p:cNvSpPr/>
            <p:nvPr/>
          </p:nvSpPr>
          <p:spPr>
            <a:xfrm>
              <a:off x="5505510"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8" name="화살표: 오른쪽 7">
              <a:extLst>
                <a:ext uri="{FF2B5EF4-FFF2-40B4-BE49-F238E27FC236}">
                  <a16:creationId xmlns:a16="http://schemas.microsoft.com/office/drawing/2014/main" id="{62ED6658-58DA-27D4-6770-5C7AA1B3D198}"/>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른쪽 8">
              <a:extLst>
                <a:ext uri="{FF2B5EF4-FFF2-40B4-BE49-F238E27FC236}">
                  <a16:creationId xmlns:a16="http://schemas.microsoft.com/office/drawing/2014/main" id="{02F6C456-D634-5148-CEA4-7D616F27F044}"/>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화살표: 오른쪽 9">
              <a:extLst>
                <a:ext uri="{FF2B5EF4-FFF2-40B4-BE49-F238E27FC236}">
                  <a16:creationId xmlns:a16="http://schemas.microsoft.com/office/drawing/2014/main" id="{97C37E0B-A672-3960-9D74-BFFDE3D25006}"/>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10">
              <a:extLst>
                <a:ext uri="{FF2B5EF4-FFF2-40B4-BE49-F238E27FC236}">
                  <a16:creationId xmlns:a16="http://schemas.microsoft.com/office/drawing/2014/main" id="{89E92080-A751-0F40-759E-388C69B64E64}"/>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사각형: 둥근 모서리 12">
            <a:extLst>
              <a:ext uri="{FF2B5EF4-FFF2-40B4-BE49-F238E27FC236}">
                <a16:creationId xmlns:a16="http://schemas.microsoft.com/office/drawing/2014/main" id="{C0D76F27-404C-2633-7748-31EBF4381693}"/>
              </a:ext>
            </a:extLst>
          </p:cNvPr>
          <p:cNvSpPr/>
          <p:nvPr/>
        </p:nvSpPr>
        <p:spPr>
          <a:xfrm>
            <a:off x="432837" y="2077171"/>
            <a:ext cx="2160240"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dirty="0">
                <a:solidFill>
                  <a:srgbClr val="7030A0"/>
                </a:solidFill>
                <a:latin typeface="Open Sans" pitchFamily="2" charset="0"/>
                <a:ea typeface="Noto Sans KR" panose="020B0500000000000000" pitchFamily="34" charset="-127"/>
                <a:cs typeface="Open Sans" pitchFamily="2" charset="0"/>
              </a:rPr>
              <a:t>최종 모델 학습</a:t>
            </a:r>
          </a:p>
        </p:txBody>
      </p:sp>
      <p:pic>
        <p:nvPicPr>
          <p:cNvPr id="16" name="그림 15">
            <a:extLst>
              <a:ext uri="{FF2B5EF4-FFF2-40B4-BE49-F238E27FC236}">
                <a16:creationId xmlns:a16="http://schemas.microsoft.com/office/drawing/2014/main" id="{2A2135F6-36FA-35B2-7990-2FC0B85A2D48}"/>
              </a:ext>
            </a:extLst>
          </p:cNvPr>
          <p:cNvPicPr>
            <a:picLocks noChangeAspect="1"/>
          </p:cNvPicPr>
          <p:nvPr/>
        </p:nvPicPr>
        <p:blipFill>
          <a:blip r:embed="rId4"/>
          <a:stretch>
            <a:fillRect/>
          </a:stretch>
        </p:blipFill>
        <p:spPr>
          <a:xfrm>
            <a:off x="405398" y="4691008"/>
            <a:ext cx="4265995" cy="181427"/>
          </a:xfrm>
          <a:prstGeom prst="rect">
            <a:avLst/>
          </a:prstGeom>
        </p:spPr>
      </p:pic>
      <p:pic>
        <p:nvPicPr>
          <p:cNvPr id="19" name="그림 18">
            <a:extLst>
              <a:ext uri="{FF2B5EF4-FFF2-40B4-BE49-F238E27FC236}">
                <a16:creationId xmlns:a16="http://schemas.microsoft.com/office/drawing/2014/main" id="{8DDBDF9B-126D-CB74-B30F-93195D2AECF3}"/>
              </a:ext>
            </a:extLst>
          </p:cNvPr>
          <p:cNvPicPr>
            <a:picLocks noChangeAspect="1"/>
          </p:cNvPicPr>
          <p:nvPr/>
        </p:nvPicPr>
        <p:blipFill>
          <a:blip r:embed="rId5"/>
          <a:stretch>
            <a:fillRect/>
          </a:stretch>
        </p:blipFill>
        <p:spPr>
          <a:xfrm>
            <a:off x="5163646" y="2836865"/>
            <a:ext cx="1971974" cy="494579"/>
          </a:xfrm>
          <a:prstGeom prst="rect">
            <a:avLst/>
          </a:prstGeom>
        </p:spPr>
      </p:pic>
      <p:pic>
        <p:nvPicPr>
          <p:cNvPr id="25" name="그림 24">
            <a:extLst>
              <a:ext uri="{FF2B5EF4-FFF2-40B4-BE49-F238E27FC236}">
                <a16:creationId xmlns:a16="http://schemas.microsoft.com/office/drawing/2014/main" id="{622F0C53-6312-304C-BE4D-108DD41C48FD}"/>
              </a:ext>
            </a:extLst>
          </p:cNvPr>
          <p:cNvPicPr>
            <a:picLocks noChangeAspect="1"/>
          </p:cNvPicPr>
          <p:nvPr/>
        </p:nvPicPr>
        <p:blipFill>
          <a:blip r:embed="rId6"/>
          <a:stretch>
            <a:fillRect/>
          </a:stretch>
        </p:blipFill>
        <p:spPr>
          <a:xfrm>
            <a:off x="7135247" y="2836864"/>
            <a:ext cx="1401309" cy="494580"/>
          </a:xfrm>
          <a:prstGeom prst="rect">
            <a:avLst/>
          </a:prstGeom>
        </p:spPr>
      </p:pic>
      <p:pic>
        <p:nvPicPr>
          <p:cNvPr id="30" name="그림 29">
            <a:extLst>
              <a:ext uri="{FF2B5EF4-FFF2-40B4-BE49-F238E27FC236}">
                <a16:creationId xmlns:a16="http://schemas.microsoft.com/office/drawing/2014/main" id="{87FA16EA-A6D5-C2AE-96B5-9B248572817B}"/>
              </a:ext>
            </a:extLst>
          </p:cNvPr>
          <p:cNvPicPr>
            <a:picLocks noChangeAspect="1"/>
          </p:cNvPicPr>
          <p:nvPr/>
        </p:nvPicPr>
        <p:blipFill>
          <a:blip r:embed="rId7"/>
          <a:stretch>
            <a:fillRect/>
          </a:stretch>
        </p:blipFill>
        <p:spPr>
          <a:xfrm>
            <a:off x="399016" y="2836865"/>
            <a:ext cx="4272377" cy="181282"/>
          </a:xfrm>
          <a:prstGeom prst="rect">
            <a:avLst/>
          </a:prstGeom>
        </p:spPr>
      </p:pic>
      <p:pic>
        <p:nvPicPr>
          <p:cNvPr id="32" name="그림 31">
            <a:extLst>
              <a:ext uri="{FF2B5EF4-FFF2-40B4-BE49-F238E27FC236}">
                <a16:creationId xmlns:a16="http://schemas.microsoft.com/office/drawing/2014/main" id="{D98C99F9-CA5E-A989-6686-180533B41B5D}"/>
              </a:ext>
            </a:extLst>
          </p:cNvPr>
          <p:cNvPicPr>
            <a:picLocks noChangeAspect="1"/>
          </p:cNvPicPr>
          <p:nvPr/>
        </p:nvPicPr>
        <p:blipFill>
          <a:blip r:embed="rId8"/>
          <a:stretch>
            <a:fillRect/>
          </a:stretch>
        </p:blipFill>
        <p:spPr>
          <a:xfrm>
            <a:off x="5163646" y="3396981"/>
            <a:ext cx="3373046" cy="638284"/>
          </a:xfrm>
          <a:prstGeom prst="rect">
            <a:avLst/>
          </a:prstGeom>
        </p:spPr>
      </p:pic>
      <p:pic>
        <p:nvPicPr>
          <p:cNvPr id="34" name="그림 33">
            <a:extLst>
              <a:ext uri="{FF2B5EF4-FFF2-40B4-BE49-F238E27FC236}">
                <a16:creationId xmlns:a16="http://schemas.microsoft.com/office/drawing/2014/main" id="{05DC0341-DDA9-F050-DDEE-0AF9188B2B3F}"/>
              </a:ext>
            </a:extLst>
          </p:cNvPr>
          <p:cNvPicPr>
            <a:picLocks noChangeAspect="1"/>
          </p:cNvPicPr>
          <p:nvPr/>
        </p:nvPicPr>
        <p:blipFill>
          <a:blip r:embed="rId9"/>
          <a:stretch>
            <a:fillRect/>
          </a:stretch>
        </p:blipFill>
        <p:spPr>
          <a:xfrm>
            <a:off x="5626035" y="4100802"/>
            <a:ext cx="2448267" cy="771633"/>
          </a:xfrm>
          <a:prstGeom prst="rect">
            <a:avLst/>
          </a:prstGeom>
        </p:spPr>
      </p:pic>
      <p:sp>
        <p:nvSpPr>
          <p:cNvPr id="36" name="TextBox 35">
            <a:extLst>
              <a:ext uri="{FF2B5EF4-FFF2-40B4-BE49-F238E27FC236}">
                <a16:creationId xmlns:a16="http://schemas.microsoft.com/office/drawing/2014/main" id="{6B2A3370-7DC0-ABC2-949F-6CA9A2A08D38}"/>
              </a:ext>
            </a:extLst>
          </p:cNvPr>
          <p:cNvSpPr txBox="1"/>
          <p:nvPr/>
        </p:nvSpPr>
        <p:spPr>
          <a:xfrm>
            <a:off x="6823618" y="2060293"/>
            <a:ext cx="2037086" cy="646331"/>
          </a:xfrm>
          <a:prstGeom prst="rect">
            <a:avLst/>
          </a:prstGeom>
          <a:noFill/>
          <a:ln>
            <a:solidFill>
              <a:srgbClr val="7030A0"/>
            </a:solidFill>
          </a:ln>
        </p:spPr>
        <p:txBody>
          <a:bodyPr wrap="square">
            <a:spAutoFit/>
          </a:bodyPr>
          <a:lstStyle/>
          <a:p>
            <a:pPr algn="ctr"/>
            <a:r>
              <a:rPr lang="en-US" altLang="ko-KR" dirty="0">
                <a:solidFill>
                  <a:srgbClr val="7030A0"/>
                </a:solidFill>
                <a:latin typeface="Open Sans" pitchFamily="2" charset="0"/>
                <a:ea typeface="Noto Sans KR" panose="020B0500000000000000" pitchFamily="34" charset="-127"/>
                <a:cs typeface="Open Sans" pitchFamily="2" charset="0"/>
              </a:rPr>
              <a:t>(best) </a:t>
            </a:r>
            <a:br>
              <a:rPr lang="en-US" altLang="ko-KR" dirty="0">
                <a:solidFill>
                  <a:srgbClr val="7030A0"/>
                </a:solidFill>
                <a:latin typeface="Open Sans" pitchFamily="2" charset="0"/>
                <a:ea typeface="Noto Sans KR" panose="020B0500000000000000" pitchFamily="34" charset="-127"/>
                <a:cs typeface="Open Sans" pitchFamily="2" charset="0"/>
              </a:rPr>
            </a:br>
            <a:r>
              <a:rPr lang="en-US" altLang="ko-KR" dirty="0" err="1">
                <a:solidFill>
                  <a:srgbClr val="7030A0"/>
                </a:solidFill>
                <a:latin typeface="Open Sans" pitchFamily="2" charset="0"/>
                <a:ea typeface="Noto Sans KR" panose="020B0500000000000000" pitchFamily="34" charset="-127"/>
                <a:cs typeface="Open Sans" pitchFamily="2" charset="0"/>
              </a:rPr>
              <a:t>val_acc</a:t>
            </a:r>
            <a:r>
              <a:rPr lang="en-US" altLang="ko-KR" dirty="0">
                <a:solidFill>
                  <a:srgbClr val="7030A0"/>
                </a:solidFill>
                <a:latin typeface="Open Sans" pitchFamily="2" charset="0"/>
                <a:ea typeface="Noto Sans KR" panose="020B0500000000000000" pitchFamily="34" charset="-127"/>
                <a:cs typeface="Open Sans" pitchFamily="2" charset="0"/>
              </a:rPr>
              <a:t> = 0.9961</a:t>
            </a:r>
            <a:endParaRPr lang="ko-KR" altLang="en-US" sz="1800" dirty="0">
              <a:solidFill>
                <a:srgbClr val="7030A0"/>
              </a:solidFill>
              <a:latin typeface="Open Sans" pitchFamily="2" charset="0"/>
              <a:ea typeface="Noto Sans KR" panose="020B0500000000000000" pitchFamily="34" charset="-127"/>
              <a:cs typeface="Open Sans" pitchFamily="2" charset="0"/>
            </a:endParaRPr>
          </a:p>
        </p:txBody>
      </p:sp>
      <p:sp>
        <p:nvSpPr>
          <p:cNvPr id="37" name="TextBox 36">
            <a:extLst>
              <a:ext uri="{FF2B5EF4-FFF2-40B4-BE49-F238E27FC236}">
                <a16:creationId xmlns:a16="http://schemas.microsoft.com/office/drawing/2014/main" id="{3D5DB69C-AFD4-FC13-0FE0-B35B1D04E224}"/>
              </a:ext>
            </a:extLst>
          </p:cNvPr>
          <p:cNvSpPr txBox="1"/>
          <p:nvPr/>
        </p:nvSpPr>
        <p:spPr>
          <a:xfrm>
            <a:off x="4786533" y="2060293"/>
            <a:ext cx="2037086" cy="646331"/>
          </a:xfrm>
          <a:prstGeom prst="rect">
            <a:avLst/>
          </a:prstGeom>
          <a:noFill/>
          <a:ln>
            <a:solidFill>
              <a:srgbClr val="7030A0"/>
            </a:solidFill>
          </a:ln>
        </p:spPr>
        <p:txBody>
          <a:bodyPr wrap="square">
            <a:spAutoFit/>
          </a:bodyPr>
          <a:lstStyle/>
          <a:p>
            <a:pPr algn="ctr"/>
            <a:r>
              <a:rPr lang="en-US" altLang="ko-KR" dirty="0">
                <a:solidFill>
                  <a:srgbClr val="7030A0"/>
                </a:solidFill>
                <a:latin typeface="Open Sans" pitchFamily="2" charset="0"/>
                <a:ea typeface="Noto Sans KR" panose="020B0500000000000000" pitchFamily="34" charset="-127"/>
                <a:cs typeface="Open Sans" pitchFamily="2" charset="0"/>
              </a:rPr>
              <a:t>CHANCE LEVEL</a:t>
            </a:r>
            <a:br>
              <a:rPr lang="en-US" altLang="ko-KR" dirty="0">
                <a:solidFill>
                  <a:srgbClr val="7030A0"/>
                </a:solidFill>
                <a:latin typeface="Open Sans" pitchFamily="2" charset="0"/>
                <a:ea typeface="Noto Sans KR" panose="020B0500000000000000" pitchFamily="34" charset="-127"/>
                <a:cs typeface="Open Sans" pitchFamily="2" charset="0"/>
              </a:rPr>
            </a:br>
            <a:r>
              <a:rPr lang="en-US" altLang="ko-KR" dirty="0">
                <a:solidFill>
                  <a:srgbClr val="7030A0"/>
                </a:solidFill>
                <a:latin typeface="Open Sans" pitchFamily="2" charset="0"/>
                <a:ea typeface="Noto Sans KR" panose="020B0500000000000000" pitchFamily="34" charset="-127"/>
                <a:cs typeface="Open Sans" pitchFamily="2" charset="0"/>
              </a:rPr>
              <a:t>3class = 0.3333</a:t>
            </a:r>
            <a:endParaRPr lang="ko-KR" altLang="en-US" sz="1800" dirty="0">
              <a:solidFill>
                <a:srgbClr val="7030A0"/>
              </a:solidFill>
              <a:latin typeface="Open Sans" pitchFamily="2" charset="0"/>
              <a:ea typeface="Noto Sans KR" panose="020B0500000000000000" pitchFamily="34" charset="-127"/>
              <a:cs typeface="Open Sans" pitchFamily="2" charset="0"/>
            </a:endParaRPr>
          </a:p>
        </p:txBody>
      </p:sp>
    </p:spTree>
    <p:extLst>
      <p:ext uri="{BB962C8B-B14F-4D97-AF65-F5344CB8AC3E}">
        <p14:creationId xmlns:p14="http://schemas.microsoft.com/office/powerpoint/2010/main" val="1156465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17682" y="309885"/>
            <a:ext cx="4626203" cy="461665"/>
          </a:xfrm>
          <a:prstGeom prst="rect">
            <a:avLst/>
          </a:prstGeom>
          <a:noFill/>
        </p:spPr>
        <p:txBody>
          <a:bodyPr wrap="none" rtlCol="0">
            <a:spAutoFit/>
          </a:bodyPr>
          <a:lstStyle/>
          <a:p>
            <a:r>
              <a:rPr lang="en-US" altLang="ko-KR" sz="2400" dirty="0">
                <a:solidFill>
                  <a:srgbClr val="7030A0"/>
                </a:solidFill>
                <a:latin typeface="Open Sans" pitchFamily="2" charset="0"/>
                <a:ea typeface="Open Sans" pitchFamily="2" charset="0"/>
                <a:cs typeface="Open Sans" pitchFamily="2" charset="0"/>
              </a:rPr>
              <a:t>Introduction – </a:t>
            </a:r>
            <a:r>
              <a:rPr lang="ko-KR" altLang="en-US" sz="2400" dirty="0">
                <a:solidFill>
                  <a:srgbClr val="7030A0"/>
                </a:solidFill>
                <a:latin typeface="Open Sans" pitchFamily="2" charset="0"/>
                <a:ea typeface="Noto Sans KR" panose="020B0500000000000000" pitchFamily="34" charset="-127"/>
                <a:cs typeface="Open Sans" pitchFamily="2" charset="0"/>
              </a:rPr>
              <a:t>프로젝트 기획의도</a:t>
            </a:r>
          </a:p>
        </p:txBody>
      </p:sp>
      <p:grpSp>
        <p:nvGrpSpPr>
          <p:cNvPr id="34" name="그룹 33"/>
          <p:cNvGrpSpPr/>
          <p:nvPr/>
        </p:nvGrpSpPr>
        <p:grpSpPr>
          <a:xfrm>
            <a:off x="8349115" y="31462"/>
            <a:ext cx="748916" cy="716215"/>
            <a:chOff x="8349115" y="31462"/>
            <a:chExt cx="748916" cy="716215"/>
          </a:xfrm>
        </p:grpSpPr>
        <p:grpSp>
          <p:nvGrpSpPr>
            <p:cNvPr id="32" name="그룹 31"/>
            <p:cNvGrpSpPr/>
            <p:nvPr/>
          </p:nvGrpSpPr>
          <p:grpSpPr>
            <a:xfrm>
              <a:off x="8766487" y="190296"/>
              <a:ext cx="295864" cy="295864"/>
              <a:chOff x="8378650" y="324694"/>
              <a:chExt cx="295864" cy="295864"/>
            </a:xfrm>
          </p:grpSpPr>
          <p:sp>
            <p:nvSpPr>
              <p:cNvPr id="16" name="타원 15"/>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p:cNvCxnSpPr>
                <a:stCxn id="16" idx="1"/>
                <a:endCxn id="16"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직선 연결선 17"/>
              <p:cNvCxnSpPr>
                <a:stCxn id="16" idx="7"/>
                <a:endCxn id="16"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 name="직선 연결선 18"/>
              <p:cNvCxnSpPr>
                <a:stCxn id="16" idx="0"/>
                <a:endCxn id="16"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 name="직선 연결선 19"/>
              <p:cNvCxnSpPr>
                <a:stCxn id="16" idx="2"/>
                <a:endCxn id="16"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1" name="그룹 30"/>
            <p:cNvGrpSpPr/>
            <p:nvPr/>
          </p:nvGrpSpPr>
          <p:grpSpPr>
            <a:xfrm>
              <a:off x="8349115" y="31462"/>
              <a:ext cx="383328" cy="383328"/>
              <a:chOff x="8676431" y="160879"/>
              <a:chExt cx="426915" cy="426915"/>
            </a:xfrm>
          </p:grpSpPr>
          <p:sp>
            <p:nvSpPr>
              <p:cNvPr id="21" name="타원 20"/>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p:cNvCxnSpPr>
                <a:stCxn id="21" idx="1"/>
                <a:endCxn id="21"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21" idx="7"/>
                <a:endCxn id="21"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21" idx="0"/>
                <a:endCxn id="21"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직선 연결선 24"/>
              <p:cNvCxnSpPr>
                <a:stCxn id="21" idx="2"/>
                <a:endCxn id="21"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3" name="그룹 32"/>
            <p:cNvGrpSpPr/>
            <p:nvPr/>
          </p:nvGrpSpPr>
          <p:grpSpPr>
            <a:xfrm>
              <a:off x="8872194" y="521840"/>
              <a:ext cx="225837" cy="225837"/>
              <a:chOff x="8614083" y="576193"/>
              <a:chExt cx="225837" cy="225837"/>
            </a:xfrm>
          </p:grpSpPr>
          <p:sp>
            <p:nvSpPr>
              <p:cNvPr id="26" name="타원 25"/>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p:cNvCxnSpPr>
                <a:stCxn id="26" idx="1"/>
                <a:endCxn id="26"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26" idx="7"/>
                <a:endCxn id="26"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26" idx="0"/>
                <a:endCxn id="26"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직선 연결선 29"/>
              <p:cNvCxnSpPr>
                <a:stCxn id="26" idx="2"/>
                <a:endCxn id="26"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sp>
        <p:nvSpPr>
          <p:cNvPr id="2" name="사각형: 둥근 모서리 1">
            <a:extLst>
              <a:ext uri="{FF2B5EF4-FFF2-40B4-BE49-F238E27FC236}">
                <a16:creationId xmlns:a16="http://schemas.microsoft.com/office/drawing/2014/main" id="{167D3368-F2CD-3748-91F5-1D5D90412DE6}"/>
              </a:ext>
            </a:extLst>
          </p:cNvPr>
          <p:cNvSpPr/>
          <p:nvPr/>
        </p:nvSpPr>
        <p:spPr>
          <a:xfrm>
            <a:off x="271861" y="1131590"/>
            <a:ext cx="2160240"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rgbClr val="7030A0"/>
                </a:solidFill>
                <a:latin typeface="Open Sans" pitchFamily="2" charset="0"/>
                <a:ea typeface="Noto Sans KR" panose="020B0500000000000000" pitchFamily="34" charset="-127"/>
                <a:cs typeface="Open Sans" pitchFamily="2" charset="0"/>
              </a:rPr>
              <a:t>포지션 설정</a:t>
            </a:r>
          </a:p>
        </p:txBody>
      </p:sp>
      <p:pic>
        <p:nvPicPr>
          <p:cNvPr id="3074" name="Picture 2" descr="Bloh ">
            <a:extLst>
              <a:ext uri="{FF2B5EF4-FFF2-40B4-BE49-F238E27FC236}">
                <a16:creationId xmlns:a16="http://schemas.microsoft.com/office/drawing/2014/main" id="{168BD6CB-91AC-0FCF-0E7D-104480B260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861" y="3009867"/>
            <a:ext cx="4248847" cy="1650115"/>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2858526-2246-E164-1533-A39A343D9BD2}"/>
              </a:ext>
            </a:extLst>
          </p:cNvPr>
          <p:cNvSpPr txBox="1"/>
          <p:nvPr/>
        </p:nvSpPr>
        <p:spPr>
          <a:xfrm>
            <a:off x="271861" y="1779185"/>
            <a:ext cx="4248472" cy="1015663"/>
          </a:xfrm>
          <a:prstGeom prst="rect">
            <a:avLst/>
          </a:prstGeom>
          <a:noFill/>
          <a:ln>
            <a:solidFill>
              <a:srgbClr val="7030A0"/>
            </a:solidFill>
          </a:ln>
        </p:spPr>
        <p:txBody>
          <a:bodyPr wrap="square" rtlCol="0">
            <a:spAutoFit/>
          </a:bodyPr>
          <a:lstStyle/>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데이터 </a:t>
            </a:r>
            <a:r>
              <a:rPr lang="ko-KR" altLang="en-US" sz="1200" dirty="0" err="1">
                <a:solidFill>
                  <a:srgbClr val="7030A0"/>
                </a:solidFill>
                <a:latin typeface="Open Sans" pitchFamily="2" charset="0"/>
                <a:ea typeface="Noto Sans KR" panose="020B0500000000000000" pitchFamily="34" charset="-127"/>
                <a:cs typeface="Open Sans" pitchFamily="2" charset="0"/>
              </a:rPr>
              <a:t>사이언티스트</a:t>
            </a:r>
            <a:r>
              <a:rPr lang="ko-KR" altLang="en-US" sz="1200" dirty="0">
                <a:solidFill>
                  <a:srgbClr val="7030A0"/>
                </a:solidFill>
                <a:latin typeface="Open Sans" pitchFamily="2" charset="0"/>
                <a:ea typeface="Noto Sans KR" panose="020B0500000000000000" pitchFamily="34" charset="-127"/>
                <a:cs typeface="Open Sans" pitchFamily="2" charset="0"/>
              </a:rPr>
              <a:t> </a:t>
            </a:r>
            <a:r>
              <a:rPr lang="en-US" altLang="ko-KR" sz="1200" dirty="0">
                <a:solidFill>
                  <a:srgbClr val="7030A0"/>
                </a:solidFill>
                <a:latin typeface="Open Sans" pitchFamily="2" charset="0"/>
                <a:ea typeface="Noto Sans KR" panose="020B0500000000000000" pitchFamily="34" charset="-127"/>
                <a:cs typeface="Open Sans" pitchFamily="2" charset="0"/>
              </a:rPr>
              <a:t>(Data Scientist)</a:t>
            </a:r>
          </a:p>
          <a:p>
            <a:pPr marL="628650" lvl="1"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데이터 획득</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정제</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모델 학습</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분석</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및</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시각화</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데이터 분석가 </a:t>
            </a:r>
            <a:r>
              <a:rPr lang="en-US" altLang="ko-KR" sz="1200" dirty="0">
                <a:solidFill>
                  <a:srgbClr val="7030A0"/>
                </a:solidFill>
                <a:latin typeface="Open Sans" pitchFamily="2" charset="0"/>
                <a:ea typeface="Noto Sans KR" panose="020B0500000000000000" pitchFamily="34" charset="-127"/>
                <a:cs typeface="Open Sans" pitchFamily="2" charset="0"/>
              </a:rPr>
              <a:t>(Data Analyst)</a:t>
            </a:r>
          </a:p>
          <a:p>
            <a:pPr marL="628650" lvl="1"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가설 수립</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모델 학습</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분석</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및</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시각화</a:t>
            </a:r>
            <a:endParaRPr lang="en-US" altLang="ko-KR" sz="1200" dirty="0">
              <a:solidFill>
                <a:srgbClr val="7030A0"/>
              </a:solidFill>
              <a:latin typeface="Open Sans" pitchFamily="2" charset="0"/>
              <a:ea typeface="Noto Sans KR" panose="020B0500000000000000" pitchFamily="34" charset="-127"/>
              <a:cs typeface="Open Sans" pitchFamily="2" charset="0"/>
            </a:endParaRPr>
          </a:p>
        </p:txBody>
      </p:sp>
      <p:sp>
        <p:nvSpPr>
          <p:cNvPr id="4" name="TextBox 3">
            <a:extLst>
              <a:ext uri="{FF2B5EF4-FFF2-40B4-BE49-F238E27FC236}">
                <a16:creationId xmlns:a16="http://schemas.microsoft.com/office/drawing/2014/main" id="{4FF76A55-6ADB-36F6-D2DD-7F44FE4BFAAA}"/>
              </a:ext>
            </a:extLst>
          </p:cNvPr>
          <p:cNvSpPr txBox="1"/>
          <p:nvPr/>
        </p:nvSpPr>
        <p:spPr>
          <a:xfrm>
            <a:off x="271861" y="4659982"/>
            <a:ext cx="4248472" cy="215444"/>
          </a:xfrm>
          <a:prstGeom prst="rect">
            <a:avLst/>
          </a:prstGeom>
          <a:noFill/>
        </p:spPr>
        <p:txBody>
          <a:bodyPr wrap="square" rtlCol="0">
            <a:spAutoFit/>
          </a:bodyPr>
          <a:lstStyle/>
          <a:p>
            <a:pPr algn="ctr"/>
            <a:r>
              <a:rPr lang="ko-KR" altLang="en-US" sz="800" dirty="0">
                <a:solidFill>
                  <a:srgbClr val="0000FF"/>
                </a:solidFill>
                <a:latin typeface="Noto Sans KR" panose="020B0500000000000000" pitchFamily="34" charset="-127"/>
                <a:ea typeface="Noto Sans KR" panose="020B0500000000000000" pitchFamily="34" charset="-127"/>
                <a:hlinkClick r:id="rId4">
                  <a:extLst>
                    <a:ext uri="{A12FA001-AC4F-418D-AE19-62706E023703}">
                      <ahyp:hlinkClr xmlns:ahyp="http://schemas.microsoft.com/office/drawing/2018/hyperlinkcolor" val="tx"/>
                    </a:ext>
                  </a:extLst>
                </a:hlinkClick>
              </a:rPr>
              <a:t>출처 </a:t>
            </a:r>
            <a:r>
              <a:rPr lang="en-US" altLang="ko-KR" sz="800" dirty="0">
                <a:solidFill>
                  <a:srgbClr val="0000FF"/>
                </a:solidFill>
                <a:latin typeface="Noto Sans KR" panose="020B0500000000000000" pitchFamily="34" charset="-127"/>
                <a:ea typeface="Noto Sans KR" panose="020B0500000000000000" pitchFamily="34" charset="-127"/>
                <a:hlinkClick r:id="rId4">
                  <a:extLst>
                    <a:ext uri="{A12FA001-AC4F-418D-AE19-62706E023703}">
                      <ahyp:hlinkClr xmlns:ahyp="http://schemas.microsoft.com/office/drawing/2018/hyperlinkcolor" val="tx"/>
                    </a:ext>
                  </a:extLst>
                </a:hlinkClick>
              </a:rPr>
              <a:t>: </a:t>
            </a:r>
            <a:r>
              <a:rPr lang="ko-KR" altLang="en-US" sz="800" dirty="0">
                <a:solidFill>
                  <a:srgbClr val="0000FF"/>
                </a:solidFill>
                <a:latin typeface="Noto Sans KR" panose="020B0500000000000000" pitchFamily="34" charset="-127"/>
                <a:ea typeface="Noto Sans KR" panose="020B0500000000000000" pitchFamily="34" charset="-127"/>
                <a:hlinkClick r:id="rId4">
                  <a:extLst>
                    <a:ext uri="{A12FA001-AC4F-418D-AE19-62706E023703}">
                      <ahyp:hlinkClr xmlns:ahyp="http://schemas.microsoft.com/office/drawing/2018/hyperlinkcolor" val="tx"/>
                    </a:ext>
                  </a:extLst>
                </a:hlinkClick>
              </a:rPr>
              <a:t> 데이터 </a:t>
            </a:r>
            <a:r>
              <a:rPr lang="ko-KR" altLang="en-US" sz="800" dirty="0" err="1">
                <a:solidFill>
                  <a:srgbClr val="0000FF"/>
                </a:solidFill>
                <a:latin typeface="Noto Sans KR" panose="020B0500000000000000" pitchFamily="34" charset="-127"/>
                <a:ea typeface="Noto Sans KR" panose="020B0500000000000000" pitchFamily="34" charset="-127"/>
                <a:hlinkClick r:id="rId4">
                  <a:extLst>
                    <a:ext uri="{A12FA001-AC4F-418D-AE19-62706E023703}">
                      <ahyp:hlinkClr xmlns:ahyp="http://schemas.microsoft.com/office/drawing/2018/hyperlinkcolor" val="tx"/>
                    </a:ext>
                  </a:extLst>
                </a:hlinkClick>
              </a:rPr>
              <a:t>사이언티스트</a:t>
            </a:r>
            <a:r>
              <a:rPr lang="ko-KR" altLang="en-US" sz="800" dirty="0">
                <a:solidFill>
                  <a:srgbClr val="0000FF"/>
                </a:solidFill>
                <a:latin typeface="Noto Sans KR" panose="020B0500000000000000" pitchFamily="34" charset="-127"/>
                <a:ea typeface="Noto Sans KR" panose="020B0500000000000000" pitchFamily="34" charset="-127"/>
                <a:hlinkClick r:id="rId4">
                  <a:extLst>
                    <a:ext uri="{A12FA001-AC4F-418D-AE19-62706E023703}">
                      <ahyp:hlinkClr xmlns:ahyp="http://schemas.microsoft.com/office/drawing/2018/hyperlinkcolor" val="tx"/>
                    </a:ext>
                  </a:extLst>
                </a:hlinkClick>
              </a:rPr>
              <a:t> 직무가 하는 일은</a:t>
            </a:r>
            <a:r>
              <a:rPr lang="en-US" altLang="ko-KR" sz="800" dirty="0">
                <a:solidFill>
                  <a:srgbClr val="0000FF"/>
                </a:solidFill>
                <a:latin typeface="Noto Sans KR" panose="020B0500000000000000" pitchFamily="34" charset="-127"/>
                <a:ea typeface="Noto Sans KR" panose="020B0500000000000000" pitchFamily="34" charset="-127"/>
                <a:hlinkClick r:id="rId4">
                  <a:extLst>
                    <a:ext uri="{A12FA001-AC4F-418D-AE19-62706E023703}">
                      <ahyp:hlinkClr xmlns:ahyp="http://schemas.microsoft.com/office/drawing/2018/hyperlinkcolor" val="tx"/>
                    </a:ext>
                  </a:extLst>
                </a:hlinkClick>
              </a:rPr>
              <a:t>? - </a:t>
            </a:r>
            <a:r>
              <a:rPr lang="ko-KR" altLang="en-US" sz="800" dirty="0" err="1">
                <a:solidFill>
                  <a:srgbClr val="0000FF"/>
                </a:solidFill>
                <a:latin typeface="Noto Sans KR" panose="020B0500000000000000" pitchFamily="34" charset="-127"/>
                <a:ea typeface="Noto Sans KR" panose="020B0500000000000000" pitchFamily="34" charset="-127"/>
                <a:hlinkClick r:id="rId4">
                  <a:extLst>
                    <a:ext uri="{A12FA001-AC4F-418D-AE19-62706E023703}">
                      <ahyp:hlinkClr xmlns:ahyp="http://schemas.microsoft.com/office/drawing/2018/hyperlinkcolor" val="tx"/>
                    </a:ext>
                  </a:extLst>
                </a:hlinkClick>
              </a:rPr>
              <a:t>코드스테이츠</a:t>
            </a:r>
            <a:r>
              <a:rPr lang="ko-KR" altLang="en-US" sz="800" dirty="0">
                <a:solidFill>
                  <a:srgbClr val="0000FF"/>
                </a:solidFill>
                <a:latin typeface="Noto Sans KR" panose="020B0500000000000000" pitchFamily="34" charset="-127"/>
                <a:ea typeface="Noto Sans KR" panose="020B0500000000000000" pitchFamily="34" charset="-127"/>
                <a:hlinkClick r:id="rId4">
                  <a:extLst>
                    <a:ext uri="{A12FA001-AC4F-418D-AE19-62706E023703}">
                      <ahyp:hlinkClr xmlns:ahyp="http://schemas.microsoft.com/office/drawing/2018/hyperlinkcolor" val="tx"/>
                    </a:ext>
                  </a:extLst>
                </a:hlinkClick>
              </a:rPr>
              <a:t> 공식 블로그 </a:t>
            </a:r>
            <a:r>
              <a:rPr lang="en-US" altLang="ko-KR" sz="800" dirty="0">
                <a:solidFill>
                  <a:srgbClr val="7030A0"/>
                </a:solidFill>
                <a:latin typeface="Noto Sans KR" panose="020B0500000000000000" pitchFamily="34" charset="-127"/>
                <a:ea typeface="Noto Sans KR" panose="020B0500000000000000" pitchFamily="34" charset="-127"/>
                <a:hlinkClick r:id="rId4">
                  <a:extLst>
                    <a:ext uri="{A12FA001-AC4F-418D-AE19-62706E023703}">
                      <ahyp:hlinkClr xmlns:ahyp="http://schemas.microsoft.com/office/drawing/2018/hyperlinkcolor" val="tx"/>
                    </a:ext>
                  </a:extLst>
                </a:hlinkClick>
              </a:rPr>
              <a:t>(codestates.com)</a:t>
            </a:r>
            <a:endParaRPr lang="ko-KR" altLang="en-US" sz="800" dirty="0">
              <a:solidFill>
                <a:srgbClr val="7030A0"/>
              </a:solidFill>
              <a:latin typeface="Noto Sans KR" panose="020B0500000000000000" pitchFamily="34" charset="-127"/>
              <a:ea typeface="Noto Sans KR" panose="020B0500000000000000" pitchFamily="34" charset="-127"/>
            </a:endParaRPr>
          </a:p>
        </p:txBody>
      </p:sp>
      <p:sp>
        <p:nvSpPr>
          <p:cNvPr id="5" name="TextBox 4">
            <a:extLst>
              <a:ext uri="{FF2B5EF4-FFF2-40B4-BE49-F238E27FC236}">
                <a16:creationId xmlns:a16="http://schemas.microsoft.com/office/drawing/2014/main" id="{0DDE977B-38BC-2A99-2444-A04C2E4C5339}"/>
              </a:ext>
            </a:extLst>
          </p:cNvPr>
          <p:cNvSpPr txBox="1"/>
          <p:nvPr/>
        </p:nvSpPr>
        <p:spPr>
          <a:xfrm>
            <a:off x="271861" y="2794848"/>
            <a:ext cx="4248472" cy="246221"/>
          </a:xfrm>
          <a:prstGeom prst="rect">
            <a:avLst/>
          </a:prstGeom>
          <a:noFill/>
        </p:spPr>
        <p:txBody>
          <a:bodyPr wrap="square" rtlCol="0">
            <a:spAutoFit/>
          </a:bodyPr>
          <a:lstStyle/>
          <a:p>
            <a:r>
              <a:rPr lang="ko-KR" altLang="en-US" sz="1000" dirty="0">
                <a:solidFill>
                  <a:srgbClr val="7030A0"/>
                </a:solidFill>
                <a:latin typeface="Noto Sans KR" panose="020B0500000000000000" pitchFamily="34" charset="-127"/>
                <a:ea typeface="Noto Sans KR" panose="020B0500000000000000" pitchFamily="34" charset="-127"/>
              </a:rPr>
              <a:t>데이터 직군 업무 수행 범위</a:t>
            </a:r>
          </a:p>
        </p:txBody>
      </p:sp>
      <p:sp>
        <p:nvSpPr>
          <p:cNvPr id="6" name="사각형: 둥근 모서리 5">
            <a:extLst>
              <a:ext uri="{FF2B5EF4-FFF2-40B4-BE49-F238E27FC236}">
                <a16:creationId xmlns:a16="http://schemas.microsoft.com/office/drawing/2014/main" id="{151B895A-1D45-7F17-9369-6CB910BD9371}"/>
              </a:ext>
            </a:extLst>
          </p:cNvPr>
          <p:cNvSpPr/>
          <p:nvPr/>
        </p:nvSpPr>
        <p:spPr>
          <a:xfrm>
            <a:off x="4645948" y="1131590"/>
            <a:ext cx="2160240"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rgbClr val="7030A0"/>
                </a:solidFill>
                <a:latin typeface="Open Sans" pitchFamily="2" charset="0"/>
                <a:ea typeface="Noto Sans KR" panose="020B0500000000000000" pitchFamily="34" charset="-127"/>
                <a:cs typeface="Open Sans" pitchFamily="2" charset="0"/>
              </a:rPr>
              <a:t>프로젝트 기획 의도</a:t>
            </a:r>
          </a:p>
        </p:txBody>
      </p:sp>
      <p:sp>
        <p:nvSpPr>
          <p:cNvPr id="7" name="TextBox 6">
            <a:extLst>
              <a:ext uri="{FF2B5EF4-FFF2-40B4-BE49-F238E27FC236}">
                <a16:creationId xmlns:a16="http://schemas.microsoft.com/office/drawing/2014/main" id="{CBE4604B-946D-5D4C-90D3-B938A59DA567}"/>
              </a:ext>
            </a:extLst>
          </p:cNvPr>
          <p:cNvSpPr txBox="1"/>
          <p:nvPr/>
        </p:nvSpPr>
        <p:spPr>
          <a:xfrm>
            <a:off x="4645948" y="1785031"/>
            <a:ext cx="4248472" cy="1169551"/>
          </a:xfrm>
          <a:prstGeom prst="rect">
            <a:avLst/>
          </a:prstGeom>
          <a:noFill/>
          <a:ln>
            <a:solidFill>
              <a:srgbClr val="7030A0"/>
            </a:solidFill>
          </a:ln>
        </p:spPr>
        <p:txBody>
          <a:bodyPr wrap="square" rtlCol="0">
            <a:spAutoFit/>
          </a:bodyPr>
          <a:lstStyle/>
          <a:p>
            <a:pPr marL="171450" indent="-171450">
              <a:buFont typeface="Arial" panose="020B0604020202020204" pitchFamily="34" charset="0"/>
              <a:buChar char="•"/>
            </a:pPr>
            <a:r>
              <a:rPr lang="ko-KR" altLang="en-US" sz="1000" dirty="0">
                <a:solidFill>
                  <a:srgbClr val="7030A0"/>
                </a:solidFill>
                <a:latin typeface="Open Sans" pitchFamily="2" charset="0"/>
                <a:ea typeface="Noto Sans KR" panose="020B0500000000000000" pitchFamily="34" charset="-127"/>
                <a:cs typeface="Open Sans" pitchFamily="2" charset="0"/>
              </a:rPr>
              <a:t>관심 도메인 </a:t>
            </a:r>
            <a:r>
              <a:rPr lang="en-US" altLang="ko-KR" sz="1000" dirty="0">
                <a:solidFill>
                  <a:srgbClr val="7030A0"/>
                </a:solidFill>
                <a:latin typeface="Open Sans" pitchFamily="2" charset="0"/>
                <a:ea typeface="Noto Sans KR" panose="020B0500000000000000" pitchFamily="34" charset="-127"/>
                <a:cs typeface="Open Sans" pitchFamily="2" charset="0"/>
              </a:rPr>
              <a:t>: </a:t>
            </a:r>
            <a:r>
              <a:rPr lang="ko-KR" altLang="en-US" sz="1000" dirty="0">
                <a:solidFill>
                  <a:srgbClr val="7030A0"/>
                </a:solidFill>
                <a:latin typeface="Open Sans" pitchFamily="2" charset="0"/>
                <a:ea typeface="Noto Sans KR" panose="020B0500000000000000" pitchFamily="34" charset="-127"/>
                <a:cs typeface="Open Sans" pitchFamily="2" charset="0"/>
              </a:rPr>
              <a:t>의료 </a:t>
            </a:r>
            <a:r>
              <a:rPr lang="en-US" altLang="ko-KR" sz="1000" dirty="0">
                <a:solidFill>
                  <a:srgbClr val="7030A0"/>
                </a:solidFill>
                <a:latin typeface="Open Sans" pitchFamily="2" charset="0"/>
                <a:ea typeface="Noto Sans KR" panose="020B0500000000000000" pitchFamily="34" charset="-127"/>
                <a:cs typeface="Open Sans" pitchFamily="2" charset="0"/>
              </a:rPr>
              <a:t>/ </a:t>
            </a:r>
            <a:r>
              <a:rPr lang="ko-KR" altLang="en-US" sz="1000" dirty="0">
                <a:solidFill>
                  <a:srgbClr val="7030A0"/>
                </a:solidFill>
                <a:latin typeface="Open Sans" pitchFamily="2" charset="0"/>
                <a:ea typeface="Noto Sans KR" panose="020B0500000000000000" pitchFamily="34" charset="-127"/>
                <a:cs typeface="Open Sans" pitchFamily="2" charset="0"/>
              </a:rPr>
              <a:t>헬스케어</a:t>
            </a: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000" dirty="0">
                <a:solidFill>
                  <a:srgbClr val="7030A0"/>
                </a:solidFill>
                <a:latin typeface="Open Sans" pitchFamily="2" charset="0"/>
                <a:ea typeface="Noto Sans KR" panose="020B0500000000000000" pitchFamily="34" charset="-127"/>
                <a:cs typeface="Open Sans" pitchFamily="2" charset="0"/>
              </a:rPr>
              <a:t>의료 및 헬스케어의 빅데이터 및 인공지능 분야에서는 정밀의료의 기반이 되는 </a:t>
            </a:r>
            <a:r>
              <a:rPr lang="ko-KR" altLang="en-US" sz="1000" b="1" u="sng" dirty="0">
                <a:solidFill>
                  <a:srgbClr val="7030A0"/>
                </a:solidFill>
                <a:latin typeface="Open Sans" pitchFamily="2" charset="0"/>
                <a:ea typeface="Noto Sans KR" panose="020B0500000000000000" pitchFamily="34" charset="-127"/>
                <a:cs typeface="Open Sans" pitchFamily="2" charset="0"/>
              </a:rPr>
              <a:t>분류</a:t>
            </a:r>
            <a:r>
              <a:rPr lang="en-US" altLang="ko-KR" sz="1000" b="1" u="sng" dirty="0">
                <a:solidFill>
                  <a:srgbClr val="7030A0"/>
                </a:solidFill>
                <a:latin typeface="Open Sans" pitchFamily="2" charset="0"/>
                <a:ea typeface="Noto Sans KR" panose="020B0500000000000000" pitchFamily="34" charset="-127"/>
                <a:cs typeface="Open Sans" pitchFamily="2" charset="0"/>
              </a:rPr>
              <a:t>(Classification) </a:t>
            </a:r>
            <a:r>
              <a:rPr lang="ko-KR" altLang="en-US" sz="1000" b="1" u="sng" dirty="0">
                <a:solidFill>
                  <a:srgbClr val="7030A0"/>
                </a:solidFill>
                <a:latin typeface="Open Sans" pitchFamily="2" charset="0"/>
                <a:ea typeface="Noto Sans KR" panose="020B0500000000000000" pitchFamily="34" charset="-127"/>
                <a:cs typeface="Open Sans" pitchFamily="2" charset="0"/>
              </a:rPr>
              <a:t>문제</a:t>
            </a:r>
            <a:r>
              <a:rPr lang="ko-KR" altLang="en-US" sz="1000" dirty="0">
                <a:solidFill>
                  <a:srgbClr val="7030A0"/>
                </a:solidFill>
                <a:latin typeface="Open Sans" pitchFamily="2" charset="0"/>
                <a:ea typeface="Noto Sans KR" panose="020B0500000000000000" pitchFamily="34" charset="-127"/>
                <a:cs typeface="Open Sans" pitchFamily="2" charset="0"/>
              </a:rPr>
              <a:t>에 가장 많은 관심이 집중돼 있으며</a:t>
            </a:r>
            <a:r>
              <a:rPr lang="en-US" altLang="ko-KR" sz="1000" dirty="0">
                <a:solidFill>
                  <a:srgbClr val="7030A0"/>
                </a:solidFill>
                <a:latin typeface="Open Sans" pitchFamily="2" charset="0"/>
                <a:ea typeface="Noto Sans KR" panose="020B0500000000000000" pitchFamily="34" charset="-127"/>
                <a:cs typeface="Open Sans" pitchFamily="2" charset="0"/>
              </a:rPr>
              <a:t>, </a:t>
            </a:r>
            <a:r>
              <a:rPr lang="ko-KR" altLang="en-US" sz="1000" dirty="0">
                <a:solidFill>
                  <a:srgbClr val="7030A0"/>
                </a:solidFill>
                <a:latin typeface="Open Sans" pitchFamily="2" charset="0"/>
                <a:ea typeface="Noto Sans KR" panose="020B0500000000000000" pitchFamily="34" charset="-127"/>
                <a:cs typeface="Open Sans" pitchFamily="2" charset="0"/>
              </a:rPr>
              <a:t>이는 </a:t>
            </a:r>
            <a:r>
              <a:rPr lang="ko-KR" altLang="en-US" sz="1000" b="1" u="sng" dirty="0" err="1">
                <a:solidFill>
                  <a:srgbClr val="7030A0"/>
                </a:solidFill>
                <a:latin typeface="Open Sans" pitchFamily="2" charset="0"/>
                <a:ea typeface="Noto Sans KR" panose="020B0500000000000000" pitchFamily="34" charset="-127"/>
                <a:cs typeface="Open Sans" pitchFamily="2" charset="0"/>
              </a:rPr>
              <a:t>합성곱</a:t>
            </a:r>
            <a:r>
              <a:rPr lang="ko-KR" altLang="en-US" sz="1000" b="1" u="sng" dirty="0">
                <a:solidFill>
                  <a:srgbClr val="7030A0"/>
                </a:solidFill>
                <a:latin typeface="Open Sans" pitchFamily="2" charset="0"/>
                <a:ea typeface="Noto Sans KR" panose="020B0500000000000000" pitchFamily="34" charset="-127"/>
                <a:cs typeface="Open Sans" pitchFamily="2" charset="0"/>
              </a:rPr>
              <a:t> 신경망</a:t>
            </a:r>
            <a:r>
              <a:rPr lang="en-US" altLang="ko-KR" sz="1000" b="1" u="sng" dirty="0">
                <a:solidFill>
                  <a:srgbClr val="7030A0"/>
                </a:solidFill>
                <a:latin typeface="Open Sans" pitchFamily="2" charset="0"/>
                <a:ea typeface="Noto Sans KR" panose="020B0500000000000000" pitchFamily="34" charset="-127"/>
                <a:cs typeface="Open Sans" pitchFamily="2" charset="0"/>
              </a:rPr>
              <a:t>(CNN)</a:t>
            </a:r>
            <a:r>
              <a:rPr lang="ko-KR" altLang="en-US" sz="1000" dirty="0">
                <a:solidFill>
                  <a:srgbClr val="7030A0"/>
                </a:solidFill>
                <a:latin typeface="Open Sans" pitchFamily="2" charset="0"/>
                <a:ea typeface="Noto Sans KR" panose="020B0500000000000000" pitchFamily="34" charset="-127"/>
                <a:cs typeface="Open Sans" pitchFamily="2" charset="0"/>
              </a:rPr>
              <a:t>을 통해 괄목할 만한 발전을 이룸</a:t>
            </a:r>
            <a:endParaRPr lang="en-US" altLang="ko-KR" sz="1000" dirty="0">
              <a:solidFill>
                <a:srgbClr val="7030A0"/>
              </a:solidFill>
              <a:latin typeface="Open Sans" pitchFamily="2" charset="0"/>
              <a:ea typeface="Noto Sans KR" panose="020B0500000000000000" pitchFamily="34" charset="-127"/>
              <a:cs typeface="Open Sans" pitchFamily="2" charset="0"/>
            </a:endParaRPr>
          </a:p>
          <a:p>
            <a:endParaRPr lang="en-US" altLang="ko-KR" sz="1000" dirty="0">
              <a:solidFill>
                <a:srgbClr val="7030A0"/>
              </a:solidFill>
              <a:latin typeface="Open Sans" pitchFamily="2" charset="0"/>
              <a:ea typeface="Noto Sans KR" panose="020B0500000000000000" pitchFamily="34" charset="-127"/>
              <a:cs typeface="Open Sans" pitchFamily="2" charset="0"/>
            </a:endParaRPr>
          </a:p>
          <a:p>
            <a:r>
              <a:rPr lang="ko-KR" altLang="en-US" sz="800" dirty="0">
                <a:solidFill>
                  <a:srgbClr val="7030A0"/>
                </a:solidFill>
                <a:latin typeface="Open Sans" pitchFamily="2" charset="0"/>
                <a:ea typeface="Noto Sans KR" panose="020B0500000000000000" pitchFamily="34" charset="-127"/>
                <a:cs typeface="Open Sans" pitchFamily="2" charset="0"/>
              </a:rPr>
              <a:t>출처 </a:t>
            </a:r>
            <a:r>
              <a:rPr lang="en-US" altLang="ko-KR" sz="800" dirty="0">
                <a:solidFill>
                  <a:srgbClr val="7030A0"/>
                </a:solidFill>
                <a:latin typeface="Open Sans" pitchFamily="2" charset="0"/>
                <a:ea typeface="Noto Sans KR" panose="020B0500000000000000" pitchFamily="34" charset="-127"/>
                <a:cs typeface="Open Sans" pitchFamily="2" charset="0"/>
              </a:rPr>
              <a:t>: </a:t>
            </a:r>
            <a:r>
              <a:rPr lang="ko-KR" altLang="en-US" sz="800" dirty="0">
                <a:solidFill>
                  <a:srgbClr val="7030A0"/>
                </a:solidFill>
                <a:latin typeface="Open Sans" pitchFamily="2" charset="0"/>
                <a:ea typeface="Noto Sans KR" panose="020B0500000000000000" pitchFamily="34" charset="-127"/>
                <a:cs typeface="Open Sans" pitchFamily="2" charset="0"/>
              </a:rPr>
              <a:t>한국보건산업진흥원 </a:t>
            </a:r>
            <a:r>
              <a:rPr lang="en-US" altLang="ko-KR" sz="800" dirty="0">
                <a:solidFill>
                  <a:srgbClr val="7030A0"/>
                </a:solidFill>
                <a:latin typeface="Open Sans" pitchFamily="2" charset="0"/>
                <a:ea typeface="Noto Sans KR" panose="020B0500000000000000" pitchFamily="34" charset="-127"/>
                <a:cs typeface="Open Sans" pitchFamily="2" charset="0"/>
              </a:rPr>
              <a:t>- 2019 </a:t>
            </a:r>
            <a:r>
              <a:rPr lang="ko-KR" altLang="en-US" sz="800" dirty="0">
                <a:solidFill>
                  <a:srgbClr val="7030A0"/>
                </a:solidFill>
                <a:latin typeface="Open Sans" pitchFamily="2" charset="0"/>
                <a:ea typeface="Noto Sans KR" panose="020B0500000000000000" pitchFamily="34" charset="-127"/>
                <a:cs typeface="Open Sans" pitchFamily="2" charset="0"/>
              </a:rPr>
              <a:t>인공지능</a:t>
            </a:r>
            <a:r>
              <a:rPr lang="en-US" altLang="ko-KR" sz="800" dirty="0">
                <a:solidFill>
                  <a:srgbClr val="7030A0"/>
                </a:solidFill>
                <a:latin typeface="Open Sans" pitchFamily="2" charset="0"/>
                <a:ea typeface="Noto Sans KR" panose="020B0500000000000000" pitchFamily="34" charset="-127"/>
                <a:cs typeface="Open Sans" pitchFamily="2" charset="0"/>
              </a:rPr>
              <a:t>(AI) </a:t>
            </a:r>
            <a:r>
              <a:rPr lang="ko-KR" altLang="en-US" sz="800" dirty="0">
                <a:solidFill>
                  <a:srgbClr val="7030A0"/>
                </a:solidFill>
                <a:latin typeface="Open Sans" pitchFamily="2" charset="0"/>
                <a:ea typeface="Noto Sans KR" panose="020B0500000000000000" pitchFamily="34" charset="-127"/>
                <a:cs typeface="Open Sans" pitchFamily="2" charset="0"/>
              </a:rPr>
              <a:t>기반 의료기기 현황 및 이슈</a:t>
            </a:r>
            <a:endParaRPr lang="en-US" altLang="ko-KR" sz="800" dirty="0">
              <a:solidFill>
                <a:srgbClr val="7030A0"/>
              </a:solidFill>
              <a:latin typeface="Open Sans" pitchFamily="2" charset="0"/>
              <a:ea typeface="Noto Sans KR" panose="020B0500000000000000" pitchFamily="34" charset="-127"/>
              <a:cs typeface="Open Sans" pitchFamily="2" charset="0"/>
            </a:endParaRPr>
          </a:p>
        </p:txBody>
      </p:sp>
      <p:sp>
        <p:nvSpPr>
          <p:cNvPr id="9" name="TextBox 8">
            <a:extLst>
              <a:ext uri="{FF2B5EF4-FFF2-40B4-BE49-F238E27FC236}">
                <a16:creationId xmlns:a16="http://schemas.microsoft.com/office/drawing/2014/main" id="{189262D6-324B-B61C-4FF2-459940CE2A6F}"/>
              </a:ext>
            </a:extLst>
          </p:cNvPr>
          <p:cNvSpPr txBox="1"/>
          <p:nvPr/>
        </p:nvSpPr>
        <p:spPr>
          <a:xfrm>
            <a:off x="4645948" y="4402728"/>
            <a:ext cx="4248472" cy="430887"/>
          </a:xfrm>
          <a:prstGeom prst="rect">
            <a:avLst/>
          </a:prstGeom>
          <a:noFill/>
          <a:ln w="28575">
            <a:solidFill>
              <a:srgbClr val="7030A0"/>
            </a:solidFill>
          </a:ln>
        </p:spPr>
        <p:txBody>
          <a:bodyPr wrap="square" rtlCol="0">
            <a:spAutoFit/>
          </a:bodyPr>
          <a:lstStyle/>
          <a:p>
            <a:pPr marL="171450" indent="-171450">
              <a:buFont typeface="Arial" panose="020B0604020202020204" pitchFamily="34" charset="0"/>
              <a:buChar char="•"/>
            </a:pPr>
            <a:r>
              <a:rPr lang="ko-KR" altLang="en-US" sz="1100" dirty="0">
                <a:solidFill>
                  <a:srgbClr val="7030A0"/>
                </a:solidFill>
                <a:latin typeface="Open Sans" pitchFamily="2" charset="0"/>
                <a:ea typeface="Noto Sans KR" panose="020B0500000000000000" pitchFamily="34" charset="-127"/>
                <a:cs typeface="Open Sans" pitchFamily="2" charset="0"/>
              </a:rPr>
              <a:t>프로젝트 개요 </a:t>
            </a:r>
            <a:r>
              <a:rPr lang="en-US" altLang="ko-KR" sz="1100" dirty="0">
                <a:solidFill>
                  <a:srgbClr val="7030A0"/>
                </a:solidFill>
                <a:latin typeface="Open Sans" pitchFamily="2" charset="0"/>
                <a:ea typeface="Noto Sans KR" panose="020B0500000000000000" pitchFamily="34" charset="-127"/>
                <a:cs typeface="Open Sans" pitchFamily="2" charset="0"/>
              </a:rPr>
              <a:t>:</a:t>
            </a:r>
            <a:r>
              <a:rPr lang="ko-KR" altLang="en-US" sz="1100" dirty="0">
                <a:solidFill>
                  <a:srgbClr val="7030A0"/>
                </a:solidFill>
                <a:latin typeface="Open Sans" pitchFamily="2" charset="0"/>
                <a:ea typeface="Noto Sans KR" panose="020B0500000000000000" pitchFamily="34" charset="-127"/>
                <a:cs typeface="Open Sans" pitchFamily="2" charset="0"/>
              </a:rPr>
              <a:t> </a:t>
            </a:r>
            <a:r>
              <a:rPr kumimoji="0" lang="ko-KR" altLang="en-US" sz="1100" b="1" i="0" u="none" strike="noStrike" kern="1200" cap="none" spc="0" normalizeH="0" baseline="0" noProof="0" dirty="0" err="1">
                <a:ln>
                  <a:noFill/>
                </a:ln>
                <a:solidFill>
                  <a:srgbClr val="7030A0"/>
                </a:solidFill>
                <a:effectLst/>
                <a:uLnTx/>
                <a:uFillTx/>
                <a:latin typeface="Open Sans" pitchFamily="2" charset="0"/>
                <a:ea typeface="Noto Sans KR" panose="020B0500000000000000" pitchFamily="34" charset="-127"/>
                <a:cs typeface="Open Sans" pitchFamily="2" charset="0"/>
              </a:rPr>
              <a:t>합성곱</a:t>
            </a:r>
            <a:r>
              <a:rPr kumimoji="0" lang="ko-KR" altLang="en-US" sz="1100" b="1" i="0" u="none" strike="noStrike" kern="1200" cap="none" spc="0" normalizeH="0" baseline="0" noProof="0" dirty="0">
                <a:ln>
                  <a:noFill/>
                </a:ln>
                <a:solidFill>
                  <a:srgbClr val="7030A0"/>
                </a:solidFill>
                <a:effectLst/>
                <a:uLnTx/>
                <a:uFillTx/>
                <a:latin typeface="Open Sans" pitchFamily="2" charset="0"/>
                <a:ea typeface="Noto Sans KR" panose="020B0500000000000000" pitchFamily="34" charset="-127"/>
                <a:cs typeface="Open Sans" pitchFamily="2" charset="0"/>
              </a:rPr>
              <a:t> 신경망</a:t>
            </a:r>
            <a:r>
              <a:rPr kumimoji="0" lang="en-US" altLang="ko-KR" sz="1100" b="1" i="0" u="none" strike="noStrike" kern="1200" cap="none" spc="0" normalizeH="0" baseline="0" noProof="0" dirty="0">
                <a:ln>
                  <a:noFill/>
                </a:ln>
                <a:solidFill>
                  <a:srgbClr val="7030A0"/>
                </a:solidFill>
                <a:effectLst/>
                <a:uLnTx/>
                <a:uFillTx/>
                <a:latin typeface="Open Sans" pitchFamily="2" charset="0"/>
                <a:ea typeface="Noto Sans KR" panose="020B0500000000000000" pitchFamily="34" charset="-127"/>
                <a:cs typeface="Open Sans" pitchFamily="2" charset="0"/>
              </a:rPr>
              <a:t>(</a:t>
            </a:r>
            <a:r>
              <a:rPr lang="en-US" altLang="ko-KR" sz="1100" b="1" dirty="0">
                <a:solidFill>
                  <a:srgbClr val="7030A0"/>
                </a:solidFill>
                <a:latin typeface="Open Sans" pitchFamily="2" charset="0"/>
                <a:ea typeface="Noto Sans KR" panose="020B0500000000000000" pitchFamily="34" charset="-127"/>
                <a:cs typeface="Open Sans" pitchFamily="2" charset="0"/>
              </a:rPr>
              <a:t>CNN)</a:t>
            </a:r>
            <a:r>
              <a:rPr lang="ko-KR" altLang="en-US" sz="1100" dirty="0">
                <a:solidFill>
                  <a:srgbClr val="7030A0"/>
                </a:solidFill>
                <a:latin typeface="Open Sans" pitchFamily="2" charset="0"/>
                <a:ea typeface="Noto Sans KR" panose="020B0500000000000000" pitchFamily="34" charset="-127"/>
                <a:cs typeface="Open Sans" pitchFamily="2" charset="0"/>
              </a:rPr>
              <a:t>을 통해 </a:t>
            </a:r>
            <a:r>
              <a:rPr lang="en-US" altLang="ko-KR" sz="1100" b="1" dirty="0">
                <a:solidFill>
                  <a:srgbClr val="7030A0"/>
                </a:solidFill>
                <a:latin typeface="Open Sans" pitchFamily="2" charset="0"/>
                <a:ea typeface="Noto Sans KR" panose="020B0500000000000000" pitchFamily="34" charset="-127"/>
                <a:cs typeface="Open Sans" pitchFamily="2" charset="0"/>
              </a:rPr>
              <a:t>Brain MRI </a:t>
            </a:r>
            <a:r>
              <a:rPr lang="ko-KR" altLang="en-US" sz="1100" b="1" dirty="0">
                <a:solidFill>
                  <a:srgbClr val="7030A0"/>
                </a:solidFill>
                <a:latin typeface="Open Sans" pitchFamily="2" charset="0"/>
                <a:ea typeface="Noto Sans KR" panose="020B0500000000000000" pitchFamily="34" charset="-127"/>
                <a:cs typeface="Open Sans" pitchFamily="2" charset="0"/>
              </a:rPr>
              <a:t>이미지</a:t>
            </a:r>
            <a:r>
              <a:rPr lang="ko-KR" altLang="en-US" sz="1100" dirty="0">
                <a:solidFill>
                  <a:srgbClr val="7030A0"/>
                </a:solidFill>
                <a:latin typeface="Open Sans" pitchFamily="2" charset="0"/>
                <a:ea typeface="Noto Sans KR" panose="020B0500000000000000" pitchFamily="34" charset="-127"/>
                <a:cs typeface="Open Sans" pitchFamily="2" charset="0"/>
              </a:rPr>
              <a:t>를 </a:t>
            </a:r>
            <a:r>
              <a:rPr lang="ko-KR" altLang="en-US" sz="1100" b="1" dirty="0">
                <a:solidFill>
                  <a:srgbClr val="7030A0"/>
                </a:solidFill>
                <a:latin typeface="Open Sans" pitchFamily="2" charset="0"/>
                <a:ea typeface="Noto Sans KR" panose="020B0500000000000000" pitchFamily="34" charset="-127"/>
                <a:cs typeface="Open Sans" pitchFamily="2" charset="0"/>
              </a:rPr>
              <a:t>알츠하이머와 경도인지장애</a:t>
            </a:r>
            <a:r>
              <a:rPr lang="en-US" altLang="ko-KR" sz="1100" b="1" dirty="0">
                <a:solidFill>
                  <a:srgbClr val="7030A0"/>
                </a:solidFill>
                <a:latin typeface="Open Sans" pitchFamily="2" charset="0"/>
                <a:ea typeface="Noto Sans KR" panose="020B0500000000000000" pitchFamily="34" charset="-127"/>
                <a:cs typeface="Open Sans" pitchFamily="2" charset="0"/>
              </a:rPr>
              <a:t>(MCI)</a:t>
            </a:r>
            <a:r>
              <a:rPr lang="ko-KR" altLang="en-US" sz="1100" dirty="0">
                <a:solidFill>
                  <a:srgbClr val="7030A0"/>
                </a:solidFill>
                <a:latin typeface="Open Sans" pitchFamily="2" charset="0"/>
                <a:ea typeface="Noto Sans KR" panose="020B0500000000000000" pitchFamily="34" charset="-127"/>
                <a:cs typeface="Open Sans" pitchFamily="2" charset="0"/>
              </a:rPr>
              <a:t>로 </a:t>
            </a:r>
            <a:r>
              <a:rPr lang="ko-KR" altLang="en-US" sz="1100" b="1" dirty="0">
                <a:solidFill>
                  <a:srgbClr val="7030A0"/>
                </a:solidFill>
                <a:latin typeface="Open Sans" pitchFamily="2" charset="0"/>
                <a:ea typeface="Noto Sans KR" panose="020B0500000000000000" pitchFamily="34" charset="-127"/>
                <a:cs typeface="Open Sans" pitchFamily="2" charset="0"/>
              </a:rPr>
              <a:t>분류</a:t>
            </a:r>
            <a:r>
              <a:rPr lang="ko-KR" altLang="en-US" sz="1100" dirty="0">
                <a:solidFill>
                  <a:srgbClr val="7030A0"/>
                </a:solidFill>
                <a:latin typeface="Open Sans" pitchFamily="2" charset="0"/>
                <a:ea typeface="Noto Sans KR" panose="020B0500000000000000" pitchFamily="34" charset="-127"/>
                <a:cs typeface="Open Sans" pitchFamily="2" charset="0"/>
              </a:rPr>
              <a:t>하는 </a:t>
            </a:r>
            <a:r>
              <a:rPr lang="ko-KR" altLang="en-US" sz="1100" b="1" dirty="0">
                <a:solidFill>
                  <a:srgbClr val="7030A0"/>
                </a:solidFill>
                <a:latin typeface="Open Sans" pitchFamily="2" charset="0"/>
                <a:ea typeface="Noto Sans KR" panose="020B0500000000000000" pitchFamily="34" charset="-127"/>
                <a:cs typeface="Open Sans" pitchFamily="2" charset="0"/>
              </a:rPr>
              <a:t>딥러닝 모델</a:t>
            </a:r>
            <a:r>
              <a:rPr lang="ko-KR" altLang="en-US" sz="1100" dirty="0">
                <a:solidFill>
                  <a:srgbClr val="7030A0"/>
                </a:solidFill>
                <a:latin typeface="Open Sans" pitchFamily="2" charset="0"/>
                <a:ea typeface="Noto Sans KR" panose="020B0500000000000000" pitchFamily="34" charset="-127"/>
                <a:cs typeface="Open Sans" pitchFamily="2" charset="0"/>
              </a:rPr>
              <a:t> 개발</a:t>
            </a:r>
            <a:endParaRPr lang="en-US" altLang="ko-KR" sz="1100" dirty="0">
              <a:solidFill>
                <a:srgbClr val="7030A0"/>
              </a:solidFill>
              <a:latin typeface="Open Sans" pitchFamily="2" charset="0"/>
              <a:ea typeface="Noto Sans KR" panose="020B0500000000000000" pitchFamily="34" charset="-127"/>
              <a:cs typeface="Open Sans" pitchFamily="2" charset="0"/>
            </a:endParaRPr>
          </a:p>
        </p:txBody>
      </p:sp>
      <p:sp>
        <p:nvSpPr>
          <p:cNvPr id="13" name="TextBox 12">
            <a:extLst>
              <a:ext uri="{FF2B5EF4-FFF2-40B4-BE49-F238E27FC236}">
                <a16:creationId xmlns:a16="http://schemas.microsoft.com/office/drawing/2014/main" id="{26BA2F10-A0DD-DCC9-80F2-EBE83DFAC156}"/>
              </a:ext>
            </a:extLst>
          </p:cNvPr>
          <p:cNvSpPr txBox="1"/>
          <p:nvPr/>
        </p:nvSpPr>
        <p:spPr>
          <a:xfrm>
            <a:off x="4645198" y="2993133"/>
            <a:ext cx="4265914" cy="261610"/>
          </a:xfrm>
          <a:prstGeom prst="rect">
            <a:avLst/>
          </a:prstGeom>
          <a:noFill/>
        </p:spPr>
        <p:txBody>
          <a:bodyPr wrap="square">
            <a:spAutoFit/>
          </a:bodyPr>
          <a:lstStyle/>
          <a:p>
            <a:r>
              <a:rPr kumimoji="0" lang="en-US" altLang="ko-KR" sz="1100" b="0" i="0" u="none" strike="noStrike" kern="1200" cap="none" spc="0" normalizeH="0" baseline="0" noProof="0" dirty="0">
                <a:ln>
                  <a:noFill/>
                </a:ln>
                <a:solidFill>
                  <a:srgbClr val="7030A0"/>
                </a:solidFill>
                <a:effectLst/>
                <a:uLnTx/>
                <a:uFillTx/>
                <a:latin typeface="Open Sans" pitchFamily="2" charset="0"/>
                <a:ea typeface="Noto Sans KR" panose="020B0500000000000000" pitchFamily="34" charset="-127"/>
                <a:cs typeface="Open Sans" pitchFamily="2" charset="0"/>
              </a:rPr>
              <a:t>CNN : Convolutional Neural Network, </a:t>
            </a:r>
            <a:r>
              <a:rPr kumimoji="0" lang="ko-KR" altLang="en-US" sz="1100" b="0" i="0" u="none" strike="noStrike" kern="1200" cap="none" spc="0" normalizeH="0" baseline="0" noProof="0" dirty="0" err="1">
                <a:ln>
                  <a:noFill/>
                </a:ln>
                <a:solidFill>
                  <a:srgbClr val="7030A0"/>
                </a:solidFill>
                <a:effectLst/>
                <a:uLnTx/>
                <a:uFillTx/>
                <a:latin typeface="Open Sans" pitchFamily="2" charset="0"/>
                <a:ea typeface="Noto Sans KR" panose="020B0500000000000000" pitchFamily="34" charset="-127"/>
                <a:cs typeface="Open Sans" pitchFamily="2" charset="0"/>
              </a:rPr>
              <a:t>합성곱</a:t>
            </a:r>
            <a:r>
              <a:rPr kumimoji="0" lang="ko-KR" altLang="en-US" sz="1100" b="0" i="0" u="none" strike="noStrike" kern="1200" cap="none" spc="0" normalizeH="0" baseline="0" noProof="0" dirty="0">
                <a:ln>
                  <a:noFill/>
                </a:ln>
                <a:solidFill>
                  <a:srgbClr val="7030A0"/>
                </a:solidFill>
                <a:effectLst/>
                <a:uLnTx/>
                <a:uFillTx/>
                <a:latin typeface="Open Sans" pitchFamily="2" charset="0"/>
                <a:ea typeface="Noto Sans KR" panose="020B0500000000000000" pitchFamily="34" charset="-127"/>
                <a:cs typeface="Open Sans" pitchFamily="2" charset="0"/>
              </a:rPr>
              <a:t> 신경망</a:t>
            </a:r>
            <a:endParaRPr lang="ko-KR" altLang="en-US" sz="1100" dirty="0"/>
          </a:p>
        </p:txBody>
      </p:sp>
      <p:pic>
        <p:nvPicPr>
          <p:cNvPr id="3078" name="Picture 6">
            <a:extLst>
              <a:ext uri="{FF2B5EF4-FFF2-40B4-BE49-F238E27FC236}">
                <a16:creationId xmlns:a16="http://schemas.microsoft.com/office/drawing/2014/main" id="{E7002030-A2F0-55DC-D96C-DAA0D47B45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5573" y="3255290"/>
            <a:ext cx="4248847" cy="1088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426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17682" y="258151"/>
            <a:ext cx="5157181" cy="461665"/>
          </a:xfrm>
          <a:prstGeom prst="rect">
            <a:avLst/>
          </a:prstGeom>
          <a:noFill/>
        </p:spPr>
        <p:txBody>
          <a:bodyPr wrap="none" rtlCol="0">
            <a:spAutoFit/>
          </a:bodyPr>
          <a:lstStyle/>
          <a:p>
            <a:r>
              <a:rPr lang="en-US" altLang="ko-KR" sz="2400" dirty="0">
                <a:solidFill>
                  <a:srgbClr val="7030A0"/>
                </a:solidFill>
                <a:latin typeface="Open Sans" pitchFamily="2" charset="0"/>
                <a:ea typeface="Open Sans" pitchFamily="2" charset="0"/>
                <a:cs typeface="Open Sans" pitchFamily="2" charset="0"/>
              </a:rPr>
              <a:t>Validation – Final Model Evaluation</a:t>
            </a:r>
            <a:endParaRPr lang="en-US" altLang="ko-KR" sz="2400" dirty="0">
              <a:solidFill>
                <a:srgbClr val="7030A0"/>
              </a:solidFill>
              <a:latin typeface="Open Sans" pitchFamily="2" charset="0"/>
              <a:ea typeface="Noto Sans KR" panose="020B0500000000000000" pitchFamily="34" charset="-127"/>
              <a:cs typeface="Open Sans" pitchFamily="2" charset="0"/>
            </a:endParaRPr>
          </a:p>
        </p:txBody>
      </p:sp>
      <p:grpSp>
        <p:nvGrpSpPr>
          <p:cNvPr id="79" name="그룹 78"/>
          <p:cNvGrpSpPr/>
          <p:nvPr/>
        </p:nvGrpSpPr>
        <p:grpSpPr>
          <a:xfrm>
            <a:off x="8349115" y="31462"/>
            <a:ext cx="748916" cy="716215"/>
            <a:chOff x="8349115" y="31462"/>
            <a:chExt cx="748916" cy="716215"/>
          </a:xfrm>
        </p:grpSpPr>
        <p:grpSp>
          <p:nvGrpSpPr>
            <p:cNvPr id="80" name="그룹 79"/>
            <p:cNvGrpSpPr/>
            <p:nvPr/>
          </p:nvGrpSpPr>
          <p:grpSpPr>
            <a:xfrm>
              <a:off x="8766487" y="190296"/>
              <a:ext cx="295864" cy="295864"/>
              <a:chOff x="8378650" y="324694"/>
              <a:chExt cx="295864" cy="295864"/>
            </a:xfrm>
          </p:grpSpPr>
          <p:sp>
            <p:nvSpPr>
              <p:cNvPr id="93" name="타원 9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4" name="직선 연결선 93"/>
              <p:cNvCxnSpPr>
                <a:stCxn id="93" idx="1"/>
                <a:endCxn id="9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5" name="직선 연결선 94"/>
              <p:cNvCxnSpPr>
                <a:stCxn id="93" idx="7"/>
                <a:endCxn id="9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6" name="직선 연결선 95"/>
              <p:cNvCxnSpPr>
                <a:stCxn id="93" idx="0"/>
                <a:endCxn id="9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7" name="직선 연결선 96"/>
              <p:cNvCxnSpPr>
                <a:stCxn id="93" idx="2"/>
                <a:endCxn id="9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81" name="그룹 80"/>
            <p:cNvGrpSpPr/>
            <p:nvPr/>
          </p:nvGrpSpPr>
          <p:grpSpPr>
            <a:xfrm>
              <a:off x="8349115" y="31462"/>
              <a:ext cx="383328" cy="383328"/>
              <a:chOff x="8676431" y="160879"/>
              <a:chExt cx="426915" cy="426915"/>
            </a:xfrm>
          </p:grpSpPr>
          <p:sp>
            <p:nvSpPr>
              <p:cNvPr id="88" name="타원 8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9" name="직선 연결선 88"/>
              <p:cNvCxnSpPr>
                <a:stCxn id="88" idx="1"/>
                <a:endCxn id="8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0" name="직선 연결선 89"/>
              <p:cNvCxnSpPr>
                <a:stCxn id="88" idx="7"/>
                <a:endCxn id="8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1" name="직선 연결선 90"/>
              <p:cNvCxnSpPr>
                <a:stCxn id="88" idx="0"/>
                <a:endCxn id="8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2" name="직선 연결선 91"/>
              <p:cNvCxnSpPr>
                <a:stCxn id="88" idx="2"/>
                <a:endCxn id="8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82" name="그룹 81"/>
            <p:cNvGrpSpPr/>
            <p:nvPr/>
          </p:nvGrpSpPr>
          <p:grpSpPr>
            <a:xfrm>
              <a:off x="8872194" y="521840"/>
              <a:ext cx="225837" cy="225837"/>
              <a:chOff x="8614083" y="576193"/>
              <a:chExt cx="225837" cy="225837"/>
            </a:xfrm>
          </p:grpSpPr>
          <p:sp>
            <p:nvSpPr>
              <p:cNvPr id="83" name="타원 8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2" name="그룹 1">
            <a:extLst>
              <a:ext uri="{FF2B5EF4-FFF2-40B4-BE49-F238E27FC236}">
                <a16:creationId xmlns:a16="http://schemas.microsoft.com/office/drawing/2014/main" id="{2DFBEAF4-0348-5CCD-0B07-827C0C7537E0}"/>
              </a:ext>
            </a:extLst>
          </p:cNvPr>
          <p:cNvGrpSpPr/>
          <p:nvPr/>
        </p:nvGrpSpPr>
        <p:grpSpPr>
          <a:xfrm>
            <a:off x="432837" y="1131590"/>
            <a:ext cx="8273138" cy="576064"/>
            <a:chOff x="432837" y="1131590"/>
            <a:chExt cx="8273138" cy="576064"/>
          </a:xfrm>
        </p:grpSpPr>
        <p:sp>
          <p:nvSpPr>
            <p:cNvPr id="3" name="사각형: 둥근 모서리 2">
              <a:extLst>
                <a:ext uri="{FF2B5EF4-FFF2-40B4-BE49-F238E27FC236}">
                  <a16:creationId xmlns:a16="http://schemas.microsoft.com/office/drawing/2014/main" id="{D1E05DEF-2E84-AFB6-348D-6D075ED90CFE}"/>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 name="사각형: 둥근 모서리 3">
              <a:extLst>
                <a:ext uri="{FF2B5EF4-FFF2-40B4-BE49-F238E27FC236}">
                  <a16:creationId xmlns:a16="http://schemas.microsoft.com/office/drawing/2014/main" id="{50112FDF-0B1F-9F65-E45B-CAC36ED689CC}"/>
                </a:ext>
              </a:extLst>
            </p:cNvPr>
            <p:cNvSpPr/>
            <p:nvPr/>
          </p:nvSpPr>
          <p:spPr>
            <a:xfrm>
              <a:off x="7196401"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 name="사각형: 둥근 모서리 4">
              <a:extLst>
                <a:ext uri="{FF2B5EF4-FFF2-40B4-BE49-F238E27FC236}">
                  <a16:creationId xmlns:a16="http://schemas.microsoft.com/office/drawing/2014/main" id="{3176BE67-FD84-790F-8973-6F56312282E3}"/>
                </a:ext>
              </a:extLst>
            </p:cNvPr>
            <p:cNvSpPr/>
            <p:nvPr/>
          </p:nvSpPr>
          <p:spPr>
            <a:xfrm>
              <a:off x="3814619"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6" name="사각형: 둥근 모서리 5">
              <a:extLst>
                <a:ext uri="{FF2B5EF4-FFF2-40B4-BE49-F238E27FC236}">
                  <a16:creationId xmlns:a16="http://schemas.microsoft.com/office/drawing/2014/main" id="{E63C4DF8-3E6D-896C-A091-FABB6D8279A2}"/>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7" name="사각형: 둥근 모서리 6">
              <a:extLst>
                <a:ext uri="{FF2B5EF4-FFF2-40B4-BE49-F238E27FC236}">
                  <a16:creationId xmlns:a16="http://schemas.microsoft.com/office/drawing/2014/main" id="{7B400C88-0202-99FD-1FA7-78F568CDDE79}"/>
                </a:ext>
              </a:extLst>
            </p:cNvPr>
            <p:cNvSpPr/>
            <p:nvPr/>
          </p:nvSpPr>
          <p:spPr>
            <a:xfrm>
              <a:off x="5505510"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8" name="화살표: 오른쪽 7">
              <a:extLst>
                <a:ext uri="{FF2B5EF4-FFF2-40B4-BE49-F238E27FC236}">
                  <a16:creationId xmlns:a16="http://schemas.microsoft.com/office/drawing/2014/main" id="{62ED6658-58DA-27D4-6770-5C7AA1B3D198}"/>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른쪽 8">
              <a:extLst>
                <a:ext uri="{FF2B5EF4-FFF2-40B4-BE49-F238E27FC236}">
                  <a16:creationId xmlns:a16="http://schemas.microsoft.com/office/drawing/2014/main" id="{02F6C456-D634-5148-CEA4-7D616F27F044}"/>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화살표: 오른쪽 9">
              <a:extLst>
                <a:ext uri="{FF2B5EF4-FFF2-40B4-BE49-F238E27FC236}">
                  <a16:creationId xmlns:a16="http://schemas.microsoft.com/office/drawing/2014/main" id="{97C37E0B-A672-3960-9D74-BFFDE3D25006}"/>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10">
              <a:extLst>
                <a:ext uri="{FF2B5EF4-FFF2-40B4-BE49-F238E27FC236}">
                  <a16:creationId xmlns:a16="http://schemas.microsoft.com/office/drawing/2014/main" id="{89E92080-A751-0F40-759E-388C69B64E64}"/>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사각형: 둥근 모서리 12">
            <a:extLst>
              <a:ext uri="{FF2B5EF4-FFF2-40B4-BE49-F238E27FC236}">
                <a16:creationId xmlns:a16="http://schemas.microsoft.com/office/drawing/2014/main" id="{C0D76F27-404C-2633-7748-31EBF4381693}"/>
              </a:ext>
            </a:extLst>
          </p:cNvPr>
          <p:cNvSpPr/>
          <p:nvPr/>
        </p:nvSpPr>
        <p:spPr>
          <a:xfrm>
            <a:off x="2116224" y="1892402"/>
            <a:ext cx="2554987"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dirty="0">
                <a:solidFill>
                  <a:srgbClr val="7030A0"/>
                </a:solidFill>
                <a:latin typeface="Open Sans" pitchFamily="2" charset="0"/>
                <a:ea typeface="Noto Sans KR" panose="020B0500000000000000" pitchFamily="34" charset="-127"/>
                <a:cs typeface="Open Sans" pitchFamily="2" charset="0"/>
              </a:rPr>
              <a:t>최종 모델 일반화 가능성</a:t>
            </a:r>
          </a:p>
        </p:txBody>
      </p:sp>
      <p:pic>
        <p:nvPicPr>
          <p:cNvPr id="37890" name="Picture 2">
            <a:extLst>
              <a:ext uri="{FF2B5EF4-FFF2-40B4-BE49-F238E27FC236}">
                <a16:creationId xmlns:a16="http://schemas.microsoft.com/office/drawing/2014/main" id="{76520441-AAE8-4F57-1610-9F44C8281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065" y="2628212"/>
            <a:ext cx="2461303" cy="2051836"/>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a:extLst>
              <a:ext uri="{FF2B5EF4-FFF2-40B4-BE49-F238E27FC236}">
                <a16:creationId xmlns:a16="http://schemas.microsoft.com/office/drawing/2014/main" id="{8F06C14C-37CE-B254-DE98-4848269EC3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4368" y="2628212"/>
            <a:ext cx="2461303" cy="2051836"/>
          </a:xfrm>
          <a:prstGeom prst="rect">
            <a:avLst/>
          </a:prstGeom>
          <a:noFill/>
          <a:extLst>
            <a:ext uri="{909E8E84-426E-40DD-AFC4-6F175D3DCCD1}">
              <a14:hiddenFill xmlns:a14="http://schemas.microsoft.com/office/drawing/2010/main">
                <a:solidFill>
                  <a:srgbClr val="FFFFFF"/>
                </a:solidFill>
              </a14:hiddenFill>
            </a:ext>
          </a:extLst>
        </p:spPr>
      </p:pic>
      <p:pic>
        <p:nvPicPr>
          <p:cNvPr id="15" name="그림 14">
            <a:extLst>
              <a:ext uri="{FF2B5EF4-FFF2-40B4-BE49-F238E27FC236}">
                <a16:creationId xmlns:a16="http://schemas.microsoft.com/office/drawing/2014/main" id="{1F47E8E9-075A-54AB-72C4-B05FF323D131}"/>
              </a:ext>
            </a:extLst>
          </p:cNvPr>
          <p:cNvPicPr>
            <a:picLocks noChangeAspect="1"/>
          </p:cNvPicPr>
          <p:nvPr/>
        </p:nvPicPr>
        <p:blipFill>
          <a:blip r:embed="rId5"/>
          <a:stretch>
            <a:fillRect/>
          </a:stretch>
        </p:blipFill>
        <p:spPr>
          <a:xfrm>
            <a:off x="4873733" y="1835940"/>
            <a:ext cx="2133848" cy="735810"/>
          </a:xfrm>
          <a:prstGeom prst="rect">
            <a:avLst/>
          </a:prstGeom>
        </p:spPr>
      </p:pic>
    </p:spTree>
    <p:extLst>
      <p:ext uri="{BB962C8B-B14F-4D97-AF65-F5344CB8AC3E}">
        <p14:creationId xmlns:p14="http://schemas.microsoft.com/office/powerpoint/2010/main" val="2359545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471996" y="258151"/>
            <a:ext cx="5248553" cy="461665"/>
          </a:xfrm>
          <a:prstGeom prst="rect">
            <a:avLst/>
          </a:prstGeom>
          <a:noFill/>
        </p:spPr>
        <p:txBody>
          <a:bodyPr wrap="none" rtlCol="0">
            <a:spAutoFit/>
          </a:bodyPr>
          <a:lstStyle/>
          <a:p>
            <a:r>
              <a:rPr lang="en-US" altLang="ko-KR" sz="2400" dirty="0">
                <a:solidFill>
                  <a:srgbClr val="7030A0"/>
                </a:solidFill>
                <a:latin typeface="Open Sans" pitchFamily="2" charset="0"/>
                <a:ea typeface="Open Sans" pitchFamily="2" charset="0"/>
                <a:cs typeface="Open Sans" pitchFamily="2" charset="0"/>
              </a:rPr>
              <a:t>Validation – </a:t>
            </a:r>
            <a:r>
              <a:rPr lang="en-US" altLang="ko-KR" sz="2400" dirty="0">
                <a:solidFill>
                  <a:srgbClr val="7030A0"/>
                </a:solidFill>
                <a:latin typeface="Open Sans" pitchFamily="2" charset="0"/>
                <a:ea typeface="Noto Sans KR" panose="020B0500000000000000" pitchFamily="34" charset="-127"/>
                <a:cs typeface="Open Sans" pitchFamily="2" charset="0"/>
              </a:rPr>
              <a:t>Test Dataset Prediction</a:t>
            </a:r>
          </a:p>
        </p:txBody>
      </p:sp>
      <p:grpSp>
        <p:nvGrpSpPr>
          <p:cNvPr id="79" name="그룹 78"/>
          <p:cNvGrpSpPr/>
          <p:nvPr/>
        </p:nvGrpSpPr>
        <p:grpSpPr>
          <a:xfrm>
            <a:off x="8349115" y="31462"/>
            <a:ext cx="748916" cy="716215"/>
            <a:chOff x="8349115" y="31462"/>
            <a:chExt cx="748916" cy="716215"/>
          </a:xfrm>
        </p:grpSpPr>
        <p:grpSp>
          <p:nvGrpSpPr>
            <p:cNvPr id="80" name="그룹 79"/>
            <p:cNvGrpSpPr/>
            <p:nvPr/>
          </p:nvGrpSpPr>
          <p:grpSpPr>
            <a:xfrm>
              <a:off x="8766487" y="190296"/>
              <a:ext cx="295864" cy="295864"/>
              <a:chOff x="8378650" y="324694"/>
              <a:chExt cx="295864" cy="295864"/>
            </a:xfrm>
          </p:grpSpPr>
          <p:sp>
            <p:nvSpPr>
              <p:cNvPr id="93" name="타원 9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4" name="직선 연결선 93"/>
              <p:cNvCxnSpPr>
                <a:stCxn id="93" idx="1"/>
                <a:endCxn id="9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5" name="직선 연결선 94"/>
              <p:cNvCxnSpPr>
                <a:stCxn id="93" idx="7"/>
                <a:endCxn id="9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6" name="직선 연결선 95"/>
              <p:cNvCxnSpPr>
                <a:stCxn id="93" idx="0"/>
                <a:endCxn id="9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7" name="직선 연결선 96"/>
              <p:cNvCxnSpPr>
                <a:stCxn id="93" idx="2"/>
                <a:endCxn id="9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81" name="그룹 80"/>
            <p:cNvGrpSpPr/>
            <p:nvPr/>
          </p:nvGrpSpPr>
          <p:grpSpPr>
            <a:xfrm>
              <a:off x="8349115" y="31462"/>
              <a:ext cx="383328" cy="383328"/>
              <a:chOff x="8676431" y="160879"/>
              <a:chExt cx="426915" cy="426915"/>
            </a:xfrm>
          </p:grpSpPr>
          <p:sp>
            <p:nvSpPr>
              <p:cNvPr id="88" name="타원 8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9" name="직선 연결선 88"/>
              <p:cNvCxnSpPr>
                <a:stCxn id="88" idx="1"/>
                <a:endCxn id="8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0" name="직선 연결선 89"/>
              <p:cNvCxnSpPr>
                <a:stCxn id="88" idx="7"/>
                <a:endCxn id="8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1" name="직선 연결선 90"/>
              <p:cNvCxnSpPr>
                <a:stCxn id="88" idx="0"/>
                <a:endCxn id="8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2" name="직선 연결선 91"/>
              <p:cNvCxnSpPr>
                <a:stCxn id="88" idx="2"/>
                <a:endCxn id="8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82" name="그룹 81"/>
            <p:cNvGrpSpPr/>
            <p:nvPr/>
          </p:nvGrpSpPr>
          <p:grpSpPr>
            <a:xfrm>
              <a:off x="8872194" y="521840"/>
              <a:ext cx="225837" cy="225837"/>
              <a:chOff x="8614083" y="576193"/>
              <a:chExt cx="225837" cy="225837"/>
            </a:xfrm>
          </p:grpSpPr>
          <p:sp>
            <p:nvSpPr>
              <p:cNvPr id="83" name="타원 8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2" name="그룹 1">
            <a:extLst>
              <a:ext uri="{FF2B5EF4-FFF2-40B4-BE49-F238E27FC236}">
                <a16:creationId xmlns:a16="http://schemas.microsoft.com/office/drawing/2014/main" id="{2DFBEAF4-0348-5CCD-0B07-827C0C7537E0}"/>
              </a:ext>
            </a:extLst>
          </p:cNvPr>
          <p:cNvGrpSpPr/>
          <p:nvPr/>
        </p:nvGrpSpPr>
        <p:grpSpPr>
          <a:xfrm>
            <a:off x="432837" y="1131590"/>
            <a:ext cx="8273138" cy="576064"/>
            <a:chOff x="432837" y="1131590"/>
            <a:chExt cx="8273138" cy="576064"/>
          </a:xfrm>
        </p:grpSpPr>
        <p:sp>
          <p:nvSpPr>
            <p:cNvPr id="3" name="사각형: 둥근 모서리 2">
              <a:extLst>
                <a:ext uri="{FF2B5EF4-FFF2-40B4-BE49-F238E27FC236}">
                  <a16:creationId xmlns:a16="http://schemas.microsoft.com/office/drawing/2014/main" id="{D1E05DEF-2E84-AFB6-348D-6D075ED90CFE}"/>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 name="사각형: 둥근 모서리 3">
              <a:extLst>
                <a:ext uri="{FF2B5EF4-FFF2-40B4-BE49-F238E27FC236}">
                  <a16:creationId xmlns:a16="http://schemas.microsoft.com/office/drawing/2014/main" id="{50112FDF-0B1F-9F65-E45B-CAC36ED689CC}"/>
                </a:ext>
              </a:extLst>
            </p:cNvPr>
            <p:cNvSpPr/>
            <p:nvPr/>
          </p:nvSpPr>
          <p:spPr>
            <a:xfrm>
              <a:off x="7196401"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 name="사각형: 둥근 모서리 4">
              <a:extLst>
                <a:ext uri="{FF2B5EF4-FFF2-40B4-BE49-F238E27FC236}">
                  <a16:creationId xmlns:a16="http://schemas.microsoft.com/office/drawing/2014/main" id="{3176BE67-FD84-790F-8973-6F56312282E3}"/>
                </a:ext>
              </a:extLst>
            </p:cNvPr>
            <p:cNvSpPr/>
            <p:nvPr/>
          </p:nvSpPr>
          <p:spPr>
            <a:xfrm>
              <a:off x="3814619"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6" name="사각형: 둥근 모서리 5">
              <a:extLst>
                <a:ext uri="{FF2B5EF4-FFF2-40B4-BE49-F238E27FC236}">
                  <a16:creationId xmlns:a16="http://schemas.microsoft.com/office/drawing/2014/main" id="{E63C4DF8-3E6D-896C-A091-FABB6D8279A2}"/>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7" name="사각형: 둥근 모서리 6">
              <a:extLst>
                <a:ext uri="{FF2B5EF4-FFF2-40B4-BE49-F238E27FC236}">
                  <a16:creationId xmlns:a16="http://schemas.microsoft.com/office/drawing/2014/main" id="{7B400C88-0202-99FD-1FA7-78F568CDDE79}"/>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8" name="화살표: 오른쪽 7">
              <a:extLst>
                <a:ext uri="{FF2B5EF4-FFF2-40B4-BE49-F238E27FC236}">
                  <a16:creationId xmlns:a16="http://schemas.microsoft.com/office/drawing/2014/main" id="{62ED6658-58DA-27D4-6770-5C7AA1B3D198}"/>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른쪽 8">
              <a:extLst>
                <a:ext uri="{FF2B5EF4-FFF2-40B4-BE49-F238E27FC236}">
                  <a16:creationId xmlns:a16="http://schemas.microsoft.com/office/drawing/2014/main" id="{02F6C456-D634-5148-CEA4-7D616F27F044}"/>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화살표: 오른쪽 9">
              <a:extLst>
                <a:ext uri="{FF2B5EF4-FFF2-40B4-BE49-F238E27FC236}">
                  <a16:creationId xmlns:a16="http://schemas.microsoft.com/office/drawing/2014/main" id="{97C37E0B-A672-3960-9D74-BFFDE3D25006}"/>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10">
              <a:extLst>
                <a:ext uri="{FF2B5EF4-FFF2-40B4-BE49-F238E27FC236}">
                  <a16:creationId xmlns:a16="http://schemas.microsoft.com/office/drawing/2014/main" id="{89E92080-A751-0F40-759E-388C69B64E64}"/>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사각형: 둥근 모서리 12">
            <a:extLst>
              <a:ext uri="{FF2B5EF4-FFF2-40B4-BE49-F238E27FC236}">
                <a16:creationId xmlns:a16="http://schemas.microsoft.com/office/drawing/2014/main" id="{C0D76F27-404C-2633-7748-31EBF4381693}"/>
              </a:ext>
            </a:extLst>
          </p:cNvPr>
          <p:cNvSpPr/>
          <p:nvPr/>
        </p:nvSpPr>
        <p:spPr>
          <a:xfrm>
            <a:off x="432836" y="1971680"/>
            <a:ext cx="3200466"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rgbClr val="7030A0"/>
                </a:solidFill>
                <a:latin typeface="Open Sans" pitchFamily="2" charset="0"/>
                <a:ea typeface="Noto Sans KR" panose="020B0500000000000000" pitchFamily="34" charset="-127"/>
                <a:cs typeface="Open Sans" pitchFamily="2" charset="0"/>
              </a:rPr>
              <a:t>테스트 데이터</a:t>
            </a:r>
            <a:r>
              <a:rPr lang="ko-KR" altLang="en-US" sz="1800" dirty="0">
                <a:solidFill>
                  <a:srgbClr val="7030A0"/>
                </a:solidFill>
                <a:latin typeface="Open Sans" pitchFamily="2" charset="0"/>
                <a:ea typeface="Noto Sans KR" panose="020B0500000000000000" pitchFamily="34" charset="-127"/>
                <a:cs typeface="Open Sans" pitchFamily="2" charset="0"/>
              </a:rPr>
              <a:t> </a:t>
            </a:r>
            <a:r>
              <a:rPr lang="ko-KR" altLang="en-US" dirty="0">
                <a:solidFill>
                  <a:srgbClr val="7030A0"/>
                </a:solidFill>
                <a:latin typeface="Open Sans" pitchFamily="2" charset="0"/>
                <a:ea typeface="Noto Sans KR" panose="020B0500000000000000" pitchFamily="34" charset="-127"/>
                <a:cs typeface="Open Sans" pitchFamily="2" charset="0"/>
              </a:rPr>
              <a:t>예측 및 비교분석</a:t>
            </a:r>
            <a:endParaRPr lang="ko-KR" altLang="en-US" sz="1800" dirty="0">
              <a:solidFill>
                <a:srgbClr val="7030A0"/>
              </a:solidFill>
              <a:latin typeface="Open Sans" pitchFamily="2" charset="0"/>
              <a:ea typeface="Noto Sans KR" panose="020B0500000000000000" pitchFamily="34" charset="-127"/>
              <a:cs typeface="Open Sans" pitchFamily="2" charset="0"/>
            </a:endParaRPr>
          </a:p>
        </p:txBody>
      </p:sp>
      <p:sp>
        <p:nvSpPr>
          <p:cNvPr id="12" name="TextBox 11">
            <a:extLst>
              <a:ext uri="{FF2B5EF4-FFF2-40B4-BE49-F238E27FC236}">
                <a16:creationId xmlns:a16="http://schemas.microsoft.com/office/drawing/2014/main" id="{07D5AFE7-143B-CA1E-B294-7FCC9D2011F3}"/>
              </a:ext>
            </a:extLst>
          </p:cNvPr>
          <p:cNvSpPr txBox="1"/>
          <p:nvPr/>
        </p:nvSpPr>
        <p:spPr>
          <a:xfrm>
            <a:off x="5061376" y="2871468"/>
            <a:ext cx="3644599" cy="1754326"/>
          </a:xfrm>
          <a:prstGeom prst="rect">
            <a:avLst/>
          </a:prstGeom>
          <a:noFill/>
          <a:ln>
            <a:solidFill>
              <a:srgbClr val="7030A0"/>
            </a:solidFill>
          </a:ln>
        </p:spPr>
        <p:txBody>
          <a:bodyPr wrap="square" rtlCol="0" anchor="t">
            <a:spAutoFit/>
          </a:bodyPr>
          <a:lstStyle/>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작업 환경 </a:t>
            </a:r>
            <a:r>
              <a:rPr lang="en-US" altLang="ko-KR" sz="1200" dirty="0">
                <a:solidFill>
                  <a:srgbClr val="7030A0"/>
                </a:solidFill>
                <a:latin typeface="Open Sans" pitchFamily="2" charset="0"/>
                <a:ea typeface="Noto Sans KR" panose="020B0500000000000000" pitchFamily="34" charset="-127"/>
                <a:cs typeface="Open Sans" pitchFamily="2" charset="0"/>
              </a:rPr>
              <a:t>: Local</a:t>
            </a:r>
            <a:r>
              <a:rPr lang="ko-KR" altLang="en-US" sz="1200" dirty="0">
                <a:solidFill>
                  <a:srgbClr val="7030A0"/>
                </a:solidFill>
                <a:latin typeface="Open Sans" pitchFamily="2" charset="0"/>
                <a:ea typeface="Noto Sans KR" panose="020B0500000000000000" pitchFamily="34" charset="-127"/>
                <a:cs typeface="Open Sans" pitchFamily="2" charset="0"/>
              </a:rPr>
              <a:t> </a:t>
            </a:r>
            <a:r>
              <a:rPr lang="en-US" altLang="ko-KR" sz="1200" dirty="0" err="1">
                <a:solidFill>
                  <a:srgbClr val="7030A0"/>
                </a:solidFill>
                <a:latin typeface="Open Sans" pitchFamily="2" charset="0"/>
                <a:ea typeface="Noto Sans KR" panose="020B0500000000000000" pitchFamily="34" charset="-127"/>
                <a:cs typeface="Open Sans" pitchFamily="2" charset="0"/>
              </a:rPr>
              <a:t>VSCode</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OS : Windows 11</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Python = 3.9</a:t>
            </a:r>
          </a:p>
          <a:p>
            <a:pPr marL="628650" lvl="1"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분석 및 시각화 라이브러리</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628650" lvl="1" indent="-171450">
              <a:buFont typeface="Arial" panose="020B0604020202020204" pitchFamily="34" charset="0"/>
              <a:buChar char="•"/>
            </a:pPr>
            <a:r>
              <a:rPr lang="en-US" altLang="ko-KR" sz="1200" dirty="0" err="1">
                <a:solidFill>
                  <a:srgbClr val="7030A0"/>
                </a:solidFill>
                <a:latin typeface="Open Sans" pitchFamily="2" charset="0"/>
                <a:ea typeface="Noto Sans KR" panose="020B0500000000000000" pitchFamily="34" charset="-127"/>
                <a:cs typeface="Open Sans" pitchFamily="2" charset="0"/>
              </a:rPr>
              <a:t>matplotlib.pyplot</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seaborn</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scikit-learn</a:t>
            </a:r>
          </a:p>
        </p:txBody>
      </p:sp>
      <p:pic>
        <p:nvPicPr>
          <p:cNvPr id="15" name="Picture 6" descr="Visual Studio Code 기본 단축키">
            <a:extLst>
              <a:ext uri="{FF2B5EF4-FFF2-40B4-BE49-F238E27FC236}">
                <a16:creationId xmlns:a16="http://schemas.microsoft.com/office/drawing/2014/main" id="{DACF04D2-5DDF-BE12-A6EA-36BB7F486E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0489" y="1969118"/>
            <a:ext cx="1119926" cy="5760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Keras: the Python deep learning API">
            <a:extLst>
              <a:ext uri="{FF2B5EF4-FFF2-40B4-BE49-F238E27FC236}">
                <a16:creationId xmlns:a16="http://schemas.microsoft.com/office/drawing/2014/main" id="{C178B3EA-E3A9-BCDD-103E-03AA21BB42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1686" y="2079676"/>
            <a:ext cx="1152711" cy="334480"/>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21" name="Picture 3" descr="Matplotlib logo — Matplotlib 3.6.2 documentation">
            <a:extLst>
              <a:ext uri="{FF2B5EF4-FFF2-40B4-BE49-F238E27FC236}">
                <a16:creationId xmlns:a16="http://schemas.microsoft.com/office/drawing/2014/main" id="{27787F6A-E96B-6587-33B4-65F24E1758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60604" y="1918816"/>
            <a:ext cx="1582850" cy="31657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iscussion of seaborn logo · Issue #2243 · mwaskom/seaborn · GitHub">
            <a:extLst>
              <a:ext uri="{FF2B5EF4-FFF2-40B4-BE49-F238E27FC236}">
                <a16:creationId xmlns:a16="http://schemas.microsoft.com/office/drawing/2014/main" id="{E92279BF-F92A-F1B6-C506-61B8237F0EB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31758" y="2218975"/>
            <a:ext cx="1443012" cy="436956"/>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그룹 22">
            <a:extLst>
              <a:ext uri="{FF2B5EF4-FFF2-40B4-BE49-F238E27FC236}">
                <a16:creationId xmlns:a16="http://schemas.microsoft.com/office/drawing/2014/main" id="{F1E841DF-55FF-9289-BE65-A4AF1132A2F4}"/>
              </a:ext>
            </a:extLst>
          </p:cNvPr>
          <p:cNvGrpSpPr/>
          <p:nvPr/>
        </p:nvGrpSpPr>
        <p:grpSpPr>
          <a:xfrm>
            <a:off x="432836" y="2872700"/>
            <a:ext cx="4392060" cy="1753094"/>
            <a:chOff x="432821" y="2755467"/>
            <a:chExt cx="5579323" cy="2160240"/>
          </a:xfrm>
        </p:grpSpPr>
        <p:pic>
          <p:nvPicPr>
            <p:cNvPr id="25" name="그림 24" descr="텍스트, 시계이(가) 표시된 사진&#10;&#10;자동 생성된 설명">
              <a:extLst>
                <a:ext uri="{FF2B5EF4-FFF2-40B4-BE49-F238E27FC236}">
                  <a16:creationId xmlns:a16="http://schemas.microsoft.com/office/drawing/2014/main" id="{2BA3D8E5-98D8-835F-EE97-748125C7F0E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0352" t="11982" r="731" b="2536"/>
            <a:stretch/>
          </p:blipFill>
          <p:spPr>
            <a:xfrm>
              <a:off x="432821" y="2755467"/>
              <a:ext cx="5579323" cy="2160240"/>
            </a:xfrm>
            <a:prstGeom prst="rect">
              <a:avLst/>
            </a:prstGeom>
            <a:ln w="76200">
              <a:solidFill>
                <a:srgbClr val="7030A0"/>
              </a:solidFill>
            </a:ln>
            <a:effectLst>
              <a:softEdge rad="63500"/>
            </a:effectLst>
          </p:spPr>
        </p:pic>
        <p:sp>
          <p:nvSpPr>
            <p:cNvPr id="26" name="직사각형 25">
              <a:extLst>
                <a:ext uri="{FF2B5EF4-FFF2-40B4-BE49-F238E27FC236}">
                  <a16:creationId xmlns:a16="http://schemas.microsoft.com/office/drawing/2014/main" id="{C4722B20-BF77-074B-AAD0-C40B69FAA3FC}"/>
                </a:ext>
              </a:extLst>
            </p:cNvPr>
            <p:cNvSpPr/>
            <p:nvPr/>
          </p:nvSpPr>
          <p:spPr>
            <a:xfrm>
              <a:off x="432837" y="3471219"/>
              <a:ext cx="1581581" cy="720080"/>
            </a:xfrm>
            <a:prstGeom prst="rect">
              <a:avLst/>
            </a:prstGeom>
            <a:solidFill>
              <a:srgbClr val="FED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63" name="Picture 3">
            <a:extLst>
              <a:ext uri="{FF2B5EF4-FFF2-40B4-BE49-F238E27FC236}">
                <a16:creationId xmlns:a16="http://schemas.microsoft.com/office/drawing/2014/main" id="{B496F305-FAB8-D0CA-B759-83EBA93EA52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40977" y="1987254"/>
            <a:ext cx="952328" cy="512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846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17682" y="258151"/>
            <a:ext cx="5248553" cy="461665"/>
          </a:xfrm>
          <a:prstGeom prst="rect">
            <a:avLst/>
          </a:prstGeom>
          <a:noFill/>
        </p:spPr>
        <p:txBody>
          <a:bodyPr wrap="none" rtlCol="0">
            <a:spAutoFit/>
          </a:bodyPr>
          <a:lstStyle/>
          <a:p>
            <a:r>
              <a:rPr lang="en-US" altLang="ko-KR" sz="2400" dirty="0">
                <a:solidFill>
                  <a:srgbClr val="7030A0"/>
                </a:solidFill>
                <a:latin typeface="Open Sans" pitchFamily="2" charset="0"/>
                <a:ea typeface="Open Sans" pitchFamily="2" charset="0"/>
                <a:cs typeface="Open Sans" pitchFamily="2" charset="0"/>
              </a:rPr>
              <a:t>Validation – </a:t>
            </a:r>
            <a:r>
              <a:rPr lang="en-US" altLang="ko-KR" sz="2400" dirty="0">
                <a:solidFill>
                  <a:srgbClr val="7030A0"/>
                </a:solidFill>
                <a:latin typeface="Open Sans" pitchFamily="2" charset="0"/>
                <a:ea typeface="Noto Sans KR" panose="020B0500000000000000" pitchFamily="34" charset="-127"/>
                <a:cs typeface="Open Sans" pitchFamily="2" charset="0"/>
              </a:rPr>
              <a:t>Test Dataset Prediction</a:t>
            </a:r>
          </a:p>
        </p:txBody>
      </p:sp>
      <p:grpSp>
        <p:nvGrpSpPr>
          <p:cNvPr id="79" name="그룹 78"/>
          <p:cNvGrpSpPr/>
          <p:nvPr/>
        </p:nvGrpSpPr>
        <p:grpSpPr>
          <a:xfrm>
            <a:off x="8349115" y="31462"/>
            <a:ext cx="748916" cy="716215"/>
            <a:chOff x="8349115" y="31462"/>
            <a:chExt cx="748916" cy="716215"/>
          </a:xfrm>
        </p:grpSpPr>
        <p:grpSp>
          <p:nvGrpSpPr>
            <p:cNvPr id="80" name="그룹 79"/>
            <p:cNvGrpSpPr/>
            <p:nvPr/>
          </p:nvGrpSpPr>
          <p:grpSpPr>
            <a:xfrm>
              <a:off x="8766487" y="190296"/>
              <a:ext cx="295864" cy="295864"/>
              <a:chOff x="8378650" y="324694"/>
              <a:chExt cx="295864" cy="295864"/>
            </a:xfrm>
          </p:grpSpPr>
          <p:sp>
            <p:nvSpPr>
              <p:cNvPr id="93" name="타원 9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4" name="직선 연결선 93"/>
              <p:cNvCxnSpPr>
                <a:stCxn id="93" idx="1"/>
                <a:endCxn id="9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5" name="직선 연결선 94"/>
              <p:cNvCxnSpPr>
                <a:stCxn id="93" idx="7"/>
                <a:endCxn id="9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6" name="직선 연결선 95"/>
              <p:cNvCxnSpPr>
                <a:stCxn id="93" idx="0"/>
                <a:endCxn id="9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7" name="직선 연결선 96"/>
              <p:cNvCxnSpPr>
                <a:stCxn id="93" idx="2"/>
                <a:endCxn id="9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81" name="그룹 80"/>
            <p:cNvGrpSpPr/>
            <p:nvPr/>
          </p:nvGrpSpPr>
          <p:grpSpPr>
            <a:xfrm>
              <a:off x="8349115" y="31462"/>
              <a:ext cx="383328" cy="383328"/>
              <a:chOff x="8676431" y="160879"/>
              <a:chExt cx="426915" cy="426915"/>
            </a:xfrm>
          </p:grpSpPr>
          <p:sp>
            <p:nvSpPr>
              <p:cNvPr id="88" name="타원 8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9" name="직선 연결선 88"/>
              <p:cNvCxnSpPr>
                <a:stCxn id="88" idx="1"/>
                <a:endCxn id="8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0" name="직선 연결선 89"/>
              <p:cNvCxnSpPr>
                <a:stCxn id="88" idx="7"/>
                <a:endCxn id="8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1" name="직선 연결선 90"/>
              <p:cNvCxnSpPr>
                <a:stCxn id="88" idx="0"/>
                <a:endCxn id="8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2" name="직선 연결선 91"/>
              <p:cNvCxnSpPr>
                <a:stCxn id="88" idx="2"/>
                <a:endCxn id="8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82" name="그룹 81"/>
            <p:cNvGrpSpPr/>
            <p:nvPr/>
          </p:nvGrpSpPr>
          <p:grpSpPr>
            <a:xfrm>
              <a:off x="8872194" y="521840"/>
              <a:ext cx="225837" cy="225837"/>
              <a:chOff x="8614083" y="576193"/>
              <a:chExt cx="225837" cy="225837"/>
            </a:xfrm>
          </p:grpSpPr>
          <p:sp>
            <p:nvSpPr>
              <p:cNvPr id="83" name="타원 8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2" name="그룹 1">
            <a:extLst>
              <a:ext uri="{FF2B5EF4-FFF2-40B4-BE49-F238E27FC236}">
                <a16:creationId xmlns:a16="http://schemas.microsoft.com/office/drawing/2014/main" id="{2DFBEAF4-0348-5CCD-0B07-827C0C7537E0}"/>
              </a:ext>
            </a:extLst>
          </p:cNvPr>
          <p:cNvGrpSpPr/>
          <p:nvPr/>
        </p:nvGrpSpPr>
        <p:grpSpPr>
          <a:xfrm>
            <a:off x="432837" y="1131590"/>
            <a:ext cx="8273138" cy="576064"/>
            <a:chOff x="432837" y="1131590"/>
            <a:chExt cx="8273138" cy="576064"/>
          </a:xfrm>
        </p:grpSpPr>
        <p:sp>
          <p:nvSpPr>
            <p:cNvPr id="3" name="사각형: 둥근 모서리 2">
              <a:extLst>
                <a:ext uri="{FF2B5EF4-FFF2-40B4-BE49-F238E27FC236}">
                  <a16:creationId xmlns:a16="http://schemas.microsoft.com/office/drawing/2014/main" id="{D1E05DEF-2E84-AFB6-348D-6D075ED90CFE}"/>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 name="사각형: 둥근 모서리 3">
              <a:extLst>
                <a:ext uri="{FF2B5EF4-FFF2-40B4-BE49-F238E27FC236}">
                  <a16:creationId xmlns:a16="http://schemas.microsoft.com/office/drawing/2014/main" id="{50112FDF-0B1F-9F65-E45B-CAC36ED689CC}"/>
                </a:ext>
              </a:extLst>
            </p:cNvPr>
            <p:cNvSpPr/>
            <p:nvPr/>
          </p:nvSpPr>
          <p:spPr>
            <a:xfrm>
              <a:off x="7196401"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 name="사각형: 둥근 모서리 4">
              <a:extLst>
                <a:ext uri="{FF2B5EF4-FFF2-40B4-BE49-F238E27FC236}">
                  <a16:creationId xmlns:a16="http://schemas.microsoft.com/office/drawing/2014/main" id="{3176BE67-FD84-790F-8973-6F56312282E3}"/>
                </a:ext>
              </a:extLst>
            </p:cNvPr>
            <p:cNvSpPr/>
            <p:nvPr/>
          </p:nvSpPr>
          <p:spPr>
            <a:xfrm>
              <a:off x="3814619"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6" name="사각형: 둥근 모서리 5">
              <a:extLst>
                <a:ext uri="{FF2B5EF4-FFF2-40B4-BE49-F238E27FC236}">
                  <a16:creationId xmlns:a16="http://schemas.microsoft.com/office/drawing/2014/main" id="{E63C4DF8-3E6D-896C-A091-FABB6D8279A2}"/>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7" name="사각형: 둥근 모서리 6">
              <a:extLst>
                <a:ext uri="{FF2B5EF4-FFF2-40B4-BE49-F238E27FC236}">
                  <a16:creationId xmlns:a16="http://schemas.microsoft.com/office/drawing/2014/main" id="{7B400C88-0202-99FD-1FA7-78F568CDDE79}"/>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8" name="화살표: 오른쪽 7">
              <a:extLst>
                <a:ext uri="{FF2B5EF4-FFF2-40B4-BE49-F238E27FC236}">
                  <a16:creationId xmlns:a16="http://schemas.microsoft.com/office/drawing/2014/main" id="{62ED6658-58DA-27D4-6770-5C7AA1B3D198}"/>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른쪽 8">
              <a:extLst>
                <a:ext uri="{FF2B5EF4-FFF2-40B4-BE49-F238E27FC236}">
                  <a16:creationId xmlns:a16="http://schemas.microsoft.com/office/drawing/2014/main" id="{02F6C456-D634-5148-CEA4-7D616F27F044}"/>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화살표: 오른쪽 9">
              <a:extLst>
                <a:ext uri="{FF2B5EF4-FFF2-40B4-BE49-F238E27FC236}">
                  <a16:creationId xmlns:a16="http://schemas.microsoft.com/office/drawing/2014/main" id="{97C37E0B-A672-3960-9D74-BFFDE3D25006}"/>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10">
              <a:extLst>
                <a:ext uri="{FF2B5EF4-FFF2-40B4-BE49-F238E27FC236}">
                  <a16:creationId xmlns:a16="http://schemas.microsoft.com/office/drawing/2014/main" id="{89E92080-A751-0F40-759E-388C69B64E64}"/>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사각형: 둥근 모서리 11">
            <a:extLst>
              <a:ext uri="{FF2B5EF4-FFF2-40B4-BE49-F238E27FC236}">
                <a16:creationId xmlns:a16="http://schemas.microsoft.com/office/drawing/2014/main" id="{46AB2A6D-7BB8-88D6-8472-711FEC517F45}"/>
              </a:ext>
            </a:extLst>
          </p:cNvPr>
          <p:cNvSpPr/>
          <p:nvPr/>
        </p:nvSpPr>
        <p:spPr>
          <a:xfrm>
            <a:off x="2124556" y="1971680"/>
            <a:ext cx="3200466"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rgbClr val="7030A0"/>
                </a:solidFill>
                <a:latin typeface="Open Sans" pitchFamily="2" charset="0"/>
                <a:ea typeface="Noto Sans KR" panose="020B0500000000000000" pitchFamily="34" charset="-127"/>
                <a:cs typeface="Open Sans" pitchFamily="2" charset="0"/>
              </a:rPr>
              <a:t>테스트 데이터셋 준비</a:t>
            </a:r>
            <a:endParaRPr lang="ko-KR" altLang="en-US" sz="1800" dirty="0">
              <a:solidFill>
                <a:srgbClr val="7030A0"/>
              </a:solidFill>
              <a:latin typeface="Open Sans" pitchFamily="2" charset="0"/>
              <a:ea typeface="Noto Sans KR" panose="020B0500000000000000" pitchFamily="34" charset="-127"/>
              <a:cs typeface="Open Sans" pitchFamily="2" charset="0"/>
            </a:endParaRPr>
          </a:p>
        </p:txBody>
      </p:sp>
      <p:pic>
        <p:nvPicPr>
          <p:cNvPr id="43010" name="Picture 2">
            <a:extLst>
              <a:ext uri="{FF2B5EF4-FFF2-40B4-BE49-F238E27FC236}">
                <a16:creationId xmlns:a16="http://schemas.microsoft.com/office/drawing/2014/main" id="{D5F481EE-68F9-2EB6-70AB-32404EC01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661" y="2731881"/>
            <a:ext cx="2659363" cy="2095694"/>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a:extLst>
              <a:ext uri="{FF2B5EF4-FFF2-40B4-BE49-F238E27FC236}">
                <a16:creationId xmlns:a16="http://schemas.microsoft.com/office/drawing/2014/main" id="{55EBA5BB-3A58-FDBD-7FCA-35F9327EF1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2731881"/>
            <a:ext cx="2025838" cy="2095694"/>
          </a:xfrm>
          <a:prstGeom prst="rect">
            <a:avLst/>
          </a:prstGeom>
          <a:noFill/>
          <a:extLst>
            <a:ext uri="{909E8E84-426E-40DD-AFC4-6F175D3DCCD1}">
              <a14:hiddenFill xmlns:a14="http://schemas.microsoft.com/office/drawing/2010/main">
                <a:solidFill>
                  <a:srgbClr val="FFFFFF"/>
                </a:solidFill>
              </a14:hiddenFill>
            </a:ext>
          </a:extLst>
        </p:spPr>
      </p:pic>
      <p:pic>
        <p:nvPicPr>
          <p:cNvPr id="14" name="그림 13">
            <a:extLst>
              <a:ext uri="{FF2B5EF4-FFF2-40B4-BE49-F238E27FC236}">
                <a16:creationId xmlns:a16="http://schemas.microsoft.com/office/drawing/2014/main" id="{4514BC82-73E7-9CB5-588E-C7CE41D614FB}"/>
              </a:ext>
            </a:extLst>
          </p:cNvPr>
          <p:cNvPicPr>
            <a:picLocks noChangeAspect="1"/>
          </p:cNvPicPr>
          <p:nvPr/>
        </p:nvPicPr>
        <p:blipFill>
          <a:blip r:embed="rId5"/>
          <a:stretch>
            <a:fillRect/>
          </a:stretch>
        </p:blipFill>
        <p:spPr>
          <a:xfrm>
            <a:off x="5687656" y="1971680"/>
            <a:ext cx="800229" cy="707895"/>
          </a:xfrm>
          <a:prstGeom prst="rect">
            <a:avLst/>
          </a:prstGeom>
        </p:spPr>
      </p:pic>
    </p:spTree>
    <p:extLst>
      <p:ext uri="{BB962C8B-B14F-4D97-AF65-F5344CB8AC3E}">
        <p14:creationId xmlns:p14="http://schemas.microsoft.com/office/powerpoint/2010/main" val="2468849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17682" y="258151"/>
            <a:ext cx="5248553" cy="461665"/>
          </a:xfrm>
          <a:prstGeom prst="rect">
            <a:avLst/>
          </a:prstGeom>
          <a:noFill/>
        </p:spPr>
        <p:txBody>
          <a:bodyPr wrap="none" rtlCol="0">
            <a:spAutoFit/>
          </a:bodyPr>
          <a:lstStyle/>
          <a:p>
            <a:r>
              <a:rPr lang="en-US" altLang="ko-KR" sz="2400" dirty="0">
                <a:solidFill>
                  <a:srgbClr val="7030A0"/>
                </a:solidFill>
                <a:latin typeface="Open Sans" pitchFamily="2" charset="0"/>
                <a:ea typeface="Open Sans" pitchFamily="2" charset="0"/>
                <a:cs typeface="Open Sans" pitchFamily="2" charset="0"/>
              </a:rPr>
              <a:t>Validation – </a:t>
            </a:r>
            <a:r>
              <a:rPr lang="en-US" altLang="ko-KR" sz="2400" dirty="0">
                <a:solidFill>
                  <a:srgbClr val="7030A0"/>
                </a:solidFill>
                <a:latin typeface="Open Sans" pitchFamily="2" charset="0"/>
                <a:ea typeface="Noto Sans KR" panose="020B0500000000000000" pitchFamily="34" charset="-127"/>
                <a:cs typeface="Open Sans" pitchFamily="2" charset="0"/>
              </a:rPr>
              <a:t>Test Dataset Prediction</a:t>
            </a:r>
          </a:p>
        </p:txBody>
      </p:sp>
      <p:grpSp>
        <p:nvGrpSpPr>
          <p:cNvPr id="79" name="그룹 78"/>
          <p:cNvGrpSpPr/>
          <p:nvPr/>
        </p:nvGrpSpPr>
        <p:grpSpPr>
          <a:xfrm>
            <a:off x="8349115" y="31462"/>
            <a:ext cx="748916" cy="716215"/>
            <a:chOff x="8349115" y="31462"/>
            <a:chExt cx="748916" cy="716215"/>
          </a:xfrm>
        </p:grpSpPr>
        <p:grpSp>
          <p:nvGrpSpPr>
            <p:cNvPr id="80" name="그룹 79"/>
            <p:cNvGrpSpPr/>
            <p:nvPr/>
          </p:nvGrpSpPr>
          <p:grpSpPr>
            <a:xfrm>
              <a:off x="8766487" y="190296"/>
              <a:ext cx="295864" cy="295864"/>
              <a:chOff x="8378650" y="324694"/>
              <a:chExt cx="295864" cy="295864"/>
            </a:xfrm>
          </p:grpSpPr>
          <p:sp>
            <p:nvSpPr>
              <p:cNvPr id="93" name="타원 9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4" name="직선 연결선 93"/>
              <p:cNvCxnSpPr>
                <a:stCxn id="93" idx="1"/>
                <a:endCxn id="9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5" name="직선 연결선 94"/>
              <p:cNvCxnSpPr>
                <a:stCxn id="93" idx="7"/>
                <a:endCxn id="9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6" name="직선 연결선 95"/>
              <p:cNvCxnSpPr>
                <a:stCxn id="93" idx="0"/>
                <a:endCxn id="9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7" name="직선 연결선 96"/>
              <p:cNvCxnSpPr>
                <a:stCxn id="93" idx="2"/>
                <a:endCxn id="9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81" name="그룹 80"/>
            <p:cNvGrpSpPr/>
            <p:nvPr/>
          </p:nvGrpSpPr>
          <p:grpSpPr>
            <a:xfrm>
              <a:off x="8349115" y="31462"/>
              <a:ext cx="383328" cy="383328"/>
              <a:chOff x="8676431" y="160879"/>
              <a:chExt cx="426915" cy="426915"/>
            </a:xfrm>
          </p:grpSpPr>
          <p:sp>
            <p:nvSpPr>
              <p:cNvPr id="88" name="타원 8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9" name="직선 연결선 88"/>
              <p:cNvCxnSpPr>
                <a:stCxn id="88" idx="1"/>
                <a:endCxn id="8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0" name="직선 연결선 89"/>
              <p:cNvCxnSpPr>
                <a:stCxn id="88" idx="7"/>
                <a:endCxn id="8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1" name="직선 연결선 90"/>
              <p:cNvCxnSpPr>
                <a:stCxn id="88" idx="0"/>
                <a:endCxn id="8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2" name="직선 연결선 91"/>
              <p:cNvCxnSpPr>
                <a:stCxn id="88" idx="2"/>
                <a:endCxn id="8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82" name="그룹 81"/>
            <p:cNvGrpSpPr/>
            <p:nvPr/>
          </p:nvGrpSpPr>
          <p:grpSpPr>
            <a:xfrm>
              <a:off x="8872194" y="521840"/>
              <a:ext cx="225837" cy="225837"/>
              <a:chOff x="8614083" y="576193"/>
              <a:chExt cx="225837" cy="225837"/>
            </a:xfrm>
          </p:grpSpPr>
          <p:sp>
            <p:nvSpPr>
              <p:cNvPr id="83" name="타원 8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2" name="그룹 1">
            <a:extLst>
              <a:ext uri="{FF2B5EF4-FFF2-40B4-BE49-F238E27FC236}">
                <a16:creationId xmlns:a16="http://schemas.microsoft.com/office/drawing/2014/main" id="{2DFBEAF4-0348-5CCD-0B07-827C0C7537E0}"/>
              </a:ext>
            </a:extLst>
          </p:cNvPr>
          <p:cNvGrpSpPr/>
          <p:nvPr/>
        </p:nvGrpSpPr>
        <p:grpSpPr>
          <a:xfrm>
            <a:off x="432837" y="1131590"/>
            <a:ext cx="8273138" cy="576064"/>
            <a:chOff x="432837" y="1131590"/>
            <a:chExt cx="8273138" cy="576064"/>
          </a:xfrm>
        </p:grpSpPr>
        <p:sp>
          <p:nvSpPr>
            <p:cNvPr id="3" name="사각형: 둥근 모서리 2">
              <a:extLst>
                <a:ext uri="{FF2B5EF4-FFF2-40B4-BE49-F238E27FC236}">
                  <a16:creationId xmlns:a16="http://schemas.microsoft.com/office/drawing/2014/main" id="{D1E05DEF-2E84-AFB6-348D-6D075ED90CFE}"/>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 name="사각형: 둥근 모서리 3">
              <a:extLst>
                <a:ext uri="{FF2B5EF4-FFF2-40B4-BE49-F238E27FC236}">
                  <a16:creationId xmlns:a16="http://schemas.microsoft.com/office/drawing/2014/main" id="{50112FDF-0B1F-9F65-E45B-CAC36ED689CC}"/>
                </a:ext>
              </a:extLst>
            </p:cNvPr>
            <p:cNvSpPr/>
            <p:nvPr/>
          </p:nvSpPr>
          <p:spPr>
            <a:xfrm>
              <a:off x="7196401"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 name="사각형: 둥근 모서리 4">
              <a:extLst>
                <a:ext uri="{FF2B5EF4-FFF2-40B4-BE49-F238E27FC236}">
                  <a16:creationId xmlns:a16="http://schemas.microsoft.com/office/drawing/2014/main" id="{3176BE67-FD84-790F-8973-6F56312282E3}"/>
                </a:ext>
              </a:extLst>
            </p:cNvPr>
            <p:cNvSpPr/>
            <p:nvPr/>
          </p:nvSpPr>
          <p:spPr>
            <a:xfrm>
              <a:off x="3814619"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6" name="사각형: 둥근 모서리 5">
              <a:extLst>
                <a:ext uri="{FF2B5EF4-FFF2-40B4-BE49-F238E27FC236}">
                  <a16:creationId xmlns:a16="http://schemas.microsoft.com/office/drawing/2014/main" id="{E63C4DF8-3E6D-896C-A091-FABB6D8279A2}"/>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7" name="사각형: 둥근 모서리 6">
              <a:extLst>
                <a:ext uri="{FF2B5EF4-FFF2-40B4-BE49-F238E27FC236}">
                  <a16:creationId xmlns:a16="http://schemas.microsoft.com/office/drawing/2014/main" id="{7B400C88-0202-99FD-1FA7-78F568CDDE79}"/>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8" name="화살표: 오른쪽 7">
              <a:extLst>
                <a:ext uri="{FF2B5EF4-FFF2-40B4-BE49-F238E27FC236}">
                  <a16:creationId xmlns:a16="http://schemas.microsoft.com/office/drawing/2014/main" id="{62ED6658-58DA-27D4-6770-5C7AA1B3D198}"/>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른쪽 8">
              <a:extLst>
                <a:ext uri="{FF2B5EF4-FFF2-40B4-BE49-F238E27FC236}">
                  <a16:creationId xmlns:a16="http://schemas.microsoft.com/office/drawing/2014/main" id="{02F6C456-D634-5148-CEA4-7D616F27F044}"/>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화살표: 오른쪽 9">
              <a:extLst>
                <a:ext uri="{FF2B5EF4-FFF2-40B4-BE49-F238E27FC236}">
                  <a16:creationId xmlns:a16="http://schemas.microsoft.com/office/drawing/2014/main" id="{97C37E0B-A672-3960-9D74-BFFDE3D25006}"/>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10">
              <a:extLst>
                <a:ext uri="{FF2B5EF4-FFF2-40B4-BE49-F238E27FC236}">
                  <a16:creationId xmlns:a16="http://schemas.microsoft.com/office/drawing/2014/main" id="{89E92080-A751-0F40-759E-388C69B64E64}"/>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1988" name="Picture 4">
            <a:extLst>
              <a:ext uri="{FF2B5EF4-FFF2-40B4-BE49-F238E27FC236}">
                <a16:creationId xmlns:a16="http://schemas.microsoft.com/office/drawing/2014/main" id="{60559358-0793-A192-3B61-BB76F8DA49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2062664"/>
            <a:ext cx="2626995" cy="28456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B0F2380-490A-8093-1891-FC2E3C311E91}"/>
              </a:ext>
            </a:extLst>
          </p:cNvPr>
          <p:cNvSpPr txBox="1"/>
          <p:nvPr/>
        </p:nvSpPr>
        <p:spPr>
          <a:xfrm>
            <a:off x="1835695" y="1785665"/>
            <a:ext cx="2626996" cy="276999"/>
          </a:xfrm>
          <a:prstGeom prst="rect">
            <a:avLst/>
          </a:prstGeom>
          <a:noFill/>
          <a:ln>
            <a:solidFill>
              <a:srgbClr val="7030A0"/>
            </a:solidFill>
          </a:ln>
        </p:spPr>
        <p:txBody>
          <a:bodyPr wrap="square" rtlCol="0" anchor="t">
            <a:spAutoFit/>
          </a:bodyPr>
          <a:lstStyle/>
          <a:p>
            <a:pPr algn="ctr"/>
            <a:r>
              <a:rPr lang="en-US" altLang="ko-KR" sz="1200" dirty="0">
                <a:solidFill>
                  <a:srgbClr val="7030A0"/>
                </a:solidFill>
                <a:latin typeface="Open Sans" pitchFamily="2" charset="0"/>
                <a:ea typeface="Noto Sans KR" panose="020B0500000000000000" pitchFamily="34" charset="-127"/>
                <a:cs typeface="Open Sans" pitchFamily="2" charset="0"/>
              </a:rPr>
              <a:t>Vanilla CNN model</a:t>
            </a:r>
          </a:p>
        </p:txBody>
      </p:sp>
      <p:pic>
        <p:nvPicPr>
          <p:cNvPr id="41990" name="Picture 6">
            <a:extLst>
              <a:ext uri="{FF2B5EF4-FFF2-40B4-BE49-F238E27FC236}">
                <a16:creationId xmlns:a16="http://schemas.microsoft.com/office/drawing/2014/main" id="{2787A709-D975-5DF4-3CD0-635EE542B4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317" y="2062664"/>
            <a:ext cx="2626994" cy="28456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5A5C646-D495-3B60-3BCD-1D7B3C826180}"/>
              </a:ext>
            </a:extLst>
          </p:cNvPr>
          <p:cNvSpPr txBox="1"/>
          <p:nvPr/>
        </p:nvSpPr>
        <p:spPr>
          <a:xfrm>
            <a:off x="4749315" y="1785664"/>
            <a:ext cx="2626996" cy="276999"/>
          </a:xfrm>
          <a:prstGeom prst="rect">
            <a:avLst/>
          </a:prstGeom>
          <a:noFill/>
          <a:ln>
            <a:solidFill>
              <a:srgbClr val="7030A0"/>
            </a:solidFill>
          </a:ln>
        </p:spPr>
        <p:txBody>
          <a:bodyPr wrap="square" rtlCol="0" anchor="t">
            <a:spAutoFit/>
          </a:bodyPr>
          <a:lstStyle/>
          <a:p>
            <a:pPr algn="ctr"/>
            <a:r>
              <a:rPr lang="en-US" altLang="ko-KR" sz="1200" dirty="0">
                <a:solidFill>
                  <a:srgbClr val="7030A0"/>
                </a:solidFill>
                <a:latin typeface="Open Sans" pitchFamily="2" charset="0"/>
                <a:ea typeface="Noto Sans KR" panose="020B0500000000000000" pitchFamily="34" charset="-127"/>
                <a:cs typeface="Open Sans" pitchFamily="2" charset="0"/>
              </a:rPr>
              <a:t>Final CNN model</a:t>
            </a:r>
          </a:p>
        </p:txBody>
      </p:sp>
      <p:sp>
        <p:nvSpPr>
          <p:cNvPr id="27" name="사각형: 둥근 모서리 26">
            <a:extLst>
              <a:ext uri="{FF2B5EF4-FFF2-40B4-BE49-F238E27FC236}">
                <a16:creationId xmlns:a16="http://schemas.microsoft.com/office/drawing/2014/main" id="{368EFB83-7D74-9A1D-7484-4F478FCE0519}"/>
              </a:ext>
            </a:extLst>
          </p:cNvPr>
          <p:cNvSpPr/>
          <p:nvPr/>
        </p:nvSpPr>
        <p:spPr>
          <a:xfrm>
            <a:off x="2483768" y="3219822"/>
            <a:ext cx="662632" cy="848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사각형: 둥근 모서리 27">
            <a:extLst>
              <a:ext uri="{FF2B5EF4-FFF2-40B4-BE49-F238E27FC236}">
                <a16:creationId xmlns:a16="http://schemas.microsoft.com/office/drawing/2014/main" id="{672BB78B-641E-7C23-C985-B297DAA3DCA1}"/>
              </a:ext>
            </a:extLst>
          </p:cNvPr>
          <p:cNvSpPr/>
          <p:nvPr/>
        </p:nvSpPr>
        <p:spPr>
          <a:xfrm>
            <a:off x="1893600" y="2427735"/>
            <a:ext cx="518160" cy="8506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CE293C7C-B766-6CE0-5BC8-EBAFA2720707}"/>
              </a:ext>
            </a:extLst>
          </p:cNvPr>
          <p:cNvSpPr/>
          <p:nvPr/>
        </p:nvSpPr>
        <p:spPr>
          <a:xfrm>
            <a:off x="2542800" y="2428935"/>
            <a:ext cx="518160" cy="8506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사각형: 둥근 모서리 31">
            <a:extLst>
              <a:ext uri="{FF2B5EF4-FFF2-40B4-BE49-F238E27FC236}">
                <a16:creationId xmlns:a16="http://schemas.microsoft.com/office/drawing/2014/main" id="{1B3AFFCB-CAAF-27E2-744D-AAE8D418DC2C}"/>
              </a:ext>
            </a:extLst>
          </p:cNvPr>
          <p:cNvSpPr/>
          <p:nvPr/>
        </p:nvSpPr>
        <p:spPr>
          <a:xfrm>
            <a:off x="3814619" y="3219822"/>
            <a:ext cx="662632" cy="848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사각형: 둥근 모서리 32">
            <a:extLst>
              <a:ext uri="{FF2B5EF4-FFF2-40B4-BE49-F238E27FC236}">
                <a16:creationId xmlns:a16="http://schemas.microsoft.com/office/drawing/2014/main" id="{1909940C-E3EF-814F-A898-4F3BFC4FA40B}"/>
              </a:ext>
            </a:extLst>
          </p:cNvPr>
          <p:cNvSpPr/>
          <p:nvPr/>
        </p:nvSpPr>
        <p:spPr>
          <a:xfrm>
            <a:off x="5408168" y="3221022"/>
            <a:ext cx="662632" cy="848178"/>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사각형: 둥근 모서리 33">
            <a:extLst>
              <a:ext uri="{FF2B5EF4-FFF2-40B4-BE49-F238E27FC236}">
                <a16:creationId xmlns:a16="http://schemas.microsoft.com/office/drawing/2014/main" id="{562F21AD-A34C-16D4-3749-7135E8B07135}"/>
              </a:ext>
            </a:extLst>
          </p:cNvPr>
          <p:cNvSpPr/>
          <p:nvPr/>
        </p:nvSpPr>
        <p:spPr>
          <a:xfrm>
            <a:off x="4818000" y="2428935"/>
            <a:ext cx="518160" cy="8506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모서리 34">
            <a:extLst>
              <a:ext uri="{FF2B5EF4-FFF2-40B4-BE49-F238E27FC236}">
                <a16:creationId xmlns:a16="http://schemas.microsoft.com/office/drawing/2014/main" id="{3D86627A-C990-CB18-B2F2-08F1CCEA2A0E}"/>
              </a:ext>
            </a:extLst>
          </p:cNvPr>
          <p:cNvSpPr/>
          <p:nvPr/>
        </p:nvSpPr>
        <p:spPr>
          <a:xfrm>
            <a:off x="5467200" y="2430135"/>
            <a:ext cx="518160" cy="8506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사각형: 둥근 모서리 35">
            <a:extLst>
              <a:ext uri="{FF2B5EF4-FFF2-40B4-BE49-F238E27FC236}">
                <a16:creationId xmlns:a16="http://schemas.microsoft.com/office/drawing/2014/main" id="{F0927435-1F36-EDEB-10E9-DBE9152FEF06}"/>
              </a:ext>
            </a:extLst>
          </p:cNvPr>
          <p:cNvSpPr/>
          <p:nvPr/>
        </p:nvSpPr>
        <p:spPr>
          <a:xfrm>
            <a:off x="6739019" y="3221022"/>
            <a:ext cx="662632" cy="848178"/>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42041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222730" y="258151"/>
            <a:ext cx="5747086" cy="461665"/>
          </a:xfrm>
          <a:prstGeom prst="rect">
            <a:avLst/>
          </a:prstGeom>
          <a:noFill/>
        </p:spPr>
        <p:txBody>
          <a:bodyPr wrap="none" rtlCol="0">
            <a:spAutoFit/>
          </a:bodyPr>
          <a:lstStyle/>
          <a:p>
            <a:r>
              <a:rPr lang="en-US" altLang="ko-KR" sz="2400" dirty="0">
                <a:solidFill>
                  <a:srgbClr val="7030A0"/>
                </a:solidFill>
                <a:latin typeface="Open Sans" pitchFamily="2" charset="0"/>
                <a:ea typeface="Open Sans" pitchFamily="2" charset="0"/>
                <a:cs typeface="Open Sans" pitchFamily="2" charset="0"/>
              </a:rPr>
              <a:t>Validation – </a:t>
            </a:r>
            <a:r>
              <a:rPr lang="en-US" altLang="ko-KR" sz="2400" dirty="0">
                <a:solidFill>
                  <a:srgbClr val="7030A0"/>
                </a:solidFill>
                <a:latin typeface="Open Sans" pitchFamily="2" charset="0"/>
                <a:ea typeface="Noto Sans KR" panose="020B0500000000000000" pitchFamily="34" charset="-127"/>
                <a:cs typeface="Open Sans" pitchFamily="2" charset="0"/>
              </a:rPr>
              <a:t>Report &amp; Confusion Matrix</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grpSp>
        <p:nvGrpSpPr>
          <p:cNvPr id="79" name="그룹 78"/>
          <p:cNvGrpSpPr/>
          <p:nvPr/>
        </p:nvGrpSpPr>
        <p:grpSpPr>
          <a:xfrm>
            <a:off x="8349115" y="31462"/>
            <a:ext cx="748916" cy="716215"/>
            <a:chOff x="8349115" y="31462"/>
            <a:chExt cx="748916" cy="716215"/>
          </a:xfrm>
        </p:grpSpPr>
        <p:grpSp>
          <p:nvGrpSpPr>
            <p:cNvPr id="80" name="그룹 79"/>
            <p:cNvGrpSpPr/>
            <p:nvPr/>
          </p:nvGrpSpPr>
          <p:grpSpPr>
            <a:xfrm>
              <a:off x="8766487" y="190296"/>
              <a:ext cx="295864" cy="295864"/>
              <a:chOff x="8378650" y="324694"/>
              <a:chExt cx="295864" cy="295864"/>
            </a:xfrm>
          </p:grpSpPr>
          <p:sp>
            <p:nvSpPr>
              <p:cNvPr id="93" name="타원 92"/>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4" name="직선 연결선 93"/>
              <p:cNvCxnSpPr>
                <a:stCxn id="93" idx="1"/>
                <a:endCxn id="93"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5" name="직선 연결선 94"/>
              <p:cNvCxnSpPr>
                <a:stCxn id="93" idx="7"/>
                <a:endCxn id="93"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6" name="직선 연결선 95"/>
              <p:cNvCxnSpPr>
                <a:stCxn id="93" idx="0"/>
                <a:endCxn id="93"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7" name="직선 연결선 96"/>
              <p:cNvCxnSpPr>
                <a:stCxn id="93" idx="2"/>
                <a:endCxn id="93"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81" name="그룹 80"/>
            <p:cNvGrpSpPr/>
            <p:nvPr/>
          </p:nvGrpSpPr>
          <p:grpSpPr>
            <a:xfrm>
              <a:off x="8349115" y="31462"/>
              <a:ext cx="383328" cy="383328"/>
              <a:chOff x="8676431" y="160879"/>
              <a:chExt cx="426915" cy="426915"/>
            </a:xfrm>
          </p:grpSpPr>
          <p:sp>
            <p:nvSpPr>
              <p:cNvPr id="88" name="타원 87"/>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9" name="직선 연결선 88"/>
              <p:cNvCxnSpPr>
                <a:stCxn id="88" idx="1"/>
                <a:endCxn id="88"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0" name="직선 연결선 89"/>
              <p:cNvCxnSpPr>
                <a:stCxn id="88" idx="7"/>
                <a:endCxn id="88"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1" name="직선 연결선 90"/>
              <p:cNvCxnSpPr>
                <a:stCxn id="88" idx="0"/>
                <a:endCxn id="88"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2" name="직선 연결선 91"/>
              <p:cNvCxnSpPr>
                <a:stCxn id="88" idx="2"/>
                <a:endCxn id="88"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82" name="그룹 81"/>
            <p:cNvGrpSpPr/>
            <p:nvPr/>
          </p:nvGrpSpPr>
          <p:grpSpPr>
            <a:xfrm>
              <a:off x="8872194" y="521840"/>
              <a:ext cx="225837" cy="225837"/>
              <a:chOff x="8614083" y="576193"/>
              <a:chExt cx="225837" cy="225837"/>
            </a:xfrm>
          </p:grpSpPr>
          <p:sp>
            <p:nvSpPr>
              <p:cNvPr id="83" name="타원 82"/>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연결선 83"/>
              <p:cNvCxnSpPr>
                <a:stCxn id="83" idx="1"/>
                <a:endCxn id="83"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3" idx="7"/>
                <a:endCxn id="83"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3" idx="0"/>
                <a:endCxn id="83"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83" idx="2"/>
                <a:endCxn id="83"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2" name="그룹 1">
            <a:extLst>
              <a:ext uri="{FF2B5EF4-FFF2-40B4-BE49-F238E27FC236}">
                <a16:creationId xmlns:a16="http://schemas.microsoft.com/office/drawing/2014/main" id="{2DFBEAF4-0348-5CCD-0B07-827C0C7537E0}"/>
              </a:ext>
            </a:extLst>
          </p:cNvPr>
          <p:cNvGrpSpPr/>
          <p:nvPr/>
        </p:nvGrpSpPr>
        <p:grpSpPr>
          <a:xfrm>
            <a:off x="432837" y="1131590"/>
            <a:ext cx="8273138" cy="576064"/>
            <a:chOff x="432837" y="1131590"/>
            <a:chExt cx="8273138" cy="576064"/>
          </a:xfrm>
        </p:grpSpPr>
        <p:sp>
          <p:nvSpPr>
            <p:cNvPr id="3" name="사각형: 둥근 모서리 2">
              <a:extLst>
                <a:ext uri="{FF2B5EF4-FFF2-40B4-BE49-F238E27FC236}">
                  <a16:creationId xmlns:a16="http://schemas.microsoft.com/office/drawing/2014/main" id="{D1E05DEF-2E84-AFB6-348D-6D075ED90CFE}"/>
                </a:ext>
              </a:extLst>
            </p:cNvPr>
            <p:cNvSpPr/>
            <p:nvPr/>
          </p:nvSpPr>
          <p:spPr>
            <a:xfrm>
              <a:off x="432837"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4" name="사각형: 둥근 모서리 3">
              <a:extLst>
                <a:ext uri="{FF2B5EF4-FFF2-40B4-BE49-F238E27FC236}">
                  <a16:creationId xmlns:a16="http://schemas.microsoft.com/office/drawing/2014/main" id="{50112FDF-0B1F-9F65-E45B-CAC36ED689CC}"/>
                </a:ext>
              </a:extLst>
            </p:cNvPr>
            <p:cNvSpPr/>
            <p:nvPr/>
          </p:nvSpPr>
          <p:spPr>
            <a:xfrm>
              <a:off x="7196401"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5" name="사각형: 둥근 모서리 4">
              <a:extLst>
                <a:ext uri="{FF2B5EF4-FFF2-40B4-BE49-F238E27FC236}">
                  <a16:creationId xmlns:a16="http://schemas.microsoft.com/office/drawing/2014/main" id="{3176BE67-FD84-790F-8973-6F56312282E3}"/>
                </a:ext>
              </a:extLst>
            </p:cNvPr>
            <p:cNvSpPr/>
            <p:nvPr/>
          </p:nvSpPr>
          <p:spPr>
            <a:xfrm>
              <a:off x="3814619"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6" name="사각형: 둥근 모서리 5">
              <a:extLst>
                <a:ext uri="{FF2B5EF4-FFF2-40B4-BE49-F238E27FC236}">
                  <a16:creationId xmlns:a16="http://schemas.microsoft.com/office/drawing/2014/main" id="{E63C4DF8-3E6D-896C-A091-FABB6D8279A2}"/>
                </a:ext>
              </a:extLst>
            </p:cNvPr>
            <p:cNvSpPr/>
            <p:nvPr/>
          </p:nvSpPr>
          <p:spPr>
            <a:xfrm>
              <a:off x="2123728"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7" name="사각형: 둥근 모서리 6">
              <a:extLst>
                <a:ext uri="{FF2B5EF4-FFF2-40B4-BE49-F238E27FC236}">
                  <a16:creationId xmlns:a16="http://schemas.microsoft.com/office/drawing/2014/main" id="{7B400C88-0202-99FD-1FA7-78F568CDDE79}"/>
                </a:ext>
              </a:extLst>
            </p:cNvPr>
            <p:cNvSpPr/>
            <p:nvPr/>
          </p:nvSpPr>
          <p:spPr>
            <a:xfrm>
              <a:off x="5505510" y="1131590"/>
              <a:ext cx="1509574" cy="576064"/>
            </a:xfrm>
            <a:prstGeom prst="roundRect">
              <a:avLst/>
            </a:prstGeom>
            <a:solidFill>
              <a:schemeClr val="bg1">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8" name="화살표: 오른쪽 7">
              <a:extLst>
                <a:ext uri="{FF2B5EF4-FFF2-40B4-BE49-F238E27FC236}">
                  <a16:creationId xmlns:a16="http://schemas.microsoft.com/office/drawing/2014/main" id="{62ED6658-58DA-27D4-6770-5C7AA1B3D198}"/>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른쪽 8">
              <a:extLst>
                <a:ext uri="{FF2B5EF4-FFF2-40B4-BE49-F238E27FC236}">
                  <a16:creationId xmlns:a16="http://schemas.microsoft.com/office/drawing/2014/main" id="{02F6C456-D634-5148-CEA4-7D616F27F044}"/>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화살표: 오른쪽 9">
              <a:extLst>
                <a:ext uri="{FF2B5EF4-FFF2-40B4-BE49-F238E27FC236}">
                  <a16:creationId xmlns:a16="http://schemas.microsoft.com/office/drawing/2014/main" id="{97C37E0B-A672-3960-9D74-BFFDE3D25006}"/>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10">
              <a:extLst>
                <a:ext uri="{FF2B5EF4-FFF2-40B4-BE49-F238E27FC236}">
                  <a16:creationId xmlns:a16="http://schemas.microsoft.com/office/drawing/2014/main" id="{89E92080-A751-0F40-759E-388C69B64E64}"/>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TextBox 17">
            <a:extLst>
              <a:ext uri="{FF2B5EF4-FFF2-40B4-BE49-F238E27FC236}">
                <a16:creationId xmlns:a16="http://schemas.microsoft.com/office/drawing/2014/main" id="{2B0F2380-490A-8093-1891-FC2E3C311E91}"/>
              </a:ext>
            </a:extLst>
          </p:cNvPr>
          <p:cNvSpPr txBox="1"/>
          <p:nvPr/>
        </p:nvSpPr>
        <p:spPr>
          <a:xfrm>
            <a:off x="2190596" y="1779662"/>
            <a:ext cx="2130624" cy="276999"/>
          </a:xfrm>
          <a:prstGeom prst="rect">
            <a:avLst/>
          </a:prstGeom>
          <a:noFill/>
          <a:ln>
            <a:solidFill>
              <a:srgbClr val="7030A0"/>
            </a:solidFill>
          </a:ln>
        </p:spPr>
        <p:txBody>
          <a:bodyPr wrap="square" rtlCol="0" anchor="t">
            <a:spAutoFit/>
          </a:bodyPr>
          <a:lstStyle/>
          <a:p>
            <a:pPr algn="ctr"/>
            <a:r>
              <a:rPr lang="en-US" altLang="ko-KR" sz="1200" dirty="0">
                <a:solidFill>
                  <a:srgbClr val="7030A0"/>
                </a:solidFill>
                <a:latin typeface="Open Sans" pitchFamily="2" charset="0"/>
                <a:ea typeface="Noto Sans KR" panose="020B0500000000000000" pitchFamily="34" charset="-127"/>
                <a:cs typeface="Open Sans" pitchFamily="2" charset="0"/>
              </a:rPr>
              <a:t>Vanilla CNN model</a:t>
            </a:r>
          </a:p>
        </p:txBody>
      </p:sp>
      <p:sp>
        <p:nvSpPr>
          <p:cNvPr id="20" name="TextBox 19">
            <a:extLst>
              <a:ext uri="{FF2B5EF4-FFF2-40B4-BE49-F238E27FC236}">
                <a16:creationId xmlns:a16="http://schemas.microsoft.com/office/drawing/2014/main" id="{B5A5C646-D495-3B60-3BCD-1D7B3C826180}"/>
              </a:ext>
            </a:extLst>
          </p:cNvPr>
          <p:cNvSpPr txBox="1"/>
          <p:nvPr/>
        </p:nvSpPr>
        <p:spPr>
          <a:xfrm>
            <a:off x="4817640" y="1779662"/>
            <a:ext cx="2130624" cy="276999"/>
          </a:xfrm>
          <a:prstGeom prst="rect">
            <a:avLst/>
          </a:prstGeom>
          <a:noFill/>
          <a:ln>
            <a:solidFill>
              <a:srgbClr val="7030A0"/>
            </a:solidFill>
          </a:ln>
        </p:spPr>
        <p:txBody>
          <a:bodyPr wrap="square" rtlCol="0" anchor="t">
            <a:spAutoFit/>
          </a:bodyPr>
          <a:lstStyle/>
          <a:p>
            <a:pPr algn="ctr"/>
            <a:r>
              <a:rPr lang="en-US" altLang="ko-KR" sz="1200" dirty="0">
                <a:solidFill>
                  <a:srgbClr val="7030A0"/>
                </a:solidFill>
                <a:latin typeface="Open Sans" pitchFamily="2" charset="0"/>
                <a:ea typeface="Noto Sans KR" panose="020B0500000000000000" pitchFamily="34" charset="-127"/>
                <a:cs typeface="Open Sans" pitchFamily="2" charset="0"/>
              </a:rPr>
              <a:t>Final CNN model</a:t>
            </a:r>
          </a:p>
        </p:txBody>
      </p:sp>
      <p:pic>
        <p:nvPicPr>
          <p:cNvPr id="44034" name="Picture 2">
            <a:extLst>
              <a:ext uri="{FF2B5EF4-FFF2-40B4-BE49-F238E27FC236}">
                <a16:creationId xmlns:a16="http://schemas.microsoft.com/office/drawing/2014/main" id="{FDD79B18-FFE4-5F11-BB7E-6FF17421B6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0105" y="2869761"/>
            <a:ext cx="2133256" cy="1867031"/>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a:extLst>
              <a:ext uri="{FF2B5EF4-FFF2-40B4-BE49-F238E27FC236}">
                <a16:creationId xmlns:a16="http://schemas.microsoft.com/office/drawing/2014/main" id="{90EA836F-B15F-E573-24E4-02B57B8AF15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7640" y="2862986"/>
            <a:ext cx="2136255" cy="1869656"/>
          </a:xfrm>
          <a:prstGeom prst="rect">
            <a:avLst/>
          </a:prstGeom>
          <a:noFill/>
          <a:extLst>
            <a:ext uri="{909E8E84-426E-40DD-AFC4-6F175D3DCCD1}">
              <a14:hiddenFill xmlns:a14="http://schemas.microsoft.com/office/drawing/2010/main">
                <a:solidFill>
                  <a:srgbClr val="FFFFFF"/>
                </a:solidFill>
              </a14:hiddenFill>
            </a:ext>
          </a:extLst>
        </p:spPr>
      </p:pic>
      <p:pic>
        <p:nvPicPr>
          <p:cNvPr id="13" name="그림 12">
            <a:extLst>
              <a:ext uri="{FF2B5EF4-FFF2-40B4-BE49-F238E27FC236}">
                <a16:creationId xmlns:a16="http://schemas.microsoft.com/office/drawing/2014/main" id="{11D919F9-A0DC-EA82-1FBD-B3B3C906839C}"/>
              </a:ext>
            </a:extLst>
          </p:cNvPr>
          <p:cNvPicPr>
            <a:picLocks noChangeAspect="1"/>
          </p:cNvPicPr>
          <p:nvPr/>
        </p:nvPicPr>
        <p:blipFill rotWithShape="1">
          <a:blip r:embed="rId5"/>
          <a:srcRect b="85786"/>
          <a:stretch/>
        </p:blipFill>
        <p:spPr>
          <a:xfrm>
            <a:off x="2195737" y="2049424"/>
            <a:ext cx="2125140" cy="820337"/>
          </a:xfrm>
          <a:prstGeom prst="rect">
            <a:avLst/>
          </a:prstGeom>
        </p:spPr>
      </p:pic>
      <p:pic>
        <p:nvPicPr>
          <p:cNvPr id="15" name="그림 14">
            <a:extLst>
              <a:ext uri="{FF2B5EF4-FFF2-40B4-BE49-F238E27FC236}">
                <a16:creationId xmlns:a16="http://schemas.microsoft.com/office/drawing/2014/main" id="{573BE186-7785-EE4B-1823-D08F1289F791}"/>
              </a:ext>
            </a:extLst>
          </p:cNvPr>
          <p:cNvPicPr>
            <a:picLocks noChangeAspect="1"/>
          </p:cNvPicPr>
          <p:nvPr/>
        </p:nvPicPr>
        <p:blipFill rotWithShape="1">
          <a:blip r:embed="rId5"/>
          <a:srcRect t="85524" b="481"/>
          <a:stretch/>
        </p:blipFill>
        <p:spPr>
          <a:xfrm>
            <a:off x="4817640" y="2057859"/>
            <a:ext cx="2136254" cy="811902"/>
          </a:xfrm>
          <a:prstGeom prst="rect">
            <a:avLst/>
          </a:prstGeom>
        </p:spPr>
      </p:pic>
    </p:spTree>
    <p:extLst>
      <p:ext uri="{BB962C8B-B14F-4D97-AF65-F5344CB8AC3E}">
        <p14:creationId xmlns:p14="http://schemas.microsoft.com/office/powerpoint/2010/main" val="785751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683568" y="1649891"/>
            <a:ext cx="2083964" cy="1843718"/>
            <a:chOff x="1858913" y="361728"/>
            <a:chExt cx="2083964" cy="1843718"/>
          </a:xfrm>
        </p:grpSpPr>
        <p:sp>
          <p:nvSpPr>
            <p:cNvPr id="6" name="타원 5"/>
            <p:cNvSpPr/>
            <p:nvPr/>
          </p:nvSpPr>
          <p:spPr>
            <a:xfrm rot="20618353">
              <a:off x="1858913" y="832801"/>
              <a:ext cx="850799" cy="850799"/>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cxnSp>
          <p:nvCxnSpPr>
            <p:cNvPr id="9" name="직선 연결선 8"/>
            <p:cNvCxnSpPr>
              <a:stCxn id="6" idx="1"/>
              <a:endCxn id="6" idx="5"/>
            </p:cNvCxnSpPr>
            <p:nvPr/>
          </p:nvCxnSpPr>
          <p:spPr>
            <a:xfrm rot="20618353">
              <a:off x="1983509" y="957397"/>
              <a:ext cx="601606" cy="601606"/>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직선 연결선 10"/>
            <p:cNvCxnSpPr>
              <a:stCxn id="6" idx="7"/>
              <a:endCxn id="6" idx="3"/>
            </p:cNvCxnSpPr>
            <p:nvPr/>
          </p:nvCxnSpPr>
          <p:spPr>
            <a:xfrm rot="20618353" flipH="1">
              <a:off x="1983509" y="957397"/>
              <a:ext cx="601606" cy="601606"/>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 name="직선 연결선 12"/>
            <p:cNvCxnSpPr>
              <a:stCxn id="6" idx="0"/>
              <a:endCxn id="6" idx="4"/>
            </p:cNvCxnSpPr>
            <p:nvPr/>
          </p:nvCxnSpPr>
          <p:spPr>
            <a:xfrm rot="20618353">
              <a:off x="2284313" y="832801"/>
              <a:ext cx="0" cy="850799"/>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 name="직선 연결선 14"/>
            <p:cNvCxnSpPr>
              <a:stCxn id="6" idx="2"/>
              <a:endCxn id="6" idx="6"/>
            </p:cNvCxnSpPr>
            <p:nvPr/>
          </p:nvCxnSpPr>
          <p:spPr>
            <a:xfrm rot="20618353">
              <a:off x="1858913" y="1258201"/>
              <a:ext cx="850799"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 name="타원 11"/>
            <p:cNvSpPr/>
            <p:nvPr/>
          </p:nvSpPr>
          <p:spPr>
            <a:xfrm rot="463851">
              <a:off x="2715224" y="361728"/>
              <a:ext cx="1227653" cy="1227653"/>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cxnSp>
          <p:nvCxnSpPr>
            <p:cNvPr id="14" name="직선 연결선 13"/>
            <p:cNvCxnSpPr>
              <a:stCxn id="12" idx="1"/>
              <a:endCxn id="12" idx="5"/>
            </p:cNvCxnSpPr>
            <p:nvPr/>
          </p:nvCxnSpPr>
          <p:spPr>
            <a:xfrm rot="463851">
              <a:off x="2895009" y="541513"/>
              <a:ext cx="868082" cy="868082"/>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직선 연결선 15"/>
            <p:cNvCxnSpPr>
              <a:stCxn id="12" idx="7"/>
              <a:endCxn id="12" idx="3"/>
            </p:cNvCxnSpPr>
            <p:nvPr/>
          </p:nvCxnSpPr>
          <p:spPr>
            <a:xfrm rot="463851" flipH="1">
              <a:off x="2895009" y="541513"/>
              <a:ext cx="868082" cy="868082"/>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직선 연결선 16"/>
            <p:cNvCxnSpPr>
              <a:stCxn id="12" idx="0"/>
              <a:endCxn id="12" idx="4"/>
            </p:cNvCxnSpPr>
            <p:nvPr/>
          </p:nvCxnSpPr>
          <p:spPr>
            <a:xfrm rot="463851">
              <a:off x="3329051" y="361728"/>
              <a:ext cx="0" cy="1227653"/>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stCxn id="12" idx="2"/>
              <a:endCxn id="12" idx="6"/>
            </p:cNvCxnSpPr>
            <p:nvPr/>
          </p:nvCxnSpPr>
          <p:spPr>
            <a:xfrm rot="463851">
              <a:off x="2715224" y="975555"/>
              <a:ext cx="1227653" cy="0"/>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 name="타원 19"/>
            <p:cNvSpPr/>
            <p:nvPr/>
          </p:nvSpPr>
          <p:spPr>
            <a:xfrm rot="15386503">
              <a:off x="2535932" y="1556022"/>
              <a:ext cx="649424" cy="64942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cxnSp>
          <p:nvCxnSpPr>
            <p:cNvPr id="21" name="직선 연결선 20"/>
            <p:cNvCxnSpPr>
              <a:stCxn id="20" idx="1"/>
              <a:endCxn id="20" idx="5"/>
            </p:cNvCxnSpPr>
            <p:nvPr/>
          </p:nvCxnSpPr>
          <p:spPr>
            <a:xfrm rot="15386503">
              <a:off x="2631038" y="165112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직선 연결선 21"/>
            <p:cNvCxnSpPr>
              <a:stCxn id="20" idx="7"/>
              <a:endCxn id="20" idx="3"/>
            </p:cNvCxnSpPr>
            <p:nvPr/>
          </p:nvCxnSpPr>
          <p:spPr>
            <a:xfrm rot="15386503" flipH="1">
              <a:off x="2631038" y="165112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20" idx="0"/>
              <a:endCxn id="20" idx="4"/>
            </p:cNvCxnSpPr>
            <p:nvPr/>
          </p:nvCxnSpPr>
          <p:spPr>
            <a:xfrm rot="15386503">
              <a:off x="2860644" y="1556022"/>
              <a:ext cx="0" cy="649424"/>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20" idx="2"/>
              <a:endCxn id="20" idx="6"/>
            </p:cNvCxnSpPr>
            <p:nvPr/>
          </p:nvCxnSpPr>
          <p:spPr>
            <a:xfrm rot="15386503">
              <a:off x="2535932" y="1880734"/>
              <a:ext cx="649424"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pic>
        <p:nvPicPr>
          <p:cNvPr id="4" name="Picture 2" descr="sakura no backgroundì ëí ì´ë¯¸ì§ ê²ìê²°ê³¼">
            <a:extLst>
              <a:ext uri="{FF2B5EF4-FFF2-40B4-BE49-F238E27FC236}">
                <a16:creationId xmlns:a16="http://schemas.microsoft.com/office/drawing/2014/main" id="{E4AD5C8D-C81F-B27C-6BC8-A0451278D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5639292" y="3807622"/>
            <a:ext cx="3504707" cy="13358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akura no backgroundì ëí ì´ë¯¸ì§ ê²ìê²°ê³¼">
            <a:extLst>
              <a:ext uri="{FF2B5EF4-FFF2-40B4-BE49-F238E27FC236}">
                <a16:creationId xmlns:a16="http://schemas.microsoft.com/office/drawing/2014/main" id="{99CD2A21-EA58-3B1F-8E9F-2A2CF40A3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0" y="0"/>
            <a:ext cx="3504706" cy="13317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logo icon design Royalty Free Vector Image">
            <a:extLst>
              <a:ext uri="{FF2B5EF4-FFF2-40B4-BE49-F238E27FC236}">
                <a16:creationId xmlns:a16="http://schemas.microsoft.com/office/drawing/2014/main" id="{38D7F076-4B18-BC06-BF32-1C7063B2043E}"/>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78800" y1="17778" x2="78800" y2="17778"/>
                      </a14:backgroundRemoval>
                    </a14:imgEffect>
                  </a14:imgLayer>
                </a14:imgProps>
              </a:ext>
              <a:ext uri="{28A0092B-C50C-407E-A947-70E740481C1C}">
                <a14:useLocalDpi xmlns:a14="http://schemas.microsoft.com/office/drawing/2010/main" val="0"/>
              </a:ext>
            </a:extLst>
          </a:blip>
          <a:srcRect/>
          <a:stretch>
            <a:fillRect/>
          </a:stretch>
        </p:blipFill>
        <p:spPr bwMode="auto">
          <a:xfrm>
            <a:off x="6293778" y="1696514"/>
            <a:ext cx="1563800" cy="1688904"/>
          </a:xfrm>
          <a:prstGeom prst="rect">
            <a:avLst/>
          </a:prstGeom>
          <a:noFill/>
        </p:spPr>
      </p:pic>
      <p:sp>
        <p:nvSpPr>
          <p:cNvPr id="2" name="TextBox 1">
            <a:extLst>
              <a:ext uri="{FF2B5EF4-FFF2-40B4-BE49-F238E27FC236}">
                <a16:creationId xmlns:a16="http://schemas.microsoft.com/office/drawing/2014/main" id="{FBE19A61-7627-A478-16C1-85D1C55CA006}"/>
              </a:ext>
            </a:extLst>
          </p:cNvPr>
          <p:cNvSpPr txBox="1"/>
          <p:nvPr/>
        </p:nvSpPr>
        <p:spPr>
          <a:xfrm>
            <a:off x="3497996" y="2063918"/>
            <a:ext cx="2141297" cy="1015663"/>
          </a:xfrm>
          <a:prstGeom prst="rect">
            <a:avLst/>
          </a:prstGeom>
          <a:noFill/>
        </p:spPr>
        <p:txBody>
          <a:bodyPr wrap="square" rtlCol="0">
            <a:spAutoFit/>
          </a:bodyPr>
          <a:lstStyle/>
          <a:p>
            <a:pPr algn="ctr"/>
            <a:r>
              <a:rPr lang="en-US" altLang="ko-KR" sz="3600" dirty="0">
                <a:solidFill>
                  <a:srgbClr val="7030A0"/>
                </a:solidFill>
                <a:latin typeface="Open Sans" pitchFamily="2" charset="0"/>
                <a:ea typeface="Open Sans" pitchFamily="2" charset="0"/>
                <a:cs typeface="Open Sans" pitchFamily="2" charset="0"/>
              </a:rPr>
              <a:t>04</a:t>
            </a:r>
          </a:p>
          <a:p>
            <a:pPr algn="ctr"/>
            <a:r>
              <a:rPr lang="en-US" altLang="ko-KR" sz="2400" dirty="0">
                <a:solidFill>
                  <a:srgbClr val="7030A0"/>
                </a:solidFill>
                <a:latin typeface="Open Sans" pitchFamily="2" charset="0"/>
                <a:ea typeface="Noto Sans KR" panose="020B0500000000000000" pitchFamily="34" charset="-127"/>
                <a:cs typeface="Open Sans" pitchFamily="2" charset="0"/>
              </a:rPr>
              <a:t>Conclusion</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sp>
        <p:nvSpPr>
          <p:cNvPr id="3" name="TextBox 2">
            <a:extLst>
              <a:ext uri="{FF2B5EF4-FFF2-40B4-BE49-F238E27FC236}">
                <a16:creationId xmlns:a16="http://schemas.microsoft.com/office/drawing/2014/main" id="{643DB3ED-0FB1-2E93-C547-15595FB1A6A6}"/>
              </a:ext>
            </a:extLst>
          </p:cNvPr>
          <p:cNvSpPr txBox="1"/>
          <p:nvPr/>
        </p:nvSpPr>
        <p:spPr>
          <a:xfrm>
            <a:off x="3500552" y="3096924"/>
            <a:ext cx="2141297" cy="1323439"/>
          </a:xfrm>
          <a:prstGeom prst="rect">
            <a:avLst/>
          </a:prstGeom>
          <a:noFill/>
        </p:spPr>
        <p:txBody>
          <a:bodyPr wrap="square" rtlCol="0">
            <a:spAutoFit/>
          </a:bodyPr>
          <a:lstStyle/>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Overall Summary</a:t>
            </a: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Limitations</a:t>
            </a: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Further Research</a:t>
            </a:r>
          </a:p>
          <a:p>
            <a:pPr algn="ctr"/>
            <a:endParaRPr lang="en-US" altLang="ko-KR" sz="1000"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000" dirty="0">
                <a:solidFill>
                  <a:srgbClr val="7030A0"/>
                </a:solidFill>
                <a:latin typeface="Open Sans" pitchFamily="2" charset="0"/>
                <a:ea typeface="Noto Sans KR" panose="020B0500000000000000" pitchFamily="34" charset="-127"/>
                <a:cs typeface="Open Sans" pitchFamily="2" charset="0"/>
              </a:rPr>
              <a:t>Takeaway</a:t>
            </a:r>
            <a:endParaRPr lang="ko-KR" altLang="en-US" sz="1000" dirty="0">
              <a:solidFill>
                <a:srgbClr val="7030A0"/>
              </a:solidFill>
              <a:latin typeface="Open Sans" pitchFamily="2" charset="0"/>
              <a:ea typeface="Noto Sans KR" panose="020B0500000000000000" pitchFamily="34" charset="-127"/>
              <a:cs typeface="Open Sans" pitchFamily="2" charset="0"/>
            </a:endParaRPr>
          </a:p>
        </p:txBody>
      </p:sp>
      <p:grpSp>
        <p:nvGrpSpPr>
          <p:cNvPr id="8" name="그룹 7">
            <a:extLst>
              <a:ext uri="{FF2B5EF4-FFF2-40B4-BE49-F238E27FC236}">
                <a16:creationId xmlns:a16="http://schemas.microsoft.com/office/drawing/2014/main" id="{3E3C2939-DEA7-4B5A-F939-37450F99B21F}"/>
              </a:ext>
            </a:extLst>
          </p:cNvPr>
          <p:cNvGrpSpPr/>
          <p:nvPr/>
        </p:nvGrpSpPr>
        <p:grpSpPr>
          <a:xfrm>
            <a:off x="4330315" y="1600464"/>
            <a:ext cx="468981" cy="468981"/>
            <a:chOff x="1235310" y="1490798"/>
            <a:chExt cx="468981" cy="468981"/>
          </a:xfrm>
        </p:grpSpPr>
        <p:sp>
          <p:nvSpPr>
            <p:cNvPr id="26" name="타원 25">
              <a:extLst>
                <a:ext uri="{FF2B5EF4-FFF2-40B4-BE49-F238E27FC236}">
                  <a16:creationId xmlns:a16="http://schemas.microsoft.com/office/drawing/2014/main" id="{82F9C108-0315-FC9F-7892-9A73D95BB607}"/>
                </a:ext>
              </a:extLst>
            </p:cNvPr>
            <p:cNvSpPr/>
            <p:nvPr/>
          </p:nvSpPr>
          <p:spPr>
            <a:xfrm rot="20618353">
              <a:off x="1235310" y="1490798"/>
              <a:ext cx="468981" cy="468981"/>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a:extLst>
                <a:ext uri="{FF2B5EF4-FFF2-40B4-BE49-F238E27FC236}">
                  <a16:creationId xmlns:a16="http://schemas.microsoft.com/office/drawing/2014/main" id="{E98F73B6-660A-E0C1-08B1-5C7F46D17959}"/>
                </a:ext>
              </a:extLst>
            </p:cNvPr>
            <p:cNvCxnSpPr>
              <a:stCxn id="26" idx="1"/>
              <a:endCxn id="26" idx="5"/>
            </p:cNvCxnSpPr>
            <p:nvPr/>
          </p:nvCxnSpPr>
          <p:spPr>
            <a:xfrm rot="20618353">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361C0A3-BDA5-29FD-C0CD-08D08D326812}"/>
                </a:ext>
              </a:extLst>
            </p:cNvPr>
            <p:cNvCxnSpPr>
              <a:stCxn id="26" idx="7"/>
              <a:endCxn id="26" idx="3"/>
            </p:cNvCxnSpPr>
            <p:nvPr/>
          </p:nvCxnSpPr>
          <p:spPr>
            <a:xfrm rot="20618353" flipH="1">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A83DA802-6596-E0AD-BB74-15871C7C666C}"/>
                </a:ext>
              </a:extLst>
            </p:cNvPr>
            <p:cNvCxnSpPr>
              <a:stCxn id="26" idx="0"/>
              <a:endCxn id="26" idx="4"/>
            </p:cNvCxnSpPr>
            <p:nvPr/>
          </p:nvCxnSpPr>
          <p:spPr>
            <a:xfrm rot="20618353">
              <a:off x="1469801" y="1490798"/>
              <a:ext cx="0" cy="468981"/>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4ECF04B7-9C58-8D72-19E4-83E002663105}"/>
                </a:ext>
              </a:extLst>
            </p:cNvPr>
            <p:cNvCxnSpPr>
              <a:stCxn id="26" idx="2"/>
              <a:endCxn id="26" idx="6"/>
            </p:cNvCxnSpPr>
            <p:nvPr/>
          </p:nvCxnSpPr>
          <p:spPr>
            <a:xfrm rot="20618353">
              <a:off x="1235310" y="1725289"/>
              <a:ext cx="468981"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88697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ementia logo icon design Royalty Free Vector Image">
            <a:extLst>
              <a:ext uri="{FF2B5EF4-FFF2-40B4-BE49-F238E27FC236}">
                <a16:creationId xmlns:a16="http://schemas.microsoft.com/office/drawing/2014/main" id="{2449CC52-9737-CC3F-8F00-AB866EE37E0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78800" y1="17778" x2="78800" y2="17778"/>
                      </a14:backgroundRemoval>
                    </a14:imgEffect>
                  </a14:imgLayer>
                </a14:imgProps>
              </a:ext>
              <a:ext uri="{28A0092B-C50C-407E-A947-70E740481C1C}">
                <a14:useLocalDpi xmlns:a14="http://schemas.microsoft.com/office/drawing/2010/main" val="0"/>
              </a:ext>
            </a:extLst>
          </a:blip>
          <a:srcRect/>
          <a:stretch>
            <a:fillRect/>
          </a:stretch>
        </p:blipFill>
        <p:spPr bwMode="auto">
          <a:xfrm>
            <a:off x="141627" y="1088570"/>
            <a:ext cx="769442" cy="830997"/>
          </a:xfrm>
          <a:prstGeom prst="rect">
            <a:avLst/>
          </a:prstGeom>
          <a:solidFill>
            <a:srgbClr val="FEDAE0"/>
          </a:solidFill>
        </p:spPr>
      </p:pic>
      <p:sp>
        <p:nvSpPr>
          <p:cNvPr id="30" name="TextBox 29"/>
          <p:cNvSpPr txBox="1"/>
          <p:nvPr/>
        </p:nvSpPr>
        <p:spPr>
          <a:xfrm>
            <a:off x="839885" y="258151"/>
            <a:ext cx="4556055" cy="461665"/>
          </a:xfrm>
          <a:prstGeom prst="rect">
            <a:avLst/>
          </a:prstGeom>
          <a:noFill/>
        </p:spPr>
        <p:txBody>
          <a:bodyPr wrap="none" rtlCol="0">
            <a:spAutoFit/>
          </a:bodyPr>
          <a:lstStyle/>
          <a:p>
            <a:r>
              <a:rPr lang="en-US" altLang="ko-KR" sz="2400" dirty="0">
                <a:solidFill>
                  <a:srgbClr val="7030A0"/>
                </a:solidFill>
                <a:latin typeface="Open Sans" pitchFamily="2" charset="0"/>
                <a:ea typeface="Noto Sans KR" panose="020B0500000000000000" pitchFamily="34" charset="-127"/>
                <a:cs typeface="Open Sans" pitchFamily="2" charset="0"/>
              </a:rPr>
              <a:t>Conclusion</a:t>
            </a:r>
            <a:r>
              <a:rPr lang="en-US" altLang="ko-KR" sz="2400" dirty="0">
                <a:solidFill>
                  <a:srgbClr val="7030A0"/>
                </a:solidFill>
                <a:latin typeface="Open Sans" pitchFamily="2" charset="0"/>
                <a:ea typeface="Open Sans" pitchFamily="2" charset="0"/>
                <a:cs typeface="Open Sans" pitchFamily="2" charset="0"/>
              </a:rPr>
              <a:t> – </a:t>
            </a:r>
            <a:r>
              <a:rPr lang="en-US" altLang="ko-KR" sz="2400" dirty="0">
                <a:solidFill>
                  <a:srgbClr val="7030A0"/>
                </a:solidFill>
                <a:latin typeface="Open Sans" pitchFamily="2" charset="0"/>
                <a:ea typeface="Noto Sans KR" panose="020B0500000000000000" pitchFamily="34" charset="-127"/>
                <a:cs typeface="Open Sans" pitchFamily="2" charset="0"/>
              </a:rPr>
              <a:t>Overall Summary</a:t>
            </a:r>
          </a:p>
        </p:txBody>
      </p:sp>
      <p:grpSp>
        <p:nvGrpSpPr>
          <p:cNvPr id="73" name="그룹 72"/>
          <p:cNvGrpSpPr/>
          <p:nvPr/>
        </p:nvGrpSpPr>
        <p:grpSpPr>
          <a:xfrm>
            <a:off x="8349115" y="31462"/>
            <a:ext cx="748916" cy="716215"/>
            <a:chOff x="8349115" y="31462"/>
            <a:chExt cx="748916" cy="716215"/>
          </a:xfrm>
        </p:grpSpPr>
        <p:grpSp>
          <p:nvGrpSpPr>
            <p:cNvPr id="74" name="그룹 73"/>
            <p:cNvGrpSpPr/>
            <p:nvPr/>
          </p:nvGrpSpPr>
          <p:grpSpPr>
            <a:xfrm>
              <a:off x="8766487" y="190296"/>
              <a:ext cx="295864" cy="295864"/>
              <a:chOff x="8378650" y="324694"/>
              <a:chExt cx="295864" cy="295864"/>
            </a:xfrm>
          </p:grpSpPr>
          <p:sp>
            <p:nvSpPr>
              <p:cNvPr id="87" name="타원 86"/>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8" name="직선 연결선 87"/>
              <p:cNvCxnSpPr>
                <a:stCxn id="87" idx="1"/>
                <a:endCxn id="87"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9" name="직선 연결선 88"/>
              <p:cNvCxnSpPr>
                <a:stCxn id="87" idx="7"/>
                <a:endCxn id="87"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0" name="직선 연결선 89"/>
              <p:cNvCxnSpPr>
                <a:stCxn id="87" idx="0"/>
                <a:endCxn id="87"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1" name="직선 연결선 90"/>
              <p:cNvCxnSpPr>
                <a:stCxn id="87" idx="2"/>
                <a:endCxn id="87"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5" name="그룹 74"/>
            <p:cNvGrpSpPr/>
            <p:nvPr/>
          </p:nvGrpSpPr>
          <p:grpSpPr>
            <a:xfrm>
              <a:off x="8349115" y="31462"/>
              <a:ext cx="383328" cy="383328"/>
              <a:chOff x="8676431" y="160879"/>
              <a:chExt cx="426915" cy="426915"/>
            </a:xfrm>
          </p:grpSpPr>
          <p:sp>
            <p:nvSpPr>
              <p:cNvPr id="82" name="타원 81"/>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3" name="직선 연결선 82"/>
              <p:cNvCxnSpPr>
                <a:stCxn id="82" idx="1"/>
                <a:endCxn id="82"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4" name="직선 연결선 83"/>
              <p:cNvCxnSpPr>
                <a:stCxn id="82" idx="7"/>
                <a:endCxn id="82"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2" idx="0"/>
                <a:endCxn id="82"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2" idx="2"/>
                <a:endCxn id="82"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6" name="그룹 75"/>
            <p:cNvGrpSpPr/>
            <p:nvPr/>
          </p:nvGrpSpPr>
          <p:grpSpPr>
            <a:xfrm>
              <a:off x="8872194" y="521840"/>
              <a:ext cx="225837" cy="225837"/>
              <a:chOff x="8614083" y="576193"/>
              <a:chExt cx="225837" cy="225837"/>
            </a:xfrm>
          </p:grpSpPr>
          <p:sp>
            <p:nvSpPr>
              <p:cNvPr id="77" name="타원 76"/>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8" name="직선 연결선 77"/>
              <p:cNvCxnSpPr>
                <a:stCxn id="77" idx="1"/>
                <a:endCxn id="77"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9" name="직선 연결선 78"/>
              <p:cNvCxnSpPr>
                <a:stCxn id="77" idx="7"/>
                <a:endCxn id="77"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직선 연결선 79"/>
              <p:cNvCxnSpPr>
                <a:stCxn id="77" idx="0"/>
                <a:endCxn id="77"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직선 연결선 80"/>
              <p:cNvCxnSpPr>
                <a:stCxn id="77" idx="2"/>
                <a:endCxn id="77"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sp>
        <p:nvSpPr>
          <p:cNvPr id="2" name="TextBox 1">
            <a:extLst>
              <a:ext uri="{FF2B5EF4-FFF2-40B4-BE49-F238E27FC236}">
                <a16:creationId xmlns:a16="http://schemas.microsoft.com/office/drawing/2014/main" id="{668FB5FD-0F5E-4CE3-AC1E-21F1749E2F05}"/>
              </a:ext>
            </a:extLst>
          </p:cNvPr>
          <p:cNvSpPr txBox="1"/>
          <p:nvPr/>
        </p:nvSpPr>
        <p:spPr>
          <a:xfrm>
            <a:off x="467545" y="1114902"/>
            <a:ext cx="2141297" cy="830997"/>
          </a:xfrm>
          <a:prstGeom prst="rect">
            <a:avLst/>
          </a:prstGeom>
          <a:noFill/>
        </p:spPr>
        <p:txBody>
          <a:bodyPr wrap="square" rtlCol="0">
            <a:spAutoFit/>
          </a:bodyPr>
          <a:lstStyle/>
          <a:p>
            <a:pPr algn="ctr"/>
            <a:r>
              <a:rPr lang="en-US" altLang="ko-KR" sz="2400" dirty="0">
                <a:solidFill>
                  <a:srgbClr val="7030A0"/>
                </a:solidFill>
                <a:latin typeface="Open Sans" pitchFamily="2" charset="0"/>
                <a:ea typeface="Open Sans" pitchFamily="2" charset="0"/>
                <a:cs typeface="Open Sans" pitchFamily="2" charset="0"/>
              </a:rPr>
              <a:t>01</a:t>
            </a:r>
          </a:p>
          <a:p>
            <a:pPr algn="ctr"/>
            <a:r>
              <a:rPr lang="en-US" altLang="ko-KR" sz="2400" dirty="0">
                <a:solidFill>
                  <a:srgbClr val="7030A0"/>
                </a:solidFill>
                <a:latin typeface="Open Sans" pitchFamily="2" charset="0"/>
                <a:ea typeface="Noto Sans KR" panose="020B0500000000000000" pitchFamily="34" charset="-127"/>
                <a:cs typeface="Open Sans" pitchFamily="2" charset="0"/>
              </a:rPr>
              <a:t>Alzheimer</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sp>
        <p:nvSpPr>
          <p:cNvPr id="3" name="TextBox 2">
            <a:extLst>
              <a:ext uri="{FF2B5EF4-FFF2-40B4-BE49-F238E27FC236}">
                <a16:creationId xmlns:a16="http://schemas.microsoft.com/office/drawing/2014/main" id="{95D337A3-F959-0264-DE33-617612F25061}"/>
              </a:ext>
            </a:extLst>
          </p:cNvPr>
          <p:cNvSpPr txBox="1"/>
          <p:nvPr/>
        </p:nvSpPr>
        <p:spPr>
          <a:xfrm>
            <a:off x="467544" y="2067695"/>
            <a:ext cx="2141297" cy="830997"/>
          </a:xfrm>
          <a:prstGeom prst="rect">
            <a:avLst/>
          </a:prstGeom>
          <a:noFill/>
        </p:spPr>
        <p:txBody>
          <a:bodyPr wrap="square" rtlCol="0">
            <a:spAutoFit/>
          </a:bodyPr>
          <a:lstStyle/>
          <a:p>
            <a:pPr algn="ctr"/>
            <a:r>
              <a:rPr lang="en-US" altLang="ko-KR" sz="2400" dirty="0">
                <a:solidFill>
                  <a:srgbClr val="7030A0"/>
                </a:solidFill>
                <a:latin typeface="Open Sans" pitchFamily="2" charset="0"/>
                <a:ea typeface="Open Sans" pitchFamily="2" charset="0"/>
                <a:cs typeface="Open Sans" pitchFamily="2" charset="0"/>
              </a:rPr>
              <a:t>02</a:t>
            </a:r>
          </a:p>
          <a:p>
            <a:pPr algn="ctr"/>
            <a:r>
              <a:rPr lang="en-US" altLang="ko-KR" sz="2400" dirty="0">
                <a:solidFill>
                  <a:srgbClr val="7030A0"/>
                </a:solidFill>
                <a:latin typeface="Open Sans" pitchFamily="2" charset="0"/>
                <a:ea typeface="Noto Sans KR" panose="020B0500000000000000" pitchFamily="34" charset="-127"/>
                <a:cs typeface="Open Sans" pitchFamily="2" charset="0"/>
              </a:rPr>
              <a:t>Dataset</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sp>
        <p:nvSpPr>
          <p:cNvPr id="4" name="TextBox 3">
            <a:extLst>
              <a:ext uri="{FF2B5EF4-FFF2-40B4-BE49-F238E27FC236}">
                <a16:creationId xmlns:a16="http://schemas.microsoft.com/office/drawing/2014/main" id="{515446BC-C2BB-5EDE-0FEF-1F77B2898511}"/>
              </a:ext>
            </a:extLst>
          </p:cNvPr>
          <p:cNvSpPr txBox="1"/>
          <p:nvPr/>
        </p:nvSpPr>
        <p:spPr>
          <a:xfrm>
            <a:off x="467544" y="3014507"/>
            <a:ext cx="2141297" cy="830997"/>
          </a:xfrm>
          <a:prstGeom prst="rect">
            <a:avLst/>
          </a:prstGeom>
          <a:noFill/>
        </p:spPr>
        <p:txBody>
          <a:bodyPr wrap="square" rtlCol="0">
            <a:spAutoFit/>
          </a:bodyPr>
          <a:lstStyle/>
          <a:p>
            <a:pPr algn="ctr"/>
            <a:r>
              <a:rPr lang="en-US" altLang="ko-KR" sz="2400" dirty="0">
                <a:solidFill>
                  <a:srgbClr val="7030A0"/>
                </a:solidFill>
                <a:latin typeface="Open Sans" pitchFamily="2" charset="0"/>
                <a:ea typeface="Open Sans" pitchFamily="2" charset="0"/>
                <a:cs typeface="Open Sans" pitchFamily="2" charset="0"/>
              </a:rPr>
              <a:t>03</a:t>
            </a:r>
          </a:p>
          <a:p>
            <a:pPr algn="ctr"/>
            <a:r>
              <a:rPr lang="en-US" altLang="ko-KR" sz="2400" dirty="0">
                <a:solidFill>
                  <a:srgbClr val="7030A0"/>
                </a:solidFill>
                <a:latin typeface="Open Sans" pitchFamily="2" charset="0"/>
                <a:ea typeface="Noto Sans KR" panose="020B0500000000000000" pitchFamily="34" charset="-127"/>
                <a:cs typeface="Open Sans" pitchFamily="2" charset="0"/>
              </a:rPr>
              <a:t>Modeling</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sp>
        <p:nvSpPr>
          <p:cNvPr id="5" name="TextBox 4">
            <a:extLst>
              <a:ext uri="{FF2B5EF4-FFF2-40B4-BE49-F238E27FC236}">
                <a16:creationId xmlns:a16="http://schemas.microsoft.com/office/drawing/2014/main" id="{D6B170FC-71E7-E4F0-52F3-E0F3DACE43D5}"/>
              </a:ext>
            </a:extLst>
          </p:cNvPr>
          <p:cNvSpPr txBox="1"/>
          <p:nvPr/>
        </p:nvSpPr>
        <p:spPr>
          <a:xfrm>
            <a:off x="467544" y="3972316"/>
            <a:ext cx="2141297" cy="830997"/>
          </a:xfrm>
          <a:prstGeom prst="rect">
            <a:avLst/>
          </a:prstGeom>
          <a:noFill/>
        </p:spPr>
        <p:txBody>
          <a:bodyPr wrap="square" rtlCol="0">
            <a:spAutoFit/>
          </a:bodyPr>
          <a:lstStyle/>
          <a:p>
            <a:pPr algn="ctr"/>
            <a:r>
              <a:rPr lang="en-US" altLang="ko-KR" sz="2400" dirty="0">
                <a:solidFill>
                  <a:srgbClr val="7030A0"/>
                </a:solidFill>
                <a:latin typeface="Open Sans" pitchFamily="2" charset="0"/>
                <a:ea typeface="Open Sans" pitchFamily="2" charset="0"/>
                <a:cs typeface="Open Sans" pitchFamily="2" charset="0"/>
              </a:rPr>
              <a:t>04</a:t>
            </a:r>
          </a:p>
          <a:p>
            <a:pPr algn="ctr"/>
            <a:r>
              <a:rPr lang="en-US" altLang="ko-KR" sz="2400" dirty="0">
                <a:solidFill>
                  <a:srgbClr val="7030A0"/>
                </a:solidFill>
                <a:latin typeface="Open Sans" pitchFamily="2" charset="0"/>
                <a:ea typeface="Noto Sans KR" panose="020B0500000000000000" pitchFamily="34" charset="-127"/>
                <a:cs typeface="Open Sans" pitchFamily="2" charset="0"/>
              </a:rPr>
              <a:t>Prediction</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sp>
        <p:nvSpPr>
          <p:cNvPr id="11" name="TextBox 10">
            <a:extLst>
              <a:ext uri="{FF2B5EF4-FFF2-40B4-BE49-F238E27FC236}">
                <a16:creationId xmlns:a16="http://schemas.microsoft.com/office/drawing/2014/main" id="{3680B4B2-26CF-A80A-2588-1AB016EF5FCD}"/>
              </a:ext>
            </a:extLst>
          </p:cNvPr>
          <p:cNvSpPr txBox="1"/>
          <p:nvPr/>
        </p:nvSpPr>
        <p:spPr>
          <a:xfrm>
            <a:off x="2608840" y="1114902"/>
            <a:ext cx="5716233" cy="830997"/>
          </a:xfrm>
          <a:prstGeom prst="rect">
            <a:avLst/>
          </a:prstGeom>
          <a:noFill/>
          <a:ln>
            <a:solidFill>
              <a:srgbClr val="7030A0"/>
            </a:solidFill>
          </a:ln>
        </p:spPr>
        <p:txBody>
          <a:bodyPr wrap="square" rtlCol="0">
            <a:spAutoFit/>
          </a:bodyPr>
          <a:lstStyle/>
          <a:p>
            <a:pPr marL="171450" indent="-171450">
              <a:buFont typeface="Arial" panose="020B0604020202020204" pitchFamily="34" charset="0"/>
              <a:buChar char="•"/>
            </a:pPr>
            <a:r>
              <a:rPr lang="ko-KR" altLang="en-US" sz="1200" b="1" dirty="0">
                <a:solidFill>
                  <a:srgbClr val="7030A0"/>
                </a:solidFill>
                <a:latin typeface="Open Sans" pitchFamily="2" charset="0"/>
                <a:ea typeface="Noto Sans KR" panose="020B0500000000000000" pitchFamily="34" charset="-127"/>
                <a:cs typeface="Open Sans" pitchFamily="2" charset="0"/>
              </a:rPr>
              <a:t>치매 연구의 필요성</a:t>
            </a:r>
            <a:r>
              <a:rPr lang="en-US" altLang="ko-KR" sz="1200" b="1" dirty="0">
                <a:solidFill>
                  <a:srgbClr val="7030A0"/>
                </a:solidFill>
                <a:latin typeface="Open Sans" pitchFamily="2" charset="0"/>
                <a:ea typeface="Noto Sans KR" panose="020B0500000000000000" pitchFamily="34" charset="-127"/>
                <a:cs typeface="Open Sans" pitchFamily="2" charset="0"/>
              </a:rPr>
              <a:t>	: </a:t>
            </a:r>
            <a:r>
              <a:rPr lang="ko-KR" altLang="en-US" sz="1200" dirty="0">
                <a:solidFill>
                  <a:srgbClr val="7030A0"/>
                </a:solidFill>
                <a:latin typeface="Open Sans" pitchFamily="2" charset="0"/>
                <a:ea typeface="Noto Sans KR" panose="020B0500000000000000" pitchFamily="34" charset="-127"/>
                <a:cs typeface="Open Sans" pitchFamily="2" charset="0"/>
              </a:rPr>
              <a:t>고령화 </a:t>
            </a:r>
            <a:r>
              <a:rPr lang="en-US" altLang="ko-KR" sz="1200" dirty="0">
                <a:solidFill>
                  <a:srgbClr val="7030A0"/>
                </a:solidFill>
                <a:latin typeface="Open Sans" pitchFamily="2" charset="0"/>
                <a:ea typeface="Noto Sans KR" panose="020B0500000000000000" pitchFamily="34" charset="-127"/>
                <a:cs typeface="Open Sans" pitchFamily="2" charset="0"/>
              </a:rPr>
              <a:t>-&gt; </a:t>
            </a:r>
            <a:r>
              <a:rPr lang="ko-KR" altLang="en-US" sz="1200" dirty="0">
                <a:solidFill>
                  <a:srgbClr val="7030A0"/>
                </a:solidFill>
                <a:latin typeface="Open Sans" pitchFamily="2" charset="0"/>
                <a:ea typeface="Noto Sans KR" panose="020B0500000000000000" pitchFamily="34" charset="-127"/>
                <a:cs typeface="Open Sans" pitchFamily="2" charset="0"/>
              </a:rPr>
              <a:t>치매 유병률 계속 상승할 것으로 전망</a:t>
            </a:r>
            <a:r>
              <a:rPr lang="en-US" altLang="ko-KR" sz="1200" dirty="0">
                <a:solidFill>
                  <a:srgbClr val="7030A0"/>
                </a:solidFill>
                <a:latin typeface="Open Sans" pitchFamily="2" charset="0"/>
                <a:ea typeface="Noto Sans KR" panose="020B0500000000000000" pitchFamily="34" charset="-127"/>
                <a:cs typeface="Open Sans" pitchFamily="2" charset="0"/>
              </a:rPr>
              <a:t> </a:t>
            </a:r>
          </a:p>
          <a:p>
            <a:pPr marL="171450" indent="-171450">
              <a:buFont typeface="Arial" panose="020B0604020202020204" pitchFamily="34" charset="0"/>
              <a:buChar char="•"/>
            </a:pPr>
            <a:r>
              <a:rPr lang="ko-KR" altLang="en-US" sz="1200" b="1" dirty="0">
                <a:solidFill>
                  <a:srgbClr val="7030A0"/>
                </a:solidFill>
                <a:latin typeface="Open Sans" pitchFamily="2" charset="0"/>
                <a:ea typeface="Noto Sans KR" panose="020B0500000000000000" pitchFamily="34" charset="-127"/>
                <a:cs typeface="Open Sans" pitchFamily="2" charset="0"/>
              </a:rPr>
              <a:t>치매 </a:t>
            </a:r>
            <a:r>
              <a:rPr lang="ko-KR" altLang="en-US" sz="1200" b="1" dirty="0" err="1">
                <a:solidFill>
                  <a:srgbClr val="7030A0"/>
                </a:solidFill>
                <a:latin typeface="Open Sans" pitchFamily="2" charset="0"/>
                <a:ea typeface="Noto Sans KR" panose="020B0500000000000000" pitchFamily="34" charset="-127"/>
                <a:cs typeface="Open Sans" pitchFamily="2" charset="0"/>
              </a:rPr>
              <a:t>위험군</a:t>
            </a:r>
            <a:r>
              <a:rPr lang="ko-KR" altLang="en-US" sz="1200" b="1" dirty="0">
                <a:solidFill>
                  <a:srgbClr val="7030A0"/>
                </a:solidFill>
                <a:latin typeface="Open Sans" pitchFamily="2" charset="0"/>
                <a:ea typeface="Noto Sans KR" panose="020B0500000000000000" pitchFamily="34" charset="-127"/>
                <a:cs typeface="Open Sans" pitchFamily="2" charset="0"/>
              </a:rPr>
              <a:t> 예측 필요성</a:t>
            </a:r>
            <a:r>
              <a:rPr lang="en-US" altLang="ko-KR" sz="1200" b="1" dirty="0">
                <a:solidFill>
                  <a:srgbClr val="7030A0"/>
                </a:solidFill>
                <a:latin typeface="Open Sans" pitchFamily="2" charset="0"/>
                <a:ea typeface="Noto Sans KR" panose="020B0500000000000000" pitchFamily="34" charset="-127"/>
                <a:cs typeface="Open Sans" pitchFamily="2" charset="0"/>
              </a:rPr>
              <a:t>	: </a:t>
            </a:r>
            <a:r>
              <a:rPr lang="ko-KR" altLang="en-US" sz="1200" dirty="0">
                <a:solidFill>
                  <a:srgbClr val="7030A0"/>
                </a:solidFill>
                <a:latin typeface="Open Sans" pitchFamily="2" charset="0"/>
                <a:ea typeface="Noto Sans KR" panose="020B0500000000000000" pitchFamily="34" charset="-127"/>
                <a:cs typeface="Open Sans" pitchFamily="2" charset="0"/>
              </a:rPr>
              <a:t>경도인지장애 </a:t>
            </a:r>
            <a:r>
              <a:rPr lang="en-US" altLang="ko-KR" sz="1200" dirty="0">
                <a:solidFill>
                  <a:srgbClr val="7030A0"/>
                </a:solidFill>
                <a:latin typeface="Open Sans" pitchFamily="2" charset="0"/>
                <a:ea typeface="Noto Sans KR" panose="020B0500000000000000" pitchFamily="34" charset="-127"/>
                <a:cs typeface="Open Sans" pitchFamily="2" charset="0"/>
              </a:rPr>
              <a:t>-&gt; </a:t>
            </a:r>
            <a:r>
              <a:rPr lang="ko-KR" altLang="en-US" sz="1200" dirty="0">
                <a:solidFill>
                  <a:srgbClr val="7030A0"/>
                </a:solidFill>
                <a:latin typeface="Open Sans" pitchFamily="2" charset="0"/>
                <a:ea typeface="Noto Sans KR" panose="020B0500000000000000" pitchFamily="34" charset="-127"/>
                <a:cs typeface="Open Sans" pitchFamily="2" charset="0"/>
              </a:rPr>
              <a:t>치매 고위험군 </a:t>
            </a:r>
            <a:r>
              <a:rPr lang="en-US" altLang="ko-KR" sz="1200" dirty="0">
                <a:solidFill>
                  <a:srgbClr val="7030A0"/>
                </a:solidFill>
                <a:latin typeface="Open Sans" pitchFamily="2" charset="0"/>
                <a:ea typeface="Noto Sans KR" panose="020B0500000000000000" pitchFamily="34" charset="-127"/>
                <a:cs typeface="Open Sans" pitchFamily="2" charset="0"/>
              </a:rPr>
              <a:t>-&gt; </a:t>
            </a:r>
            <a:r>
              <a:rPr lang="ko-KR" altLang="en-US" sz="1200" dirty="0">
                <a:solidFill>
                  <a:srgbClr val="7030A0"/>
                </a:solidFill>
                <a:latin typeface="Open Sans" pitchFamily="2" charset="0"/>
                <a:ea typeface="Noto Sans KR" panose="020B0500000000000000" pitchFamily="34" charset="-127"/>
                <a:cs typeface="Open Sans" pitchFamily="2" charset="0"/>
              </a:rPr>
              <a:t>치매 예방 효과</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b="1" dirty="0">
                <a:solidFill>
                  <a:srgbClr val="7030A0"/>
                </a:solidFill>
                <a:latin typeface="Open Sans" pitchFamily="2" charset="0"/>
                <a:ea typeface="Noto Sans KR" panose="020B0500000000000000" pitchFamily="34" charset="-127"/>
                <a:cs typeface="Open Sans" pitchFamily="2" charset="0"/>
              </a:rPr>
              <a:t>영상 이미지 분석 필요성</a:t>
            </a:r>
            <a:r>
              <a:rPr lang="en-US" altLang="ko-KR" sz="1200" b="1" dirty="0">
                <a:solidFill>
                  <a:srgbClr val="7030A0"/>
                </a:solidFill>
                <a:latin typeface="Open Sans" pitchFamily="2" charset="0"/>
                <a:ea typeface="Noto Sans KR" panose="020B0500000000000000" pitchFamily="34" charset="-127"/>
                <a:cs typeface="Open Sans" pitchFamily="2" charset="0"/>
              </a:rPr>
              <a:t>	: </a:t>
            </a:r>
            <a:r>
              <a:rPr lang="ko-KR" altLang="en-US" sz="1200" dirty="0">
                <a:solidFill>
                  <a:srgbClr val="7030A0"/>
                </a:solidFill>
                <a:latin typeface="Open Sans" pitchFamily="2" charset="0"/>
                <a:ea typeface="Noto Sans KR" panose="020B0500000000000000" pitchFamily="34" charset="-127"/>
                <a:cs typeface="Open Sans" pitchFamily="2" charset="0"/>
              </a:rPr>
              <a:t>뇌 촬영 검사 </a:t>
            </a:r>
            <a:r>
              <a:rPr lang="en-US" altLang="ko-KR" sz="1200" dirty="0">
                <a:solidFill>
                  <a:srgbClr val="7030A0"/>
                </a:solidFill>
                <a:latin typeface="Open Sans" pitchFamily="2" charset="0"/>
                <a:ea typeface="Noto Sans KR" panose="020B0500000000000000" pitchFamily="34" charset="-127"/>
                <a:cs typeface="Open Sans" pitchFamily="2" charset="0"/>
              </a:rPr>
              <a:t>-&gt; </a:t>
            </a:r>
            <a:r>
              <a:rPr lang="ko-KR" altLang="en-US" sz="1200" dirty="0">
                <a:solidFill>
                  <a:srgbClr val="7030A0"/>
                </a:solidFill>
                <a:latin typeface="Open Sans" pitchFamily="2" charset="0"/>
                <a:ea typeface="Noto Sans KR" panose="020B0500000000000000" pitchFamily="34" charset="-127"/>
                <a:cs typeface="Open Sans" pitchFamily="2" charset="0"/>
              </a:rPr>
              <a:t>치매 진단에 매우 중요한 요소</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b="1" dirty="0">
                <a:solidFill>
                  <a:srgbClr val="7030A0"/>
                </a:solidFill>
                <a:latin typeface="Open Sans" pitchFamily="2" charset="0"/>
                <a:ea typeface="Noto Sans KR" panose="020B0500000000000000" pitchFamily="34" charset="-127"/>
                <a:cs typeface="Open Sans" pitchFamily="2" charset="0"/>
              </a:rPr>
              <a:t>딥러닝 활용의 필요성</a:t>
            </a:r>
            <a:r>
              <a:rPr lang="en-US" altLang="ko-KR" sz="1200" b="1" dirty="0">
                <a:solidFill>
                  <a:srgbClr val="7030A0"/>
                </a:solidFill>
                <a:latin typeface="Open Sans" pitchFamily="2" charset="0"/>
                <a:ea typeface="Noto Sans KR" panose="020B0500000000000000" pitchFamily="34" charset="-127"/>
                <a:cs typeface="Open Sans" pitchFamily="2" charset="0"/>
              </a:rPr>
              <a:t>	: </a:t>
            </a:r>
            <a:r>
              <a:rPr lang="ko-KR" altLang="en-US" sz="1200" dirty="0">
                <a:solidFill>
                  <a:srgbClr val="7030A0"/>
                </a:solidFill>
                <a:latin typeface="Open Sans" pitchFamily="2" charset="0"/>
                <a:ea typeface="Noto Sans KR" panose="020B0500000000000000" pitchFamily="34" charset="-127"/>
                <a:cs typeface="Open Sans" pitchFamily="2" charset="0"/>
              </a:rPr>
              <a:t>일반적인 통계 및 </a:t>
            </a:r>
            <a:r>
              <a:rPr lang="ko-KR" altLang="en-US" sz="1200" dirty="0" err="1">
                <a:solidFill>
                  <a:srgbClr val="7030A0"/>
                </a:solidFill>
                <a:latin typeface="Open Sans" pitchFamily="2" charset="0"/>
                <a:ea typeface="Noto Sans KR" panose="020B0500000000000000" pitchFamily="34" charset="-127"/>
                <a:cs typeface="Open Sans" pitchFamily="2" charset="0"/>
              </a:rPr>
              <a:t>머신러닝의</a:t>
            </a:r>
            <a:r>
              <a:rPr lang="ko-KR" altLang="en-US" sz="1200" dirty="0">
                <a:solidFill>
                  <a:srgbClr val="7030A0"/>
                </a:solidFill>
                <a:latin typeface="Open Sans" pitchFamily="2" charset="0"/>
                <a:ea typeface="Noto Sans KR" panose="020B0500000000000000" pitchFamily="34" charset="-127"/>
                <a:cs typeface="Open Sans" pitchFamily="2" charset="0"/>
              </a:rPr>
              <a:t> 한계 </a:t>
            </a:r>
            <a:r>
              <a:rPr lang="en-US" altLang="ko-KR" sz="1200" dirty="0">
                <a:solidFill>
                  <a:srgbClr val="7030A0"/>
                </a:solidFill>
                <a:latin typeface="Open Sans" pitchFamily="2" charset="0"/>
                <a:ea typeface="Noto Sans KR" panose="020B0500000000000000" pitchFamily="34" charset="-127"/>
                <a:cs typeface="Open Sans" pitchFamily="2" charset="0"/>
              </a:rPr>
              <a:t>-&gt; CNN Model</a:t>
            </a:r>
          </a:p>
        </p:txBody>
      </p:sp>
      <p:sp>
        <p:nvSpPr>
          <p:cNvPr id="12" name="TextBox 11">
            <a:extLst>
              <a:ext uri="{FF2B5EF4-FFF2-40B4-BE49-F238E27FC236}">
                <a16:creationId xmlns:a16="http://schemas.microsoft.com/office/drawing/2014/main" id="{A4158F48-5332-BE4B-D6AF-BAE9B467556B}"/>
              </a:ext>
            </a:extLst>
          </p:cNvPr>
          <p:cNvSpPr txBox="1"/>
          <p:nvPr/>
        </p:nvSpPr>
        <p:spPr>
          <a:xfrm>
            <a:off x="2608840" y="2067694"/>
            <a:ext cx="5716233" cy="830997"/>
          </a:xfrm>
          <a:prstGeom prst="rect">
            <a:avLst/>
          </a:prstGeom>
          <a:noFill/>
          <a:ln>
            <a:solidFill>
              <a:srgbClr val="7030A0"/>
            </a:solidFill>
          </a:ln>
        </p:spPr>
        <p:txBody>
          <a:bodyPr wrap="square" rtlCol="0">
            <a:spAutoFit/>
          </a:bodyPr>
          <a:lstStyle/>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선정 데이터셋 </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en-US" altLang="ko-KR" sz="1200" b="1" dirty="0">
                <a:solidFill>
                  <a:srgbClr val="7030A0"/>
                </a:solidFill>
                <a:latin typeface="Open Sans" pitchFamily="2" charset="0"/>
                <a:ea typeface="Noto Sans KR" panose="020B0500000000000000" pitchFamily="34" charset="-127"/>
                <a:cs typeface="Open Sans" pitchFamily="2" charset="0"/>
              </a:rPr>
              <a:t>ADNI Baseline</a:t>
            </a:r>
            <a:r>
              <a:rPr lang="ko-KR" altLang="en-US" sz="1200" b="1" dirty="0">
                <a:solidFill>
                  <a:srgbClr val="7030A0"/>
                </a:solidFill>
                <a:latin typeface="Open Sans" pitchFamily="2" charset="0"/>
                <a:ea typeface="Noto Sans KR" panose="020B0500000000000000" pitchFamily="34" charset="-127"/>
                <a:cs typeface="Open Sans" pitchFamily="2" charset="0"/>
              </a:rPr>
              <a:t> </a:t>
            </a:r>
            <a:r>
              <a:rPr lang="en-US" altLang="ko-KR" sz="1200" b="1" dirty="0">
                <a:solidFill>
                  <a:srgbClr val="7030A0"/>
                </a:solidFill>
                <a:latin typeface="Open Sans" pitchFamily="2" charset="0"/>
                <a:ea typeface="Noto Sans KR" panose="020B0500000000000000" pitchFamily="34" charset="-127"/>
                <a:cs typeface="Open Sans" pitchFamily="2" charset="0"/>
              </a:rPr>
              <a:t>Data</a:t>
            </a:r>
            <a:r>
              <a:rPr lang="en-US" altLang="ko-KR" sz="1200" dirty="0">
                <a:solidFill>
                  <a:srgbClr val="7030A0"/>
                </a:solidFill>
                <a:latin typeface="Open Sans" pitchFamily="2" charset="0"/>
                <a:ea typeface="Noto Sans KR" panose="020B0500000000000000" pitchFamily="34" charset="-127"/>
                <a:cs typeface="Open Sans" pitchFamily="2" charset="0"/>
              </a:rPr>
              <a:t> </a:t>
            </a:r>
            <a:endParaRPr lang="ko-KR" altLang="en-US"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en-US" altLang="ko-KR" sz="1200" b="1" dirty="0">
                <a:solidFill>
                  <a:srgbClr val="7030A0"/>
                </a:solidFill>
                <a:latin typeface="Open Sans" pitchFamily="2" charset="0"/>
                <a:ea typeface="Noto Sans KR" panose="020B0500000000000000" pitchFamily="34" charset="-127"/>
                <a:cs typeface="Open Sans" pitchFamily="2" charset="0"/>
              </a:rPr>
              <a:t>Metadata</a:t>
            </a:r>
            <a:r>
              <a:rPr lang="en-US" altLang="ko-KR" sz="1200" dirty="0">
                <a:solidFill>
                  <a:srgbClr val="7030A0"/>
                </a:solidFill>
                <a:latin typeface="Open Sans" pitchFamily="2" charset="0"/>
                <a:ea typeface="Noto Sans KR" panose="020B0500000000000000" pitchFamily="34" charset="-127"/>
                <a:cs typeface="Open Sans" pitchFamily="2" charset="0"/>
              </a:rPr>
              <a:t> : USC Image &amp; Data Archive ADNI@LONI</a:t>
            </a:r>
          </a:p>
          <a:p>
            <a:pPr marL="628650" lvl="1"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Dashboard : </a:t>
            </a:r>
            <a:r>
              <a:rPr lang="en-US" altLang="ko-KR" sz="1200" b="1" dirty="0">
                <a:solidFill>
                  <a:srgbClr val="7030A0"/>
                </a:solidFill>
                <a:latin typeface="Open Sans" pitchFamily="2" charset="0"/>
                <a:ea typeface="Noto Sans KR" panose="020B0500000000000000" pitchFamily="34" charset="-127"/>
                <a:cs typeface="Open Sans" pitchFamily="2" charset="0"/>
              </a:rPr>
              <a:t>Google Looker Studio</a:t>
            </a:r>
          </a:p>
          <a:p>
            <a:pPr marL="171450" indent="-171450">
              <a:buFont typeface="Arial" panose="020B0604020202020204" pitchFamily="34" charset="0"/>
              <a:buChar char="•"/>
            </a:pPr>
            <a:r>
              <a:rPr lang="en-US" altLang="ko-KR" sz="1200" b="1" dirty="0">
                <a:solidFill>
                  <a:srgbClr val="7030A0"/>
                </a:solidFill>
                <a:latin typeface="Open Sans" pitchFamily="2" charset="0"/>
                <a:ea typeface="Noto Sans KR" panose="020B0500000000000000" pitchFamily="34" charset="-127"/>
                <a:cs typeface="Open Sans" pitchFamily="2" charset="0"/>
              </a:rPr>
              <a:t>MRI Image Data</a:t>
            </a:r>
            <a:r>
              <a:rPr lang="en-US" altLang="ko-KR" sz="1200" dirty="0">
                <a:solidFill>
                  <a:srgbClr val="7030A0"/>
                </a:solidFill>
                <a:latin typeface="Open Sans" pitchFamily="2" charset="0"/>
                <a:ea typeface="Noto Sans KR" panose="020B0500000000000000" pitchFamily="34" charset="-127"/>
                <a:cs typeface="Open Sans" pitchFamily="2" charset="0"/>
              </a:rPr>
              <a:t> : Kaggle Dataset </a:t>
            </a:r>
          </a:p>
        </p:txBody>
      </p:sp>
      <p:sp>
        <p:nvSpPr>
          <p:cNvPr id="13" name="TextBox 12">
            <a:extLst>
              <a:ext uri="{FF2B5EF4-FFF2-40B4-BE49-F238E27FC236}">
                <a16:creationId xmlns:a16="http://schemas.microsoft.com/office/drawing/2014/main" id="{FF196FA1-0FDE-CF3B-997B-1A855ADEA5CB}"/>
              </a:ext>
            </a:extLst>
          </p:cNvPr>
          <p:cNvSpPr txBox="1"/>
          <p:nvPr/>
        </p:nvSpPr>
        <p:spPr>
          <a:xfrm>
            <a:off x="2608840" y="3014505"/>
            <a:ext cx="5716233" cy="830997"/>
          </a:xfrm>
          <a:prstGeom prst="rect">
            <a:avLst/>
          </a:prstGeom>
          <a:noFill/>
          <a:ln>
            <a:solidFill>
              <a:srgbClr val="7030A0"/>
            </a:solidFill>
          </a:ln>
        </p:spPr>
        <p:txBody>
          <a:bodyPr wrap="square" rtlCol="0">
            <a:spAutoFit/>
          </a:bodyPr>
          <a:lstStyle/>
          <a:p>
            <a:pPr marL="171450" indent="-171450">
              <a:buFont typeface="Arial" panose="020B0604020202020204" pitchFamily="34" charset="0"/>
              <a:buChar char="•"/>
            </a:pPr>
            <a:r>
              <a:rPr lang="en-US" altLang="ko-KR" sz="1200" b="1" dirty="0">
                <a:solidFill>
                  <a:srgbClr val="7030A0"/>
                </a:solidFill>
                <a:latin typeface="Open Sans" pitchFamily="2" charset="0"/>
                <a:ea typeface="Noto Sans KR" panose="020B0500000000000000" pitchFamily="34" charset="-127"/>
                <a:cs typeface="Open Sans" pitchFamily="2" charset="0"/>
              </a:rPr>
              <a:t>CNN</a:t>
            </a:r>
            <a:r>
              <a:rPr lang="en-US" altLang="ko-KR" sz="1200" dirty="0">
                <a:solidFill>
                  <a:srgbClr val="7030A0"/>
                </a:solidFill>
                <a:latin typeface="Open Sans" pitchFamily="2" charset="0"/>
                <a:ea typeface="Noto Sans KR" panose="020B0500000000000000" pitchFamily="34" charset="-127"/>
                <a:cs typeface="Open Sans" pitchFamily="2" charset="0"/>
              </a:rPr>
              <a:t> : </a:t>
            </a:r>
            <a:r>
              <a:rPr lang="ko-KR" altLang="en-US" sz="1200" dirty="0">
                <a:solidFill>
                  <a:srgbClr val="7030A0"/>
                </a:solidFill>
                <a:latin typeface="Open Sans" pitchFamily="2" charset="0"/>
                <a:ea typeface="Noto Sans KR" panose="020B0500000000000000" pitchFamily="34" charset="-127"/>
                <a:cs typeface="Open Sans" pitchFamily="2" charset="0"/>
              </a:rPr>
              <a:t>학습 과정에서 이런 공간적 특성을 보존하며 학습</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이미지 분석에 적합한 모델</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Data Leakage </a:t>
            </a:r>
            <a:r>
              <a:rPr lang="ko-KR" altLang="en-US" sz="1200" dirty="0">
                <a:solidFill>
                  <a:srgbClr val="7030A0"/>
                </a:solidFill>
                <a:latin typeface="Open Sans" pitchFamily="2" charset="0"/>
                <a:ea typeface="Noto Sans KR" panose="020B0500000000000000" pitchFamily="34" charset="-127"/>
                <a:cs typeface="Open Sans" pitchFamily="2" charset="0"/>
              </a:rPr>
              <a:t>방지 </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en-US" altLang="ko-KR" sz="1200" b="1" dirty="0">
                <a:solidFill>
                  <a:srgbClr val="7030A0"/>
                </a:solidFill>
                <a:latin typeface="Open Sans" pitchFamily="2" charset="0"/>
                <a:ea typeface="Noto Sans KR" panose="020B0500000000000000" pitchFamily="34" charset="-127"/>
                <a:cs typeface="Open Sans" pitchFamily="2" charset="0"/>
              </a:rPr>
              <a:t>3way Hold-Out </a:t>
            </a:r>
            <a:r>
              <a:rPr lang="en-US" altLang="ko-KR" sz="1200" dirty="0">
                <a:solidFill>
                  <a:srgbClr val="7030A0"/>
                </a:solidFill>
                <a:latin typeface="Open Sans" pitchFamily="2" charset="0"/>
                <a:ea typeface="Noto Sans KR" panose="020B0500000000000000" pitchFamily="34" charset="-127"/>
                <a:cs typeface="Open Sans" pitchFamily="2" charset="0"/>
              </a:rPr>
              <a:t>(Train, Validation, Test)</a:t>
            </a:r>
          </a:p>
          <a:p>
            <a:pPr marL="171450" indent="-171450">
              <a:buFont typeface="Arial" panose="020B0604020202020204" pitchFamily="34" charset="0"/>
              <a:buChar char="•"/>
            </a:pPr>
            <a:r>
              <a:rPr lang="en-US" altLang="ko-KR" sz="1200" dirty="0">
                <a:solidFill>
                  <a:srgbClr val="7030A0"/>
                </a:solidFill>
                <a:latin typeface="Open Sans" pitchFamily="2" charset="0"/>
                <a:ea typeface="Noto Sans KR" panose="020B0500000000000000" pitchFamily="34" charset="-127"/>
                <a:cs typeface="Open Sans" pitchFamily="2" charset="0"/>
              </a:rPr>
              <a:t>Modeling : </a:t>
            </a:r>
            <a:r>
              <a:rPr lang="en-US" altLang="ko-KR" sz="1200" b="1" dirty="0">
                <a:solidFill>
                  <a:srgbClr val="7030A0"/>
                </a:solidFill>
                <a:latin typeface="Open Sans" pitchFamily="2" charset="0"/>
                <a:ea typeface="Noto Sans KR" panose="020B0500000000000000" pitchFamily="34" charset="-127"/>
                <a:cs typeface="Open Sans" pitchFamily="2" charset="0"/>
              </a:rPr>
              <a:t>Vanilla CNN, </a:t>
            </a:r>
            <a:r>
              <a:rPr lang="en-US" altLang="ko-KR" sz="1200" dirty="0">
                <a:solidFill>
                  <a:srgbClr val="7030A0"/>
                </a:solidFill>
                <a:latin typeface="Open Sans" pitchFamily="2" charset="0"/>
                <a:ea typeface="Noto Sans KR" panose="020B0500000000000000" pitchFamily="34" charset="-127"/>
                <a:cs typeface="Open Sans" pitchFamily="2" charset="0"/>
              </a:rPr>
              <a:t>ResNet50V2</a:t>
            </a:r>
            <a:r>
              <a:rPr lang="en-US" altLang="ko-KR" sz="1200" b="1" dirty="0">
                <a:solidFill>
                  <a:srgbClr val="7030A0"/>
                </a:solidFill>
                <a:latin typeface="Open Sans" pitchFamily="2" charset="0"/>
                <a:ea typeface="Noto Sans KR" panose="020B0500000000000000" pitchFamily="34" charset="-127"/>
                <a:cs typeface="Open Sans" pitchFamily="2" charset="0"/>
              </a:rPr>
              <a:t>, Tuning Model</a:t>
            </a: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전이학습 모델에서 </a:t>
            </a:r>
            <a:r>
              <a:rPr lang="en-US" altLang="ko-KR" sz="1200" b="1" dirty="0">
                <a:solidFill>
                  <a:srgbClr val="7030A0"/>
                </a:solidFill>
                <a:latin typeface="Open Sans" pitchFamily="2" charset="0"/>
                <a:ea typeface="Noto Sans KR" panose="020B0500000000000000" pitchFamily="34" charset="-127"/>
                <a:cs typeface="Open Sans" pitchFamily="2" charset="0"/>
              </a:rPr>
              <a:t>Negative</a:t>
            </a:r>
            <a:r>
              <a:rPr lang="ko-KR" altLang="en-US" sz="1200" b="1" dirty="0">
                <a:solidFill>
                  <a:srgbClr val="7030A0"/>
                </a:solidFill>
                <a:latin typeface="Open Sans" pitchFamily="2" charset="0"/>
                <a:ea typeface="Noto Sans KR" panose="020B0500000000000000" pitchFamily="34" charset="-127"/>
                <a:cs typeface="Open Sans" pitchFamily="2" charset="0"/>
              </a:rPr>
              <a:t> </a:t>
            </a:r>
            <a:r>
              <a:rPr lang="en-US" altLang="ko-KR" sz="1200" b="1" dirty="0">
                <a:solidFill>
                  <a:srgbClr val="7030A0"/>
                </a:solidFill>
                <a:latin typeface="Open Sans" pitchFamily="2" charset="0"/>
                <a:ea typeface="Noto Sans KR" panose="020B0500000000000000" pitchFamily="34" charset="-127"/>
                <a:cs typeface="Open Sans" pitchFamily="2" charset="0"/>
              </a:rPr>
              <a:t>Transfer</a:t>
            </a:r>
            <a:r>
              <a:rPr lang="ko-KR" altLang="en-US" sz="1200" dirty="0">
                <a:solidFill>
                  <a:srgbClr val="7030A0"/>
                </a:solidFill>
                <a:latin typeface="Open Sans" pitchFamily="2" charset="0"/>
                <a:ea typeface="Noto Sans KR" panose="020B0500000000000000" pitchFamily="34" charset="-127"/>
                <a:cs typeface="Open Sans" pitchFamily="2" charset="0"/>
              </a:rPr>
              <a:t>가 발생</a:t>
            </a:r>
          </a:p>
        </p:txBody>
      </p:sp>
      <p:sp>
        <p:nvSpPr>
          <p:cNvPr id="14" name="TextBox 13">
            <a:extLst>
              <a:ext uri="{FF2B5EF4-FFF2-40B4-BE49-F238E27FC236}">
                <a16:creationId xmlns:a16="http://schemas.microsoft.com/office/drawing/2014/main" id="{2D539E57-E099-EC35-1114-A763E77BA864}"/>
              </a:ext>
            </a:extLst>
          </p:cNvPr>
          <p:cNvSpPr txBox="1"/>
          <p:nvPr/>
        </p:nvSpPr>
        <p:spPr>
          <a:xfrm>
            <a:off x="2608840" y="3972313"/>
            <a:ext cx="5716233" cy="830997"/>
          </a:xfrm>
          <a:prstGeom prst="rect">
            <a:avLst/>
          </a:prstGeom>
          <a:noFill/>
          <a:ln>
            <a:solidFill>
              <a:srgbClr val="7030A0"/>
            </a:solidFill>
          </a:ln>
        </p:spPr>
        <p:txBody>
          <a:bodyPr wrap="square" rtlCol="0">
            <a:spAutoFit/>
          </a:bodyPr>
          <a:lstStyle/>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모델 테스트 </a:t>
            </a:r>
            <a:r>
              <a:rPr lang="en-US" altLang="ko-KR" sz="1200" dirty="0">
                <a:solidFill>
                  <a:srgbClr val="7030A0"/>
                </a:solidFill>
                <a:latin typeface="Open Sans" pitchFamily="2" charset="0"/>
                <a:ea typeface="Noto Sans KR" panose="020B0500000000000000" pitchFamily="34" charset="-127"/>
                <a:cs typeface="Open Sans" pitchFamily="2" charset="0"/>
              </a:rPr>
              <a:t>Accuracy</a:t>
            </a:r>
            <a:r>
              <a:rPr lang="ko-KR" altLang="en-US" sz="1200" dirty="0">
                <a:solidFill>
                  <a:srgbClr val="7030A0"/>
                </a:solidFill>
                <a:latin typeface="Open Sans" pitchFamily="2" charset="0"/>
                <a:ea typeface="Noto Sans KR" panose="020B0500000000000000" pitchFamily="34" charset="-127"/>
                <a:cs typeface="Open Sans" pitchFamily="2" charset="0"/>
              </a:rPr>
              <a:t> 비교 </a:t>
            </a:r>
            <a:r>
              <a:rPr lang="en-US" altLang="ko-KR" sz="1200" dirty="0">
                <a:solidFill>
                  <a:srgbClr val="7030A0"/>
                </a:solidFill>
                <a:latin typeface="Open Sans" pitchFamily="2" charset="0"/>
                <a:ea typeface="Noto Sans KR" panose="020B0500000000000000" pitchFamily="34" charset="-127"/>
                <a:cs typeface="Open Sans" pitchFamily="2" charset="0"/>
              </a:rPr>
              <a:t>: Vanilla CNN = 0.893, </a:t>
            </a:r>
            <a:r>
              <a:rPr lang="en-US" altLang="ko-KR" sz="1200" b="1" dirty="0">
                <a:solidFill>
                  <a:srgbClr val="7030A0"/>
                </a:solidFill>
                <a:latin typeface="Open Sans" pitchFamily="2" charset="0"/>
                <a:ea typeface="Noto Sans KR" panose="020B0500000000000000" pitchFamily="34" charset="-127"/>
                <a:cs typeface="Open Sans" pitchFamily="2" charset="0"/>
              </a:rPr>
              <a:t>Tuned Model = 0.985</a:t>
            </a:r>
          </a:p>
          <a:p>
            <a:pPr marL="171450" indent="-171450">
              <a:buFont typeface="Arial" panose="020B0604020202020204" pitchFamily="34" charset="0"/>
              <a:buChar char="•"/>
            </a:pPr>
            <a:r>
              <a:rPr lang="ko-KR" altLang="en-US" sz="1200" b="1" dirty="0">
                <a:solidFill>
                  <a:srgbClr val="7030A0"/>
                </a:solidFill>
                <a:latin typeface="Open Sans" pitchFamily="2" charset="0"/>
                <a:ea typeface="Noto Sans KR" panose="020B0500000000000000" pitchFamily="34" charset="-127"/>
                <a:cs typeface="Open Sans" pitchFamily="2" charset="0"/>
              </a:rPr>
              <a:t>최종 모델 일반화 가능성 </a:t>
            </a:r>
            <a:r>
              <a:rPr lang="en-US" altLang="ko-KR" sz="1200" dirty="0">
                <a:solidFill>
                  <a:srgbClr val="7030A0"/>
                </a:solidFill>
                <a:latin typeface="Open Sans" pitchFamily="2" charset="0"/>
                <a:ea typeface="Noto Sans KR" panose="020B0500000000000000" pitchFamily="34" charset="-127"/>
                <a:cs typeface="Open Sans" pitchFamily="2" charset="0"/>
              </a:rPr>
              <a:t>: Train = 0.9714, Validation = 0.9961, Test = 0.9853</a:t>
            </a: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테스트 데이터 </a:t>
            </a:r>
            <a:r>
              <a:rPr lang="en-US" altLang="ko-KR" sz="1200" dirty="0">
                <a:solidFill>
                  <a:srgbClr val="7030A0"/>
                </a:solidFill>
                <a:latin typeface="Open Sans" pitchFamily="2" charset="0"/>
                <a:ea typeface="Noto Sans KR" panose="020B0500000000000000" pitchFamily="34" charset="-127"/>
                <a:cs typeface="Open Sans" pitchFamily="2" charset="0"/>
              </a:rPr>
              <a:t>Prediction </a:t>
            </a:r>
            <a:r>
              <a:rPr lang="ko-KR" altLang="en-US" sz="1200" dirty="0">
                <a:solidFill>
                  <a:srgbClr val="7030A0"/>
                </a:solidFill>
                <a:latin typeface="Open Sans" pitchFamily="2" charset="0"/>
                <a:ea typeface="Noto Sans KR" panose="020B0500000000000000" pitchFamily="34" charset="-127"/>
                <a:cs typeface="Open Sans" pitchFamily="2" charset="0"/>
              </a:rPr>
              <a:t>비교분석 </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en-US" altLang="ko-KR" sz="1200" b="1" dirty="0">
                <a:solidFill>
                  <a:srgbClr val="7030A0"/>
                </a:solidFill>
                <a:latin typeface="Open Sans" pitchFamily="2" charset="0"/>
                <a:ea typeface="Noto Sans KR" panose="020B0500000000000000" pitchFamily="34" charset="-127"/>
                <a:cs typeface="Open Sans" pitchFamily="2" charset="0"/>
              </a:rPr>
              <a:t>Tuned Model</a:t>
            </a:r>
            <a:r>
              <a:rPr lang="en-US" altLang="ko-KR" sz="1200" dirty="0">
                <a:solidFill>
                  <a:srgbClr val="7030A0"/>
                </a:solidFill>
                <a:latin typeface="Open Sans" pitchFamily="2" charset="0"/>
                <a:ea typeface="Noto Sans KR" panose="020B0500000000000000" pitchFamily="34" charset="-127"/>
                <a:cs typeface="Open Sans" pitchFamily="2" charset="0"/>
              </a:rPr>
              <a:t> &gt; Vanilla CNN</a:t>
            </a: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테스트 데이터 </a:t>
            </a:r>
            <a:r>
              <a:rPr lang="en-US" altLang="ko-KR" sz="1200" dirty="0">
                <a:solidFill>
                  <a:srgbClr val="7030A0"/>
                </a:solidFill>
                <a:latin typeface="Open Sans" pitchFamily="2" charset="0"/>
                <a:ea typeface="Noto Sans KR" panose="020B0500000000000000" pitchFamily="34" charset="-127"/>
                <a:cs typeface="Open Sans" pitchFamily="2" charset="0"/>
              </a:rPr>
              <a:t>Confusion Matrix </a:t>
            </a:r>
            <a:r>
              <a:rPr lang="ko-KR" altLang="en-US" sz="1200" dirty="0">
                <a:solidFill>
                  <a:srgbClr val="7030A0"/>
                </a:solidFill>
                <a:latin typeface="Open Sans" pitchFamily="2" charset="0"/>
                <a:ea typeface="Noto Sans KR" panose="020B0500000000000000" pitchFamily="34" charset="-127"/>
                <a:cs typeface="Open Sans" pitchFamily="2" charset="0"/>
              </a:rPr>
              <a:t>비교분석 </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en-US" altLang="ko-KR" sz="1200" b="1" dirty="0">
                <a:solidFill>
                  <a:srgbClr val="7030A0"/>
                </a:solidFill>
                <a:latin typeface="Open Sans" pitchFamily="2" charset="0"/>
                <a:ea typeface="Noto Sans KR" panose="020B0500000000000000" pitchFamily="34" charset="-127"/>
                <a:cs typeface="Open Sans" pitchFamily="2" charset="0"/>
              </a:rPr>
              <a:t>Tuned Model</a:t>
            </a:r>
            <a:r>
              <a:rPr lang="en-US" altLang="ko-KR" sz="1200" dirty="0">
                <a:solidFill>
                  <a:srgbClr val="7030A0"/>
                </a:solidFill>
                <a:latin typeface="Open Sans" pitchFamily="2" charset="0"/>
                <a:ea typeface="Noto Sans KR" panose="020B0500000000000000" pitchFamily="34" charset="-127"/>
                <a:cs typeface="Open Sans" pitchFamily="2" charset="0"/>
              </a:rPr>
              <a:t> &gt; Vanilla CNN</a:t>
            </a:r>
            <a:r>
              <a:rPr lang="en-US" altLang="ko-KR" sz="1200" b="1" dirty="0">
                <a:solidFill>
                  <a:srgbClr val="7030A0"/>
                </a:solidFill>
                <a:latin typeface="Open Sans" pitchFamily="2" charset="0"/>
                <a:ea typeface="Noto Sans KR" panose="020B0500000000000000" pitchFamily="34" charset="-127"/>
                <a:cs typeface="Open Sans" pitchFamily="2" charset="0"/>
              </a:rPr>
              <a:t> </a:t>
            </a:r>
            <a:endParaRPr lang="en-US" altLang="ko-KR" sz="1200" dirty="0">
              <a:solidFill>
                <a:srgbClr val="7030A0"/>
              </a:solidFill>
              <a:latin typeface="Open Sans" pitchFamily="2" charset="0"/>
              <a:ea typeface="Noto Sans KR" panose="020B0500000000000000" pitchFamily="34" charset="-127"/>
              <a:cs typeface="Open Sans" pitchFamily="2" charset="0"/>
            </a:endParaRPr>
          </a:p>
        </p:txBody>
      </p:sp>
      <p:sp>
        <p:nvSpPr>
          <p:cNvPr id="15" name="순서도: 내부 저장소 14">
            <a:extLst>
              <a:ext uri="{FF2B5EF4-FFF2-40B4-BE49-F238E27FC236}">
                <a16:creationId xmlns:a16="http://schemas.microsoft.com/office/drawing/2014/main" id="{B074A9F8-CE55-C475-DFC8-4A4986494991}"/>
              </a:ext>
            </a:extLst>
          </p:cNvPr>
          <p:cNvSpPr/>
          <p:nvPr/>
        </p:nvSpPr>
        <p:spPr>
          <a:xfrm>
            <a:off x="268581" y="2303173"/>
            <a:ext cx="515533" cy="432048"/>
          </a:xfrm>
          <a:prstGeom prst="flowChartInternalStorage">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래픽 16" descr="좌뇌 단색으로 채워진">
            <a:extLst>
              <a:ext uri="{FF2B5EF4-FFF2-40B4-BE49-F238E27FC236}">
                <a16:creationId xmlns:a16="http://schemas.microsoft.com/office/drawing/2014/main" id="{0BBD5F7C-A23C-5205-D5F4-4E648BCF85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749" y="3196238"/>
            <a:ext cx="594936" cy="594936"/>
          </a:xfrm>
          <a:prstGeom prst="rect">
            <a:avLst/>
          </a:prstGeom>
        </p:spPr>
      </p:pic>
      <p:pic>
        <p:nvPicPr>
          <p:cNvPr id="19" name="그래픽 18" descr="우뇌 단색으로 채워진">
            <a:extLst>
              <a:ext uri="{FF2B5EF4-FFF2-40B4-BE49-F238E27FC236}">
                <a16:creationId xmlns:a16="http://schemas.microsoft.com/office/drawing/2014/main" id="{8109A5A2-E106-2A95-9202-3CC53746E4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3991" y="4160461"/>
            <a:ext cx="594936" cy="594936"/>
          </a:xfrm>
          <a:prstGeom prst="rect">
            <a:avLst/>
          </a:prstGeom>
        </p:spPr>
      </p:pic>
    </p:spTree>
    <p:extLst>
      <p:ext uri="{BB962C8B-B14F-4D97-AF65-F5344CB8AC3E}">
        <p14:creationId xmlns:p14="http://schemas.microsoft.com/office/powerpoint/2010/main" val="3617475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ementia logo icon design Royalty Free Vector Image">
            <a:extLst>
              <a:ext uri="{FF2B5EF4-FFF2-40B4-BE49-F238E27FC236}">
                <a16:creationId xmlns:a16="http://schemas.microsoft.com/office/drawing/2014/main" id="{2449CC52-9737-CC3F-8F00-AB866EE37E0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78800" y1="17778" x2="78800" y2="17778"/>
                      </a14:backgroundRemoval>
                    </a14:imgEffect>
                  </a14:imgLayer>
                </a14:imgProps>
              </a:ext>
              <a:ext uri="{28A0092B-C50C-407E-A947-70E740481C1C}">
                <a14:useLocalDpi xmlns:a14="http://schemas.microsoft.com/office/drawing/2010/main" val="0"/>
              </a:ext>
            </a:extLst>
          </a:blip>
          <a:srcRect/>
          <a:stretch>
            <a:fillRect/>
          </a:stretch>
        </p:blipFill>
        <p:spPr bwMode="auto">
          <a:xfrm>
            <a:off x="141627" y="1088570"/>
            <a:ext cx="769442" cy="830997"/>
          </a:xfrm>
          <a:prstGeom prst="rect">
            <a:avLst/>
          </a:prstGeom>
          <a:solidFill>
            <a:srgbClr val="FEDAE0"/>
          </a:solidFill>
        </p:spPr>
      </p:pic>
      <p:sp>
        <p:nvSpPr>
          <p:cNvPr id="30" name="TextBox 29"/>
          <p:cNvSpPr txBox="1"/>
          <p:nvPr/>
        </p:nvSpPr>
        <p:spPr>
          <a:xfrm>
            <a:off x="839885" y="258151"/>
            <a:ext cx="6521337" cy="461665"/>
          </a:xfrm>
          <a:prstGeom prst="rect">
            <a:avLst/>
          </a:prstGeom>
          <a:noFill/>
        </p:spPr>
        <p:txBody>
          <a:bodyPr wrap="none" rtlCol="0">
            <a:spAutoFit/>
          </a:bodyPr>
          <a:lstStyle/>
          <a:p>
            <a:r>
              <a:rPr lang="en-US" altLang="ko-KR" sz="2400" dirty="0">
                <a:solidFill>
                  <a:srgbClr val="7030A0"/>
                </a:solidFill>
                <a:latin typeface="Open Sans" pitchFamily="2" charset="0"/>
                <a:ea typeface="Noto Sans KR" panose="020B0500000000000000" pitchFamily="34" charset="-127"/>
                <a:cs typeface="Open Sans" pitchFamily="2" charset="0"/>
              </a:rPr>
              <a:t>Conclusion</a:t>
            </a:r>
            <a:r>
              <a:rPr lang="en-US" altLang="ko-KR" sz="2400" dirty="0">
                <a:solidFill>
                  <a:srgbClr val="7030A0"/>
                </a:solidFill>
                <a:latin typeface="Open Sans" pitchFamily="2" charset="0"/>
                <a:ea typeface="Open Sans" pitchFamily="2" charset="0"/>
                <a:cs typeface="Open Sans" pitchFamily="2" charset="0"/>
              </a:rPr>
              <a:t> – </a:t>
            </a:r>
            <a:r>
              <a:rPr lang="en-US" altLang="ko-KR" sz="2400" dirty="0">
                <a:solidFill>
                  <a:srgbClr val="7030A0"/>
                </a:solidFill>
                <a:latin typeface="Open Sans" pitchFamily="2" charset="0"/>
                <a:ea typeface="Noto Sans KR" panose="020B0500000000000000" pitchFamily="34" charset="-127"/>
                <a:cs typeface="Open Sans" pitchFamily="2" charset="0"/>
              </a:rPr>
              <a:t>Limitations &amp; Further Research</a:t>
            </a:r>
          </a:p>
        </p:txBody>
      </p:sp>
      <p:grpSp>
        <p:nvGrpSpPr>
          <p:cNvPr id="73" name="그룹 72"/>
          <p:cNvGrpSpPr/>
          <p:nvPr/>
        </p:nvGrpSpPr>
        <p:grpSpPr>
          <a:xfrm>
            <a:off x="8349115" y="31462"/>
            <a:ext cx="748916" cy="716215"/>
            <a:chOff x="8349115" y="31462"/>
            <a:chExt cx="748916" cy="716215"/>
          </a:xfrm>
        </p:grpSpPr>
        <p:grpSp>
          <p:nvGrpSpPr>
            <p:cNvPr id="74" name="그룹 73"/>
            <p:cNvGrpSpPr/>
            <p:nvPr/>
          </p:nvGrpSpPr>
          <p:grpSpPr>
            <a:xfrm>
              <a:off x="8766487" y="190296"/>
              <a:ext cx="295864" cy="295864"/>
              <a:chOff x="8378650" y="324694"/>
              <a:chExt cx="295864" cy="295864"/>
            </a:xfrm>
          </p:grpSpPr>
          <p:sp>
            <p:nvSpPr>
              <p:cNvPr id="87" name="타원 86"/>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8" name="직선 연결선 87"/>
              <p:cNvCxnSpPr>
                <a:stCxn id="87" idx="1"/>
                <a:endCxn id="87"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9" name="직선 연결선 88"/>
              <p:cNvCxnSpPr>
                <a:stCxn id="87" idx="7"/>
                <a:endCxn id="87"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0" name="직선 연결선 89"/>
              <p:cNvCxnSpPr>
                <a:stCxn id="87" idx="0"/>
                <a:endCxn id="87"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1" name="직선 연결선 90"/>
              <p:cNvCxnSpPr>
                <a:stCxn id="87" idx="2"/>
                <a:endCxn id="87"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5" name="그룹 74"/>
            <p:cNvGrpSpPr/>
            <p:nvPr/>
          </p:nvGrpSpPr>
          <p:grpSpPr>
            <a:xfrm>
              <a:off x="8349115" y="31462"/>
              <a:ext cx="383328" cy="383328"/>
              <a:chOff x="8676431" y="160879"/>
              <a:chExt cx="426915" cy="426915"/>
            </a:xfrm>
          </p:grpSpPr>
          <p:sp>
            <p:nvSpPr>
              <p:cNvPr id="82" name="타원 81"/>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3" name="직선 연결선 82"/>
              <p:cNvCxnSpPr>
                <a:stCxn id="82" idx="1"/>
                <a:endCxn id="82"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4" name="직선 연결선 83"/>
              <p:cNvCxnSpPr>
                <a:stCxn id="82" idx="7"/>
                <a:endCxn id="82"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82" idx="0"/>
                <a:endCxn id="82"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82" idx="2"/>
                <a:endCxn id="82"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6" name="그룹 75"/>
            <p:cNvGrpSpPr/>
            <p:nvPr/>
          </p:nvGrpSpPr>
          <p:grpSpPr>
            <a:xfrm>
              <a:off x="8872194" y="521840"/>
              <a:ext cx="225837" cy="225837"/>
              <a:chOff x="8614083" y="576193"/>
              <a:chExt cx="225837" cy="225837"/>
            </a:xfrm>
          </p:grpSpPr>
          <p:sp>
            <p:nvSpPr>
              <p:cNvPr id="77" name="타원 76"/>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8" name="직선 연결선 77"/>
              <p:cNvCxnSpPr>
                <a:stCxn id="77" idx="1"/>
                <a:endCxn id="77"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9" name="직선 연결선 78"/>
              <p:cNvCxnSpPr>
                <a:stCxn id="77" idx="7"/>
                <a:endCxn id="77"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직선 연결선 79"/>
              <p:cNvCxnSpPr>
                <a:stCxn id="77" idx="0"/>
                <a:endCxn id="77"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직선 연결선 80"/>
              <p:cNvCxnSpPr>
                <a:stCxn id="77" idx="2"/>
                <a:endCxn id="77"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sp>
        <p:nvSpPr>
          <p:cNvPr id="2" name="TextBox 1">
            <a:extLst>
              <a:ext uri="{FF2B5EF4-FFF2-40B4-BE49-F238E27FC236}">
                <a16:creationId xmlns:a16="http://schemas.microsoft.com/office/drawing/2014/main" id="{668FB5FD-0F5E-4CE3-AC1E-21F1749E2F05}"/>
              </a:ext>
            </a:extLst>
          </p:cNvPr>
          <p:cNvSpPr txBox="1"/>
          <p:nvPr/>
        </p:nvSpPr>
        <p:spPr>
          <a:xfrm>
            <a:off x="467545" y="1114902"/>
            <a:ext cx="2141297" cy="830997"/>
          </a:xfrm>
          <a:prstGeom prst="rect">
            <a:avLst/>
          </a:prstGeom>
          <a:noFill/>
        </p:spPr>
        <p:txBody>
          <a:bodyPr wrap="square" rtlCol="0">
            <a:spAutoFit/>
          </a:bodyPr>
          <a:lstStyle/>
          <a:p>
            <a:pPr algn="ctr"/>
            <a:r>
              <a:rPr lang="en-US" altLang="ko-KR" sz="2400" dirty="0">
                <a:solidFill>
                  <a:srgbClr val="7030A0"/>
                </a:solidFill>
                <a:latin typeface="Open Sans" pitchFamily="2" charset="0"/>
                <a:ea typeface="Open Sans" pitchFamily="2" charset="0"/>
                <a:cs typeface="Open Sans" pitchFamily="2" charset="0"/>
              </a:rPr>
              <a:t>01</a:t>
            </a:r>
          </a:p>
          <a:p>
            <a:pPr algn="ctr"/>
            <a:r>
              <a:rPr lang="en-US" altLang="ko-KR" sz="2400" dirty="0">
                <a:solidFill>
                  <a:srgbClr val="7030A0"/>
                </a:solidFill>
                <a:latin typeface="Open Sans" pitchFamily="2" charset="0"/>
                <a:ea typeface="Noto Sans KR" panose="020B0500000000000000" pitchFamily="34" charset="-127"/>
                <a:cs typeface="Open Sans" pitchFamily="2" charset="0"/>
              </a:rPr>
              <a:t>Alzheimer</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sp>
        <p:nvSpPr>
          <p:cNvPr id="3" name="TextBox 2">
            <a:extLst>
              <a:ext uri="{FF2B5EF4-FFF2-40B4-BE49-F238E27FC236}">
                <a16:creationId xmlns:a16="http://schemas.microsoft.com/office/drawing/2014/main" id="{95D337A3-F959-0264-DE33-617612F25061}"/>
              </a:ext>
            </a:extLst>
          </p:cNvPr>
          <p:cNvSpPr txBox="1"/>
          <p:nvPr/>
        </p:nvSpPr>
        <p:spPr>
          <a:xfrm>
            <a:off x="467544" y="2067695"/>
            <a:ext cx="2141297" cy="830997"/>
          </a:xfrm>
          <a:prstGeom prst="rect">
            <a:avLst/>
          </a:prstGeom>
          <a:noFill/>
        </p:spPr>
        <p:txBody>
          <a:bodyPr wrap="square" rtlCol="0">
            <a:spAutoFit/>
          </a:bodyPr>
          <a:lstStyle/>
          <a:p>
            <a:pPr algn="ctr"/>
            <a:r>
              <a:rPr lang="en-US" altLang="ko-KR" sz="2400" dirty="0">
                <a:solidFill>
                  <a:srgbClr val="7030A0"/>
                </a:solidFill>
                <a:latin typeface="Open Sans" pitchFamily="2" charset="0"/>
                <a:ea typeface="Open Sans" pitchFamily="2" charset="0"/>
                <a:cs typeface="Open Sans" pitchFamily="2" charset="0"/>
              </a:rPr>
              <a:t>02</a:t>
            </a:r>
          </a:p>
          <a:p>
            <a:pPr algn="ctr"/>
            <a:r>
              <a:rPr lang="en-US" altLang="ko-KR" sz="2400" dirty="0">
                <a:solidFill>
                  <a:srgbClr val="7030A0"/>
                </a:solidFill>
                <a:latin typeface="Open Sans" pitchFamily="2" charset="0"/>
                <a:ea typeface="Noto Sans KR" panose="020B0500000000000000" pitchFamily="34" charset="-127"/>
                <a:cs typeface="Open Sans" pitchFamily="2" charset="0"/>
              </a:rPr>
              <a:t>Dataset</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sp>
        <p:nvSpPr>
          <p:cNvPr id="4" name="TextBox 3">
            <a:extLst>
              <a:ext uri="{FF2B5EF4-FFF2-40B4-BE49-F238E27FC236}">
                <a16:creationId xmlns:a16="http://schemas.microsoft.com/office/drawing/2014/main" id="{515446BC-C2BB-5EDE-0FEF-1F77B2898511}"/>
              </a:ext>
            </a:extLst>
          </p:cNvPr>
          <p:cNvSpPr txBox="1"/>
          <p:nvPr/>
        </p:nvSpPr>
        <p:spPr>
          <a:xfrm>
            <a:off x="467544" y="3014507"/>
            <a:ext cx="2141297" cy="830997"/>
          </a:xfrm>
          <a:prstGeom prst="rect">
            <a:avLst/>
          </a:prstGeom>
          <a:noFill/>
        </p:spPr>
        <p:txBody>
          <a:bodyPr wrap="square" rtlCol="0">
            <a:spAutoFit/>
          </a:bodyPr>
          <a:lstStyle/>
          <a:p>
            <a:pPr algn="ctr"/>
            <a:r>
              <a:rPr lang="en-US" altLang="ko-KR" sz="2400" dirty="0">
                <a:solidFill>
                  <a:srgbClr val="7030A0"/>
                </a:solidFill>
                <a:latin typeface="Open Sans" pitchFamily="2" charset="0"/>
                <a:ea typeface="Open Sans" pitchFamily="2" charset="0"/>
                <a:cs typeface="Open Sans" pitchFamily="2" charset="0"/>
              </a:rPr>
              <a:t>03</a:t>
            </a:r>
          </a:p>
          <a:p>
            <a:pPr algn="ctr"/>
            <a:r>
              <a:rPr lang="en-US" altLang="ko-KR" sz="2400" dirty="0">
                <a:solidFill>
                  <a:srgbClr val="7030A0"/>
                </a:solidFill>
                <a:latin typeface="Open Sans" pitchFamily="2" charset="0"/>
                <a:ea typeface="Noto Sans KR" panose="020B0500000000000000" pitchFamily="34" charset="-127"/>
                <a:cs typeface="Open Sans" pitchFamily="2" charset="0"/>
              </a:rPr>
              <a:t>Modeling</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sp>
        <p:nvSpPr>
          <p:cNvPr id="5" name="TextBox 4">
            <a:extLst>
              <a:ext uri="{FF2B5EF4-FFF2-40B4-BE49-F238E27FC236}">
                <a16:creationId xmlns:a16="http://schemas.microsoft.com/office/drawing/2014/main" id="{D6B170FC-71E7-E4F0-52F3-E0F3DACE43D5}"/>
              </a:ext>
            </a:extLst>
          </p:cNvPr>
          <p:cNvSpPr txBox="1"/>
          <p:nvPr/>
        </p:nvSpPr>
        <p:spPr>
          <a:xfrm>
            <a:off x="467544" y="3972316"/>
            <a:ext cx="2141297" cy="830997"/>
          </a:xfrm>
          <a:prstGeom prst="rect">
            <a:avLst/>
          </a:prstGeom>
          <a:noFill/>
        </p:spPr>
        <p:txBody>
          <a:bodyPr wrap="square" rtlCol="0">
            <a:spAutoFit/>
          </a:bodyPr>
          <a:lstStyle/>
          <a:p>
            <a:pPr algn="ctr"/>
            <a:r>
              <a:rPr lang="en-US" altLang="ko-KR" sz="2400" dirty="0">
                <a:solidFill>
                  <a:srgbClr val="7030A0"/>
                </a:solidFill>
                <a:latin typeface="Open Sans" pitchFamily="2" charset="0"/>
                <a:ea typeface="Open Sans" pitchFamily="2" charset="0"/>
                <a:cs typeface="Open Sans" pitchFamily="2" charset="0"/>
              </a:rPr>
              <a:t>04</a:t>
            </a:r>
          </a:p>
          <a:p>
            <a:pPr algn="ctr"/>
            <a:r>
              <a:rPr lang="en-US" altLang="ko-KR" sz="2400" dirty="0">
                <a:solidFill>
                  <a:srgbClr val="7030A0"/>
                </a:solidFill>
                <a:latin typeface="Open Sans" pitchFamily="2" charset="0"/>
                <a:ea typeface="Noto Sans KR" panose="020B0500000000000000" pitchFamily="34" charset="-127"/>
                <a:cs typeface="Open Sans" pitchFamily="2" charset="0"/>
              </a:rPr>
              <a:t>Prediction</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sp>
        <p:nvSpPr>
          <p:cNvPr id="11" name="TextBox 10">
            <a:extLst>
              <a:ext uri="{FF2B5EF4-FFF2-40B4-BE49-F238E27FC236}">
                <a16:creationId xmlns:a16="http://schemas.microsoft.com/office/drawing/2014/main" id="{3680B4B2-26CF-A80A-2588-1AB016EF5FCD}"/>
              </a:ext>
            </a:extLst>
          </p:cNvPr>
          <p:cNvSpPr txBox="1"/>
          <p:nvPr/>
        </p:nvSpPr>
        <p:spPr>
          <a:xfrm>
            <a:off x="2608840" y="1301134"/>
            <a:ext cx="5716233" cy="461665"/>
          </a:xfrm>
          <a:prstGeom prst="rect">
            <a:avLst/>
          </a:prstGeom>
          <a:noFill/>
          <a:ln>
            <a:solidFill>
              <a:srgbClr val="7030A0"/>
            </a:solidFill>
          </a:ln>
        </p:spPr>
        <p:txBody>
          <a:bodyPr wrap="square" rtlCol="0">
            <a:spAutoFit/>
          </a:bodyPr>
          <a:lstStyle/>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경도인지장애에 대한 진단기준이 애매함 </a:t>
            </a:r>
            <a:r>
              <a:rPr lang="en-US" altLang="ko-KR" sz="1200" dirty="0">
                <a:solidFill>
                  <a:srgbClr val="7030A0"/>
                </a:solidFill>
                <a:latin typeface="Open Sans" pitchFamily="2" charset="0"/>
                <a:ea typeface="Noto Sans KR" panose="020B0500000000000000" pitchFamily="34" charset="-127"/>
                <a:cs typeface="Open Sans" pitchFamily="2" charset="0"/>
              </a:rPr>
              <a:t>-&gt; </a:t>
            </a:r>
            <a:r>
              <a:rPr lang="ko-KR" altLang="en-US" sz="1200" dirty="0">
                <a:solidFill>
                  <a:srgbClr val="7030A0"/>
                </a:solidFill>
                <a:latin typeface="Open Sans" pitchFamily="2" charset="0"/>
                <a:ea typeface="Noto Sans KR" panose="020B0500000000000000" pitchFamily="34" charset="-127"/>
                <a:cs typeface="Open Sans" pitchFamily="2" charset="0"/>
              </a:rPr>
              <a:t>후속 연구 필요</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b="1" dirty="0">
                <a:solidFill>
                  <a:srgbClr val="7030A0"/>
                </a:solidFill>
                <a:latin typeface="Open Sans" pitchFamily="2" charset="0"/>
                <a:ea typeface="Noto Sans KR" panose="020B0500000000000000" pitchFamily="34" charset="-127"/>
                <a:cs typeface="Open Sans" pitchFamily="2" charset="0"/>
              </a:rPr>
              <a:t>알츠하이머에 국한된 모델 </a:t>
            </a:r>
            <a:r>
              <a:rPr lang="en-US" altLang="ko-KR" sz="1200" b="1" dirty="0">
                <a:solidFill>
                  <a:srgbClr val="7030A0"/>
                </a:solidFill>
                <a:latin typeface="Open Sans" pitchFamily="2" charset="0"/>
                <a:ea typeface="Noto Sans KR" panose="020B0500000000000000" pitchFamily="34" charset="-127"/>
                <a:cs typeface="Open Sans" pitchFamily="2" charset="0"/>
              </a:rPr>
              <a:t>-&gt; </a:t>
            </a:r>
            <a:r>
              <a:rPr lang="ko-KR" altLang="en-US" sz="1200" b="1" dirty="0">
                <a:solidFill>
                  <a:srgbClr val="7030A0"/>
                </a:solidFill>
                <a:latin typeface="Open Sans" pitchFamily="2" charset="0"/>
                <a:ea typeface="Noto Sans KR" panose="020B0500000000000000" pitchFamily="34" charset="-127"/>
                <a:cs typeface="Open Sans" pitchFamily="2" charset="0"/>
              </a:rPr>
              <a:t>다른 치매 유발 요인 추가분석 </a:t>
            </a:r>
            <a:endParaRPr lang="en-US" altLang="ko-KR" sz="1200" dirty="0">
              <a:solidFill>
                <a:srgbClr val="7030A0"/>
              </a:solidFill>
              <a:latin typeface="Open Sans" pitchFamily="2" charset="0"/>
              <a:ea typeface="Noto Sans KR" panose="020B0500000000000000" pitchFamily="34" charset="-127"/>
              <a:cs typeface="Open Sans" pitchFamily="2" charset="0"/>
            </a:endParaRPr>
          </a:p>
        </p:txBody>
      </p:sp>
      <p:sp>
        <p:nvSpPr>
          <p:cNvPr id="12" name="TextBox 11">
            <a:extLst>
              <a:ext uri="{FF2B5EF4-FFF2-40B4-BE49-F238E27FC236}">
                <a16:creationId xmlns:a16="http://schemas.microsoft.com/office/drawing/2014/main" id="{A4158F48-5332-BE4B-D6AF-BAE9B467556B}"/>
              </a:ext>
            </a:extLst>
          </p:cNvPr>
          <p:cNvSpPr txBox="1"/>
          <p:nvPr/>
        </p:nvSpPr>
        <p:spPr>
          <a:xfrm>
            <a:off x="2608840" y="2288364"/>
            <a:ext cx="5716233" cy="461665"/>
          </a:xfrm>
          <a:prstGeom prst="rect">
            <a:avLst/>
          </a:prstGeom>
          <a:noFill/>
          <a:ln>
            <a:solidFill>
              <a:srgbClr val="7030A0"/>
            </a:solidFill>
          </a:ln>
        </p:spPr>
        <p:txBody>
          <a:bodyPr wrap="square" rtlCol="0">
            <a:spAutoFit/>
          </a:bodyPr>
          <a:lstStyle/>
          <a:p>
            <a:pPr marL="171450" indent="-171450">
              <a:buFont typeface="Arial" panose="020B0604020202020204" pitchFamily="34" charset="0"/>
              <a:buChar char="•"/>
            </a:pPr>
            <a:r>
              <a:rPr lang="en-US" altLang="ko-KR" sz="1200" b="1" dirty="0">
                <a:solidFill>
                  <a:srgbClr val="7030A0"/>
                </a:solidFill>
                <a:latin typeface="Open Sans" pitchFamily="2" charset="0"/>
                <a:ea typeface="Noto Sans KR" panose="020B0500000000000000" pitchFamily="34" charset="-127"/>
                <a:cs typeface="Open Sans" pitchFamily="2" charset="0"/>
              </a:rPr>
              <a:t>ADNI Baseline</a:t>
            </a:r>
            <a:r>
              <a:rPr lang="ko-KR" altLang="en-US" sz="1200" b="1" dirty="0">
                <a:solidFill>
                  <a:srgbClr val="7030A0"/>
                </a:solidFill>
                <a:latin typeface="Open Sans" pitchFamily="2" charset="0"/>
                <a:ea typeface="Noto Sans KR" panose="020B0500000000000000" pitchFamily="34" charset="-127"/>
                <a:cs typeface="Open Sans" pitchFamily="2" charset="0"/>
              </a:rPr>
              <a:t>에 국한된 데이터 </a:t>
            </a:r>
            <a:r>
              <a:rPr lang="en-US" altLang="ko-KR" sz="1200" b="1" dirty="0">
                <a:solidFill>
                  <a:srgbClr val="7030A0"/>
                </a:solidFill>
                <a:latin typeface="Open Sans" pitchFamily="2" charset="0"/>
                <a:ea typeface="Noto Sans KR" panose="020B0500000000000000" pitchFamily="34" charset="-127"/>
                <a:cs typeface="Open Sans" pitchFamily="2" charset="0"/>
              </a:rPr>
              <a:t>-&gt; ADNI Longitudinal Study Data </a:t>
            </a:r>
            <a:r>
              <a:rPr lang="ko-KR" altLang="en-US" sz="1200" b="1" dirty="0">
                <a:solidFill>
                  <a:srgbClr val="7030A0"/>
                </a:solidFill>
                <a:latin typeface="Open Sans" pitchFamily="2" charset="0"/>
                <a:ea typeface="Noto Sans KR" panose="020B0500000000000000" pitchFamily="34" charset="-127"/>
                <a:cs typeface="Open Sans" pitchFamily="2" charset="0"/>
              </a:rPr>
              <a:t>추가분석</a:t>
            </a:r>
            <a:endParaRPr lang="en-US" altLang="ko-KR" sz="1200" b="1"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b="1" dirty="0">
                <a:solidFill>
                  <a:srgbClr val="7030A0"/>
                </a:solidFill>
                <a:latin typeface="Open Sans" pitchFamily="2" charset="0"/>
                <a:ea typeface="Noto Sans KR" panose="020B0500000000000000" pitchFamily="34" charset="-127"/>
                <a:cs typeface="Open Sans" pitchFamily="2" charset="0"/>
              </a:rPr>
              <a:t>한정된 </a:t>
            </a:r>
            <a:r>
              <a:rPr lang="en-US" altLang="ko-KR" sz="1200" b="1" dirty="0">
                <a:solidFill>
                  <a:srgbClr val="7030A0"/>
                </a:solidFill>
                <a:latin typeface="Open Sans" pitchFamily="2" charset="0"/>
                <a:ea typeface="Noto Sans KR" panose="020B0500000000000000" pitchFamily="34" charset="-127"/>
                <a:cs typeface="Open Sans" pitchFamily="2" charset="0"/>
              </a:rPr>
              <a:t>MRI </a:t>
            </a:r>
            <a:r>
              <a:rPr lang="ko-KR" altLang="en-US" sz="1200" b="1" dirty="0">
                <a:solidFill>
                  <a:srgbClr val="7030A0"/>
                </a:solidFill>
                <a:latin typeface="Open Sans" pitchFamily="2" charset="0"/>
                <a:ea typeface="Noto Sans KR" panose="020B0500000000000000" pitchFamily="34" charset="-127"/>
                <a:cs typeface="Open Sans" pitchFamily="2" charset="0"/>
              </a:rPr>
              <a:t>데이터 범위 </a:t>
            </a:r>
            <a:r>
              <a:rPr lang="en-US" altLang="ko-KR" sz="1200" b="1" dirty="0">
                <a:solidFill>
                  <a:srgbClr val="7030A0"/>
                </a:solidFill>
                <a:latin typeface="Open Sans" pitchFamily="2" charset="0"/>
                <a:ea typeface="Noto Sans KR" panose="020B0500000000000000" pitchFamily="34" charset="-127"/>
                <a:cs typeface="Open Sans" pitchFamily="2" charset="0"/>
              </a:rPr>
              <a:t>-&gt; Axial </a:t>
            </a:r>
            <a:r>
              <a:rPr lang="ko-KR" altLang="en-US" sz="1200" b="1" dirty="0">
                <a:solidFill>
                  <a:srgbClr val="7030A0"/>
                </a:solidFill>
                <a:latin typeface="Open Sans" pitchFamily="2" charset="0"/>
                <a:ea typeface="Noto Sans KR" panose="020B0500000000000000" pitchFamily="34" charset="-127"/>
                <a:cs typeface="Open Sans" pitchFamily="2" charset="0"/>
              </a:rPr>
              <a:t>범위 확대</a:t>
            </a:r>
            <a:r>
              <a:rPr lang="en-US" altLang="ko-KR" sz="1200" b="1" dirty="0">
                <a:solidFill>
                  <a:srgbClr val="7030A0"/>
                </a:solidFill>
                <a:latin typeface="Open Sans" pitchFamily="2" charset="0"/>
                <a:ea typeface="Noto Sans KR" panose="020B0500000000000000" pitchFamily="34" charset="-127"/>
                <a:cs typeface="Open Sans" pitchFamily="2" charset="0"/>
              </a:rPr>
              <a:t>, Coronal </a:t>
            </a:r>
            <a:r>
              <a:rPr lang="ko-KR" altLang="en-US" sz="1200" b="1" dirty="0">
                <a:solidFill>
                  <a:srgbClr val="7030A0"/>
                </a:solidFill>
                <a:latin typeface="Open Sans" pitchFamily="2" charset="0"/>
                <a:ea typeface="Noto Sans KR" panose="020B0500000000000000" pitchFamily="34" charset="-127"/>
                <a:cs typeface="Open Sans" pitchFamily="2" charset="0"/>
              </a:rPr>
              <a:t>및 </a:t>
            </a:r>
            <a:r>
              <a:rPr lang="en-US" altLang="ko-KR" sz="1200" b="1" dirty="0">
                <a:solidFill>
                  <a:srgbClr val="7030A0"/>
                </a:solidFill>
                <a:latin typeface="Open Sans" pitchFamily="2" charset="0"/>
                <a:ea typeface="Noto Sans KR" panose="020B0500000000000000" pitchFamily="34" charset="-127"/>
                <a:cs typeface="Open Sans" pitchFamily="2" charset="0"/>
              </a:rPr>
              <a:t>Sagittal image </a:t>
            </a:r>
            <a:r>
              <a:rPr lang="ko-KR" altLang="en-US" sz="1200" b="1" dirty="0">
                <a:solidFill>
                  <a:srgbClr val="7030A0"/>
                </a:solidFill>
                <a:latin typeface="Open Sans" pitchFamily="2" charset="0"/>
                <a:ea typeface="Noto Sans KR" panose="020B0500000000000000" pitchFamily="34" charset="-127"/>
                <a:cs typeface="Open Sans" pitchFamily="2" charset="0"/>
              </a:rPr>
              <a:t>추가분석</a:t>
            </a:r>
            <a:endParaRPr lang="en-US" altLang="ko-KR" sz="1200" b="1" dirty="0">
              <a:solidFill>
                <a:srgbClr val="7030A0"/>
              </a:solidFill>
              <a:latin typeface="Open Sans" pitchFamily="2" charset="0"/>
              <a:ea typeface="Noto Sans KR" panose="020B0500000000000000" pitchFamily="34" charset="-127"/>
              <a:cs typeface="Open Sans" pitchFamily="2" charset="0"/>
            </a:endParaRPr>
          </a:p>
        </p:txBody>
      </p:sp>
      <p:sp>
        <p:nvSpPr>
          <p:cNvPr id="13" name="TextBox 12">
            <a:extLst>
              <a:ext uri="{FF2B5EF4-FFF2-40B4-BE49-F238E27FC236}">
                <a16:creationId xmlns:a16="http://schemas.microsoft.com/office/drawing/2014/main" id="{FF196FA1-0FDE-CF3B-997B-1A855ADEA5CB}"/>
              </a:ext>
            </a:extLst>
          </p:cNvPr>
          <p:cNvSpPr txBox="1"/>
          <p:nvPr/>
        </p:nvSpPr>
        <p:spPr>
          <a:xfrm>
            <a:off x="2608840" y="3262873"/>
            <a:ext cx="5716233" cy="461665"/>
          </a:xfrm>
          <a:prstGeom prst="rect">
            <a:avLst/>
          </a:prstGeom>
          <a:noFill/>
          <a:ln>
            <a:solidFill>
              <a:srgbClr val="7030A0"/>
            </a:solidFill>
          </a:ln>
        </p:spPr>
        <p:txBody>
          <a:bodyPr wrap="square" rtlCol="0">
            <a:spAutoFit/>
          </a:bodyPr>
          <a:lstStyle/>
          <a:p>
            <a:pPr marL="171450" indent="-171450">
              <a:buFont typeface="Arial" panose="020B0604020202020204" pitchFamily="34" charset="0"/>
              <a:buChar char="•"/>
            </a:pPr>
            <a:r>
              <a:rPr lang="en-US" altLang="ko-KR" sz="1200" b="1" dirty="0" err="1">
                <a:solidFill>
                  <a:srgbClr val="7030A0"/>
                </a:solidFill>
                <a:latin typeface="Open Sans" pitchFamily="2" charset="0"/>
                <a:ea typeface="Noto Sans KR" panose="020B0500000000000000" pitchFamily="34" charset="-127"/>
                <a:cs typeface="Open Sans" pitchFamily="2" charset="0"/>
              </a:rPr>
              <a:t>RandomFlip</a:t>
            </a:r>
            <a:r>
              <a:rPr lang="en-US" altLang="ko-KR" sz="1200" b="1" dirty="0">
                <a:solidFill>
                  <a:srgbClr val="7030A0"/>
                </a:solidFill>
                <a:latin typeface="Open Sans" pitchFamily="2" charset="0"/>
                <a:ea typeface="Noto Sans KR" panose="020B0500000000000000" pitchFamily="34" charset="-127"/>
                <a:cs typeface="Open Sans" pitchFamily="2" charset="0"/>
              </a:rPr>
              <a:t>, </a:t>
            </a:r>
            <a:r>
              <a:rPr lang="en-US" altLang="ko-KR" sz="1200" b="1" dirty="0" err="1">
                <a:solidFill>
                  <a:srgbClr val="7030A0"/>
                </a:solidFill>
                <a:latin typeface="Open Sans" pitchFamily="2" charset="0"/>
                <a:ea typeface="Noto Sans KR" panose="020B0500000000000000" pitchFamily="34" charset="-127"/>
                <a:cs typeface="Open Sans" pitchFamily="2" charset="0"/>
              </a:rPr>
              <a:t>RandomRotation</a:t>
            </a:r>
            <a:r>
              <a:rPr lang="ko-KR" altLang="en-US" sz="1200" b="1" dirty="0">
                <a:solidFill>
                  <a:srgbClr val="7030A0"/>
                </a:solidFill>
                <a:latin typeface="Open Sans" pitchFamily="2" charset="0"/>
                <a:ea typeface="Noto Sans KR" panose="020B0500000000000000" pitchFamily="34" charset="-127"/>
                <a:cs typeface="Open Sans" pitchFamily="2" charset="0"/>
              </a:rPr>
              <a:t>만 적용된 데이터 증강 </a:t>
            </a:r>
            <a:r>
              <a:rPr lang="en-US" altLang="ko-KR" sz="1200" b="1" dirty="0">
                <a:solidFill>
                  <a:srgbClr val="7030A0"/>
                </a:solidFill>
                <a:latin typeface="Open Sans" pitchFamily="2" charset="0"/>
                <a:ea typeface="Noto Sans KR" panose="020B0500000000000000" pitchFamily="34" charset="-127"/>
                <a:cs typeface="Open Sans" pitchFamily="2" charset="0"/>
              </a:rPr>
              <a:t>-&gt; </a:t>
            </a:r>
            <a:r>
              <a:rPr lang="ko-KR" altLang="en-US" sz="1200" b="1" dirty="0">
                <a:solidFill>
                  <a:srgbClr val="7030A0"/>
                </a:solidFill>
                <a:latin typeface="Open Sans" pitchFamily="2" charset="0"/>
                <a:ea typeface="Noto Sans KR" panose="020B0500000000000000" pitchFamily="34" charset="-127"/>
                <a:cs typeface="Open Sans" pitchFamily="2" charset="0"/>
              </a:rPr>
              <a:t>다른 증강기법 추가분석</a:t>
            </a:r>
            <a:endParaRPr lang="en-US" altLang="ko-KR" sz="1200" b="1"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전이학습에서 </a:t>
            </a:r>
            <a:r>
              <a:rPr lang="en-US" altLang="ko-KR" sz="1200" dirty="0">
                <a:solidFill>
                  <a:srgbClr val="7030A0"/>
                </a:solidFill>
                <a:latin typeface="Open Sans" pitchFamily="2" charset="0"/>
                <a:ea typeface="Noto Sans KR" panose="020B0500000000000000" pitchFamily="34" charset="-127"/>
                <a:cs typeface="Open Sans" pitchFamily="2" charset="0"/>
              </a:rPr>
              <a:t>Negative</a:t>
            </a:r>
            <a:r>
              <a:rPr lang="ko-KR" altLang="en-US" sz="1200" dirty="0">
                <a:solidFill>
                  <a:srgbClr val="7030A0"/>
                </a:solidFill>
                <a:latin typeface="Open Sans" pitchFamily="2" charset="0"/>
                <a:ea typeface="Noto Sans KR" panose="020B0500000000000000" pitchFamily="34" charset="-127"/>
                <a:cs typeface="Open Sans" pitchFamily="2" charset="0"/>
              </a:rPr>
              <a:t> </a:t>
            </a:r>
            <a:r>
              <a:rPr lang="en-US" altLang="ko-KR" sz="1200" dirty="0">
                <a:solidFill>
                  <a:srgbClr val="7030A0"/>
                </a:solidFill>
                <a:latin typeface="Open Sans" pitchFamily="2" charset="0"/>
                <a:ea typeface="Noto Sans KR" panose="020B0500000000000000" pitchFamily="34" charset="-127"/>
                <a:cs typeface="Open Sans" pitchFamily="2" charset="0"/>
              </a:rPr>
              <a:t>Transfer </a:t>
            </a:r>
            <a:r>
              <a:rPr lang="ko-KR" altLang="en-US" sz="1200" dirty="0">
                <a:solidFill>
                  <a:srgbClr val="7030A0"/>
                </a:solidFill>
                <a:latin typeface="Open Sans" pitchFamily="2" charset="0"/>
                <a:ea typeface="Noto Sans KR" panose="020B0500000000000000" pitchFamily="34" charset="-127"/>
                <a:cs typeface="Open Sans" pitchFamily="2" charset="0"/>
              </a:rPr>
              <a:t>발생 </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en-US" altLang="ko-KR" sz="1200" dirty="0" err="1">
                <a:solidFill>
                  <a:srgbClr val="7030A0"/>
                </a:solidFill>
                <a:latin typeface="Open Sans" pitchFamily="2" charset="0"/>
                <a:ea typeface="Noto Sans KR" panose="020B0500000000000000" pitchFamily="34" charset="-127"/>
                <a:cs typeface="Open Sans" pitchFamily="2" charset="0"/>
              </a:rPr>
              <a:t>ResNet</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이외에 사전학습모델 추가분석</a:t>
            </a:r>
            <a:endParaRPr lang="en-US" altLang="ko-KR" sz="1200" dirty="0">
              <a:solidFill>
                <a:srgbClr val="7030A0"/>
              </a:solidFill>
              <a:latin typeface="Open Sans" pitchFamily="2" charset="0"/>
              <a:ea typeface="Noto Sans KR" panose="020B0500000000000000" pitchFamily="34" charset="-127"/>
              <a:cs typeface="Open Sans" pitchFamily="2" charset="0"/>
            </a:endParaRPr>
          </a:p>
        </p:txBody>
      </p:sp>
      <p:sp>
        <p:nvSpPr>
          <p:cNvPr id="14" name="TextBox 13">
            <a:extLst>
              <a:ext uri="{FF2B5EF4-FFF2-40B4-BE49-F238E27FC236}">
                <a16:creationId xmlns:a16="http://schemas.microsoft.com/office/drawing/2014/main" id="{2D539E57-E099-EC35-1114-A763E77BA864}"/>
              </a:ext>
            </a:extLst>
          </p:cNvPr>
          <p:cNvSpPr txBox="1"/>
          <p:nvPr/>
        </p:nvSpPr>
        <p:spPr>
          <a:xfrm>
            <a:off x="2608840" y="4227096"/>
            <a:ext cx="5716233" cy="461665"/>
          </a:xfrm>
          <a:prstGeom prst="rect">
            <a:avLst/>
          </a:prstGeom>
          <a:noFill/>
          <a:ln>
            <a:solidFill>
              <a:srgbClr val="7030A0"/>
            </a:solidFill>
          </a:ln>
        </p:spPr>
        <p:txBody>
          <a:bodyPr wrap="square" rtlCol="0">
            <a:spAutoFit/>
          </a:bodyPr>
          <a:lstStyle/>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학습에 이용되지 않은 테스트 데이터셋으로 예측을 진행</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lvl="1"/>
            <a:r>
              <a:rPr lang="en-US" altLang="ko-KR" sz="1200" b="1" dirty="0">
                <a:solidFill>
                  <a:srgbClr val="7030A0"/>
                </a:solidFill>
                <a:latin typeface="Open Sans" pitchFamily="2" charset="0"/>
                <a:ea typeface="Noto Sans KR" panose="020B0500000000000000" pitchFamily="34" charset="-127"/>
                <a:cs typeface="Open Sans" pitchFamily="2" charset="0"/>
              </a:rPr>
              <a:t>-&gt; </a:t>
            </a:r>
            <a:r>
              <a:rPr lang="ko-KR" altLang="en-US" sz="1200" b="1" dirty="0">
                <a:solidFill>
                  <a:srgbClr val="7030A0"/>
                </a:solidFill>
                <a:latin typeface="Open Sans" pitchFamily="2" charset="0"/>
                <a:ea typeface="Noto Sans KR" panose="020B0500000000000000" pitchFamily="34" charset="-127"/>
                <a:cs typeface="Open Sans" pitchFamily="2" charset="0"/>
              </a:rPr>
              <a:t>외부 </a:t>
            </a:r>
            <a:r>
              <a:rPr lang="en-US" altLang="ko-KR" sz="1200" b="1" dirty="0">
                <a:solidFill>
                  <a:srgbClr val="7030A0"/>
                </a:solidFill>
                <a:latin typeface="Open Sans" pitchFamily="2" charset="0"/>
                <a:ea typeface="Noto Sans KR" panose="020B0500000000000000" pitchFamily="34" charset="-127"/>
                <a:cs typeface="Open Sans" pitchFamily="2" charset="0"/>
              </a:rPr>
              <a:t>MRI </a:t>
            </a:r>
            <a:r>
              <a:rPr lang="ko-KR" altLang="en-US" sz="1200" b="1" dirty="0">
                <a:solidFill>
                  <a:srgbClr val="7030A0"/>
                </a:solidFill>
                <a:latin typeface="Open Sans" pitchFamily="2" charset="0"/>
                <a:ea typeface="Noto Sans KR" panose="020B0500000000000000" pitchFamily="34" charset="-127"/>
                <a:cs typeface="Open Sans" pitchFamily="2" charset="0"/>
              </a:rPr>
              <a:t>데이터를 통한 예측을 추가적으로 진행하여 분석</a:t>
            </a:r>
            <a:r>
              <a:rPr lang="en-US" altLang="ko-KR" sz="1200" b="1" dirty="0">
                <a:solidFill>
                  <a:srgbClr val="7030A0"/>
                </a:solidFill>
                <a:latin typeface="Open Sans" pitchFamily="2" charset="0"/>
                <a:ea typeface="Noto Sans KR" panose="020B0500000000000000" pitchFamily="34" charset="-127"/>
                <a:cs typeface="Open Sans" pitchFamily="2" charset="0"/>
              </a:rPr>
              <a:t> </a:t>
            </a:r>
          </a:p>
        </p:txBody>
      </p:sp>
      <p:sp>
        <p:nvSpPr>
          <p:cNvPr id="15" name="순서도: 내부 저장소 14">
            <a:extLst>
              <a:ext uri="{FF2B5EF4-FFF2-40B4-BE49-F238E27FC236}">
                <a16:creationId xmlns:a16="http://schemas.microsoft.com/office/drawing/2014/main" id="{B074A9F8-CE55-C475-DFC8-4A4986494991}"/>
              </a:ext>
            </a:extLst>
          </p:cNvPr>
          <p:cNvSpPr/>
          <p:nvPr/>
        </p:nvSpPr>
        <p:spPr>
          <a:xfrm>
            <a:off x="268581" y="2303173"/>
            <a:ext cx="515533" cy="432048"/>
          </a:xfrm>
          <a:prstGeom prst="flowChartInternalStorage">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래픽 16" descr="좌뇌 단색으로 채워진">
            <a:extLst>
              <a:ext uri="{FF2B5EF4-FFF2-40B4-BE49-F238E27FC236}">
                <a16:creationId xmlns:a16="http://schemas.microsoft.com/office/drawing/2014/main" id="{0BBD5F7C-A23C-5205-D5F4-4E648BCF85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749" y="3196238"/>
            <a:ext cx="594936" cy="594936"/>
          </a:xfrm>
          <a:prstGeom prst="rect">
            <a:avLst/>
          </a:prstGeom>
        </p:spPr>
      </p:pic>
      <p:pic>
        <p:nvPicPr>
          <p:cNvPr id="19" name="그래픽 18" descr="우뇌 단색으로 채워진">
            <a:extLst>
              <a:ext uri="{FF2B5EF4-FFF2-40B4-BE49-F238E27FC236}">
                <a16:creationId xmlns:a16="http://schemas.microsoft.com/office/drawing/2014/main" id="{8109A5A2-E106-2A95-9202-3CC53746E4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3991" y="4160461"/>
            <a:ext cx="594936" cy="594936"/>
          </a:xfrm>
          <a:prstGeom prst="rect">
            <a:avLst/>
          </a:prstGeom>
        </p:spPr>
      </p:pic>
    </p:spTree>
    <p:extLst>
      <p:ext uri="{BB962C8B-B14F-4D97-AF65-F5344CB8AC3E}">
        <p14:creationId xmlns:p14="http://schemas.microsoft.com/office/powerpoint/2010/main" val="20859448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40916" y="309885"/>
            <a:ext cx="3640740" cy="461665"/>
          </a:xfrm>
          <a:prstGeom prst="rect">
            <a:avLst/>
          </a:prstGeom>
          <a:noFill/>
        </p:spPr>
        <p:txBody>
          <a:bodyPr wrap="none" rtlCol="0">
            <a:spAutoFit/>
          </a:bodyPr>
          <a:lstStyle/>
          <a:p>
            <a:r>
              <a:rPr lang="en-US" altLang="ko-KR" sz="2400" dirty="0">
                <a:solidFill>
                  <a:srgbClr val="7030A0"/>
                </a:solidFill>
                <a:latin typeface="Open Sans" pitchFamily="2" charset="0"/>
                <a:ea typeface="Noto Sans KR" panose="020B0500000000000000" pitchFamily="34" charset="-127"/>
                <a:cs typeface="Open Sans" pitchFamily="2" charset="0"/>
              </a:rPr>
              <a:t>Conclusion</a:t>
            </a:r>
            <a:r>
              <a:rPr lang="en-US" altLang="ko-KR" sz="2400" dirty="0">
                <a:solidFill>
                  <a:srgbClr val="7030A0"/>
                </a:solidFill>
                <a:latin typeface="Open Sans" pitchFamily="2" charset="0"/>
                <a:ea typeface="Open Sans" pitchFamily="2" charset="0"/>
                <a:cs typeface="Open Sans" pitchFamily="2" charset="0"/>
              </a:rPr>
              <a:t> – </a:t>
            </a:r>
            <a:r>
              <a:rPr lang="en-US" altLang="ko-KR" sz="2400" dirty="0">
                <a:solidFill>
                  <a:srgbClr val="7030A0"/>
                </a:solidFill>
                <a:latin typeface="Open Sans" pitchFamily="2" charset="0"/>
                <a:ea typeface="Noto Sans KR" panose="020B0500000000000000" pitchFamily="34" charset="-127"/>
                <a:cs typeface="Open Sans" pitchFamily="2" charset="0"/>
              </a:rPr>
              <a:t>Takeaways</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grpSp>
        <p:nvGrpSpPr>
          <p:cNvPr id="34" name="그룹 33"/>
          <p:cNvGrpSpPr/>
          <p:nvPr/>
        </p:nvGrpSpPr>
        <p:grpSpPr>
          <a:xfrm>
            <a:off x="8349115" y="31462"/>
            <a:ext cx="748916" cy="716215"/>
            <a:chOff x="8349115" y="31462"/>
            <a:chExt cx="748916" cy="716215"/>
          </a:xfrm>
        </p:grpSpPr>
        <p:grpSp>
          <p:nvGrpSpPr>
            <p:cNvPr id="32" name="그룹 31"/>
            <p:cNvGrpSpPr/>
            <p:nvPr/>
          </p:nvGrpSpPr>
          <p:grpSpPr>
            <a:xfrm>
              <a:off x="8766487" y="190296"/>
              <a:ext cx="295864" cy="295864"/>
              <a:chOff x="8378650" y="324694"/>
              <a:chExt cx="295864" cy="295864"/>
            </a:xfrm>
          </p:grpSpPr>
          <p:sp>
            <p:nvSpPr>
              <p:cNvPr id="16" name="타원 15"/>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p:cNvCxnSpPr>
                <a:stCxn id="16" idx="1"/>
                <a:endCxn id="16"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직선 연결선 17"/>
              <p:cNvCxnSpPr>
                <a:stCxn id="16" idx="7"/>
                <a:endCxn id="16"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 name="직선 연결선 18"/>
              <p:cNvCxnSpPr>
                <a:stCxn id="16" idx="0"/>
                <a:endCxn id="16"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 name="직선 연결선 19"/>
              <p:cNvCxnSpPr>
                <a:stCxn id="16" idx="2"/>
                <a:endCxn id="16"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1" name="그룹 30"/>
            <p:cNvGrpSpPr/>
            <p:nvPr/>
          </p:nvGrpSpPr>
          <p:grpSpPr>
            <a:xfrm>
              <a:off x="8349115" y="31462"/>
              <a:ext cx="383328" cy="383328"/>
              <a:chOff x="8676431" y="160879"/>
              <a:chExt cx="426915" cy="426915"/>
            </a:xfrm>
          </p:grpSpPr>
          <p:sp>
            <p:nvSpPr>
              <p:cNvPr id="21" name="타원 20"/>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p:cNvCxnSpPr>
                <a:stCxn id="21" idx="1"/>
                <a:endCxn id="21"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21" idx="7"/>
                <a:endCxn id="21"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21" idx="0"/>
                <a:endCxn id="21"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직선 연결선 24"/>
              <p:cNvCxnSpPr>
                <a:stCxn id="21" idx="2"/>
                <a:endCxn id="21"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3" name="그룹 32"/>
            <p:cNvGrpSpPr/>
            <p:nvPr/>
          </p:nvGrpSpPr>
          <p:grpSpPr>
            <a:xfrm>
              <a:off x="8872194" y="521840"/>
              <a:ext cx="225837" cy="225837"/>
              <a:chOff x="8614083" y="576193"/>
              <a:chExt cx="225837" cy="225837"/>
            </a:xfrm>
          </p:grpSpPr>
          <p:sp>
            <p:nvSpPr>
              <p:cNvPr id="26" name="타원 25"/>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p:cNvCxnSpPr>
                <a:stCxn id="26" idx="1"/>
                <a:endCxn id="26"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26" idx="7"/>
                <a:endCxn id="26"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26" idx="0"/>
                <a:endCxn id="26"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직선 연결선 29"/>
              <p:cNvCxnSpPr>
                <a:stCxn id="26" idx="2"/>
                <a:endCxn id="26"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sp>
        <p:nvSpPr>
          <p:cNvPr id="2" name="사각형: 둥근 모서리 1">
            <a:extLst>
              <a:ext uri="{FF2B5EF4-FFF2-40B4-BE49-F238E27FC236}">
                <a16:creationId xmlns:a16="http://schemas.microsoft.com/office/drawing/2014/main" id="{806E2873-B64F-571C-4FE7-C5FD5AAED9FE}"/>
              </a:ext>
            </a:extLst>
          </p:cNvPr>
          <p:cNvSpPr/>
          <p:nvPr/>
        </p:nvSpPr>
        <p:spPr>
          <a:xfrm>
            <a:off x="271861" y="1131590"/>
            <a:ext cx="2160240"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rgbClr val="7030A0"/>
                </a:solidFill>
                <a:latin typeface="Open Sans" pitchFamily="2" charset="0"/>
                <a:ea typeface="Noto Sans KR" panose="020B0500000000000000" pitchFamily="34" charset="-127"/>
                <a:cs typeface="Open Sans" pitchFamily="2" charset="0"/>
              </a:rPr>
              <a:t>프로젝트 핵심 정리</a:t>
            </a:r>
            <a:br>
              <a:rPr lang="en-US" altLang="ko-KR" dirty="0">
                <a:solidFill>
                  <a:srgbClr val="7030A0"/>
                </a:solidFill>
                <a:latin typeface="Open Sans" pitchFamily="2" charset="0"/>
                <a:ea typeface="Noto Sans KR" panose="020B0500000000000000" pitchFamily="34" charset="-127"/>
                <a:cs typeface="Open Sans" pitchFamily="2" charset="0"/>
              </a:rPr>
            </a:br>
            <a:r>
              <a:rPr lang="en-US" altLang="ko-KR" dirty="0">
                <a:solidFill>
                  <a:srgbClr val="7030A0"/>
                </a:solidFill>
                <a:latin typeface="Open Sans" pitchFamily="2" charset="0"/>
                <a:ea typeface="Noto Sans KR" panose="020B0500000000000000" pitchFamily="34" charset="-127"/>
                <a:cs typeface="Open Sans" pitchFamily="2" charset="0"/>
              </a:rPr>
              <a:t>(Key Takeaways)</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sp>
        <p:nvSpPr>
          <p:cNvPr id="3" name="TextBox 2">
            <a:extLst>
              <a:ext uri="{FF2B5EF4-FFF2-40B4-BE49-F238E27FC236}">
                <a16:creationId xmlns:a16="http://schemas.microsoft.com/office/drawing/2014/main" id="{85F63EF3-C2FF-CFF9-0253-B570F282B2CD}"/>
              </a:ext>
            </a:extLst>
          </p:cNvPr>
          <p:cNvSpPr txBox="1"/>
          <p:nvPr/>
        </p:nvSpPr>
        <p:spPr>
          <a:xfrm>
            <a:off x="271861" y="1779185"/>
            <a:ext cx="4012107" cy="2985433"/>
          </a:xfrm>
          <a:prstGeom prst="rect">
            <a:avLst/>
          </a:prstGeom>
          <a:noFill/>
          <a:ln>
            <a:solidFill>
              <a:srgbClr val="7030A0"/>
            </a:solidFill>
          </a:ln>
        </p:spPr>
        <p:txBody>
          <a:bodyPr wrap="square" rtlCol="0">
            <a:spAutoFit/>
          </a:bodyPr>
          <a:lstStyle/>
          <a:p>
            <a:pPr marL="171450" indent="-171450">
              <a:buFont typeface="Arial" panose="020B0604020202020204" pitchFamily="34" charset="0"/>
              <a:buChar char="•"/>
            </a:pPr>
            <a:r>
              <a:rPr lang="ko-KR" altLang="en-US" sz="1600" dirty="0">
                <a:solidFill>
                  <a:srgbClr val="7030A0"/>
                </a:solidFill>
                <a:latin typeface="Open Sans" pitchFamily="2" charset="0"/>
                <a:ea typeface="Noto Sans KR" panose="020B0500000000000000" pitchFamily="34" charset="-127"/>
                <a:cs typeface="Open Sans" pitchFamily="2" charset="0"/>
              </a:rPr>
              <a:t>프로젝트 개요</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200" b="1"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b="1" dirty="0" err="1">
                <a:solidFill>
                  <a:srgbClr val="7030A0"/>
                </a:solidFill>
                <a:latin typeface="Open Sans" pitchFamily="2" charset="0"/>
                <a:ea typeface="Noto Sans KR" panose="020B0500000000000000" pitchFamily="34" charset="-127"/>
                <a:cs typeface="Open Sans" pitchFamily="2" charset="0"/>
              </a:rPr>
              <a:t>의료영상이미지</a:t>
            </a:r>
            <a:r>
              <a:rPr lang="en-US" altLang="ko-KR" sz="1200" b="1" dirty="0">
                <a:solidFill>
                  <a:srgbClr val="7030A0"/>
                </a:solidFill>
                <a:latin typeface="Open Sans" pitchFamily="2" charset="0"/>
                <a:ea typeface="Noto Sans KR" panose="020B0500000000000000" pitchFamily="34" charset="-127"/>
                <a:cs typeface="Open Sans" pitchFamily="2" charset="0"/>
              </a:rPr>
              <a:t>(MRI)</a:t>
            </a:r>
            <a:r>
              <a:rPr lang="ko-KR" altLang="en-US" sz="1200" b="1" dirty="0">
                <a:solidFill>
                  <a:srgbClr val="7030A0"/>
                </a:solidFill>
                <a:latin typeface="Open Sans" pitchFamily="2" charset="0"/>
                <a:ea typeface="Noto Sans KR" panose="020B0500000000000000" pitchFamily="34" charset="-127"/>
                <a:cs typeface="Open Sans" pitchFamily="2" charset="0"/>
              </a:rPr>
              <a:t>를</a:t>
            </a:r>
            <a:r>
              <a:rPr lang="ko-KR" altLang="en-US" sz="1200" dirty="0">
                <a:solidFill>
                  <a:srgbClr val="7030A0"/>
                </a:solidFill>
                <a:latin typeface="Open Sans" pitchFamily="2" charset="0"/>
                <a:ea typeface="Noto Sans KR" panose="020B0500000000000000" pitchFamily="34" charset="-127"/>
                <a:cs typeface="Open Sans" pitchFamily="2" charset="0"/>
              </a:rPr>
              <a:t> </a:t>
            </a:r>
            <a:r>
              <a:rPr lang="ko-KR" altLang="en-US" sz="1200" b="1" dirty="0">
                <a:solidFill>
                  <a:srgbClr val="7030A0"/>
                </a:solidFill>
                <a:latin typeface="Open Sans" pitchFamily="2" charset="0"/>
                <a:ea typeface="Noto Sans KR" panose="020B0500000000000000" pitchFamily="34" charset="-127"/>
                <a:cs typeface="Open Sans" pitchFamily="2" charset="0"/>
              </a:rPr>
              <a:t>알츠하이머병</a:t>
            </a:r>
            <a:r>
              <a:rPr lang="en-US" altLang="ko-KR" sz="1200" b="1" dirty="0">
                <a:solidFill>
                  <a:srgbClr val="7030A0"/>
                </a:solidFill>
                <a:latin typeface="Open Sans" pitchFamily="2" charset="0"/>
                <a:ea typeface="Noto Sans KR" panose="020B0500000000000000" pitchFamily="34" charset="-127"/>
                <a:cs typeface="Open Sans" pitchFamily="2" charset="0"/>
              </a:rPr>
              <a:t>(AD), </a:t>
            </a:r>
            <a:r>
              <a:rPr lang="ko-KR" altLang="en-US" sz="1200" b="1" dirty="0">
                <a:solidFill>
                  <a:srgbClr val="7030A0"/>
                </a:solidFill>
                <a:latin typeface="Open Sans" pitchFamily="2" charset="0"/>
                <a:ea typeface="Noto Sans KR" panose="020B0500000000000000" pitchFamily="34" charset="-127"/>
                <a:cs typeface="Open Sans" pitchFamily="2" charset="0"/>
              </a:rPr>
              <a:t>경도인지장애</a:t>
            </a:r>
            <a:r>
              <a:rPr lang="en-US" altLang="ko-KR" sz="1200" b="1" dirty="0">
                <a:solidFill>
                  <a:srgbClr val="7030A0"/>
                </a:solidFill>
                <a:latin typeface="Open Sans" pitchFamily="2" charset="0"/>
                <a:ea typeface="Noto Sans KR" panose="020B0500000000000000" pitchFamily="34" charset="-127"/>
                <a:cs typeface="Open Sans" pitchFamily="2" charset="0"/>
              </a:rPr>
              <a:t>(MCI), </a:t>
            </a:r>
            <a:r>
              <a:rPr lang="ko-KR" altLang="en-US" sz="1200" b="1" dirty="0">
                <a:solidFill>
                  <a:srgbClr val="7030A0"/>
                </a:solidFill>
                <a:latin typeface="Open Sans" pitchFamily="2" charset="0"/>
                <a:ea typeface="Noto Sans KR" panose="020B0500000000000000" pitchFamily="34" charset="-127"/>
                <a:cs typeface="Open Sans" pitchFamily="2" charset="0"/>
              </a:rPr>
              <a:t>정상</a:t>
            </a:r>
            <a:r>
              <a:rPr lang="en-US" altLang="ko-KR" sz="1200" b="1" dirty="0">
                <a:solidFill>
                  <a:srgbClr val="7030A0"/>
                </a:solidFill>
                <a:latin typeface="Open Sans" pitchFamily="2" charset="0"/>
                <a:ea typeface="Noto Sans KR" panose="020B0500000000000000" pitchFamily="34" charset="-127"/>
                <a:cs typeface="Open Sans" pitchFamily="2" charset="0"/>
              </a:rPr>
              <a:t>(CN)</a:t>
            </a:r>
            <a:r>
              <a:rPr lang="ko-KR" altLang="en-US" sz="1200" dirty="0">
                <a:solidFill>
                  <a:srgbClr val="7030A0"/>
                </a:solidFill>
                <a:latin typeface="Open Sans" pitchFamily="2" charset="0"/>
                <a:ea typeface="Noto Sans KR" panose="020B0500000000000000" pitchFamily="34" charset="-127"/>
                <a:cs typeface="Open Sans" pitchFamily="2" charset="0"/>
              </a:rPr>
              <a:t>으로 </a:t>
            </a:r>
            <a:r>
              <a:rPr lang="ko-KR" altLang="en-US" sz="1200" b="1" dirty="0">
                <a:solidFill>
                  <a:srgbClr val="7030A0"/>
                </a:solidFill>
                <a:latin typeface="Open Sans" pitchFamily="2" charset="0"/>
                <a:ea typeface="Noto Sans KR" panose="020B0500000000000000" pitchFamily="34" charset="-127"/>
                <a:cs typeface="Open Sans" pitchFamily="2" charset="0"/>
              </a:rPr>
              <a:t>분류</a:t>
            </a:r>
            <a:r>
              <a:rPr lang="ko-KR" altLang="en-US" sz="1200" dirty="0">
                <a:solidFill>
                  <a:srgbClr val="7030A0"/>
                </a:solidFill>
                <a:latin typeface="Open Sans" pitchFamily="2" charset="0"/>
                <a:ea typeface="Noto Sans KR" panose="020B0500000000000000" pitchFamily="34" charset="-127"/>
                <a:cs typeface="Open Sans" pitchFamily="2" charset="0"/>
              </a:rPr>
              <a:t>하는 </a:t>
            </a:r>
            <a:r>
              <a:rPr lang="ko-KR" altLang="en-US" sz="1200" b="1" dirty="0">
                <a:solidFill>
                  <a:srgbClr val="7030A0"/>
                </a:solidFill>
                <a:latin typeface="Open Sans" pitchFamily="2" charset="0"/>
                <a:ea typeface="Noto Sans KR" panose="020B0500000000000000" pitchFamily="34" charset="-127"/>
                <a:cs typeface="Open Sans" pitchFamily="2" charset="0"/>
              </a:rPr>
              <a:t>딥러닝 진단모델</a:t>
            </a:r>
            <a:r>
              <a:rPr lang="ko-KR" altLang="en-US" sz="1200" dirty="0">
                <a:solidFill>
                  <a:srgbClr val="7030A0"/>
                </a:solidFill>
                <a:latin typeface="Open Sans" pitchFamily="2" charset="0"/>
                <a:ea typeface="Noto Sans KR" panose="020B0500000000000000" pitchFamily="34" charset="-127"/>
                <a:cs typeface="Open Sans" pitchFamily="2" charset="0"/>
              </a:rPr>
              <a:t> 개발</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600" dirty="0">
                <a:solidFill>
                  <a:srgbClr val="7030A0"/>
                </a:solidFill>
                <a:latin typeface="Open Sans" pitchFamily="2" charset="0"/>
                <a:ea typeface="Noto Sans KR" panose="020B0500000000000000" pitchFamily="34" charset="-127"/>
                <a:cs typeface="Open Sans" pitchFamily="2" charset="0"/>
              </a:rPr>
              <a:t>프로젝트 활용 방안 및 기대효과</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kumimoji="0" lang="en-US" altLang="ko-KR" sz="1200" b="1" i="0" u="none" strike="noStrike" kern="1200" cap="none" spc="0" normalizeH="0" baseline="0" noProof="0" dirty="0">
              <a:ln>
                <a:noFill/>
              </a:ln>
              <a:solidFill>
                <a:srgbClr val="7030A0"/>
              </a:solidFill>
              <a:effectLst/>
              <a:uLnTx/>
              <a:uFillTx/>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kumimoji="0" lang="ko-KR" altLang="en-US" sz="1200" b="1" i="0" u="none" strike="noStrike" kern="1200" cap="none" spc="0" normalizeH="0" baseline="0" noProof="0" dirty="0">
                <a:ln>
                  <a:noFill/>
                </a:ln>
                <a:solidFill>
                  <a:srgbClr val="7030A0"/>
                </a:solidFill>
                <a:effectLst/>
                <a:uLnTx/>
                <a:uFillTx/>
                <a:latin typeface="Open Sans" pitchFamily="2" charset="0"/>
                <a:ea typeface="Noto Sans KR" panose="020B0500000000000000" pitchFamily="34" charset="-127"/>
                <a:cs typeface="Open Sans" pitchFamily="2" charset="0"/>
              </a:rPr>
              <a:t>경도인지장애에 대한 예측</a:t>
            </a:r>
            <a:endParaRPr kumimoji="0" lang="en-US" altLang="ko-KR" sz="1200" b="1" i="0" u="none" strike="noStrike" kern="1200" cap="none" spc="0" normalizeH="0" baseline="0" noProof="0" dirty="0">
              <a:ln>
                <a:noFill/>
              </a:ln>
              <a:solidFill>
                <a:srgbClr val="7030A0"/>
              </a:solidFill>
              <a:effectLst/>
              <a:uLnTx/>
              <a:uFillTx/>
              <a:latin typeface="Open Sans" pitchFamily="2" charset="0"/>
              <a:ea typeface="Noto Sans KR" panose="020B0500000000000000" pitchFamily="34" charset="-127"/>
              <a:cs typeface="Open Sans" pitchFamily="2" charset="0"/>
            </a:endParaRPr>
          </a:p>
          <a:p>
            <a:pPr marL="628650" lvl="1" indent="-171450">
              <a:buFont typeface="Arial" panose="020B0604020202020204" pitchFamily="34" charset="0"/>
              <a:buChar char="•"/>
            </a:pPr>
            <a:r>
              <a:rPr kumimoji="0" lang="ko-KR" altLang="en-US" sz="1200" i="0" u="none" strike="noStrike" kern="1200" cap="none" spc="0" normalizeH="0" baseline="0" noProof="0" dirty="0">
                <a:ln>
                  <a:noFill/>
                </a:ln>
                <a:solidFill>
                  <a:srgbClr val="7030A0"/>
                </a:solidFill>
                <a:effectLst/>
                <a:uLnTx/>
                <a:uFillTx/>
                <a:latin typeface="Open Sans" pitchFamily="2" charset="0"/>
                <a:ea typeface="Noto Sans KR" panose="020B0500000000000000" pitchFamily="34" charset="-127"/>
                <a:cs typeface="Open Sans" pitchFamily="2" charset="0"/>
              </a:rPr>
              <a:t>알츠하이머 치매 위험군을 선정</a:t>
            </a:r>
            <a:endParaRPr kumimoji="0" lang="en-US" altLang="ko-KR" sz="1200" i="0" u="none" strike="noStrike" kern="1200" cap="none" spc="0" normalizeH="0" baseline="0" noProof="0" dirty="0">
              <a:ln>
                <a:noFill/>
              </a:ln>
              <a:solidFill>
                <a:srgbClr val="7030A0"/>
              </a:solidFill>
              <a:effectLst/>
              <a:uLnTx/>
              <a:uFillTx/>
              <a:latin typeface="Open Sans" pitchFamily="2" charset="0"/>
              <a:ea typeface="Noto Sans KR" panose="020B0500000000000000" pitchFamily="34" charset="-127"/>
              <a:cs typeface="Open Sans" pitchFamily="2" charset="0"/>
            </a:endParaRPr>
          </a:p>
          <a:p>
            <a:pPr marL="628650" lvl="1" indent="-171450">
              <a:buFont typeface="Arial" panose="020B0604020202020204" pitchFamily="34" charset="0"/>
              <a:buChar char="•"/>
            </a:pPr>
            <a:r>
              <a:rPr kumimoji="0" lang="ko-KR" altLang="en-US" sz="1200" i="0" u="none" strike="noStrike" kern="1200" cap="none" spc="0" normalizeH="0" baseline="0" noProof="0" dirty="0">
                <a:ln>
                  <a:noFill/>
                </a:ln>
                <a:solidFill>
                  <a:srgbClr val="7030A0"/>
                </a:solidFill>
                <a:effectLst/>
                <a:uLnTx/>
                <a:uFillTx/>
                <a:latin typeface="Open Sans" pitchFamily="2" charset="0"/>
                <a:ea typeface="Noto Sans KR" panose="020B0500000000000000" pitchFamily="34" charset="-127"/>
                <a:cs typeface="Open Sans" pitchFamily="2" charset="0"/>
              </a:rPr>
              <a:t>적극적인 치매 예방을 실시 가능</a:t>
            </a:r>
            <a:endParaRPr kumimoji="0" lang="en-US" altLang="ko-KR" sz="1200" i="0" u="none" strike="noStrike" kern="1200" cap="none" spc="0" normalizeH="0" baseline="0" noProof="0" dirty="0">
              <a:ln>
                <a:noFill/>
              </a:ln>
              <a:solidFill>
                <a:srgbClr val="7030A0"/>
              </a:solidFill>
              <a:effectLst/>
              <a:uLnTx/>
              <a:uFillTx/>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kumimoji="0" lang="ko-KR" altLang="en-US" sz="1200" b="1" i="0" u="none" strike="noStrike" kern="1200" cap="none" spc="0" normalizeH="0" baseline="0" noProof="0" dirty="0">
                <a:ln>
                  <a:noFill/>
                </a:ln>
                <a:solidFill>
                  <a:srgbClr val="7030A0"/>
                </a:solidFill>
                <a:effectLst/>
                <a:uLnTx/>
                <a:uFillTx/>
                <a:latin typeface="Open Sans" pitchFamily="2" charset="0"/>
                <a:ea typeface="Noto Sans KR" panose="020B0500000000000000" pitchFamily="34" charset="-127"/>
                <a:cs typeface="Open Sans" pitchFamily="2" charset="0"/>
              </a:rPr>
              <a:t>딥러닝 모델을 통한 진단</a:t>
            </a:r>
            <a:endParaRPr kumimoji="0" lang="en-US" altLang="ko-KR" sz="1200" b="1" i="0" u="none" strike="noStrike" kern="1200" cap="none" spc="0" normalizeH="0" baseline="0" noProof="0" dirty="0">
              <a:ln>
                <a:noFill/>
              </a:ln>
              <a:solidFill>
                <a:srgbClr val="7030A0"/>
              </a:solidFill>
              <a:effectLst/>
              <a:uLnTx/>
              <a:uFillTx/>
              <a:latin typeface="Open Sans" pitchFamily="2" charset="0"/>
              <a:ea typeface="Noto Sans KR" panose="020B0500000000000000" pitchFamily="34" charset="-127"/>
              <a:cs typeface="Open Sans" pitchFamily="2" charset="0"/>
            </a:endParaRPr>
          </a:p>
          <a:p>
            <a:pPr marL="628650" lvl="1" indent="-171450">
              <a:buFont typeface="Arial" panose="020B0604020202020204" pitchFamily="34" charset="0"/>
              <a:buChar char="•"/>
            </a:pPr>
            <a:r>
              <a:rPr kumimoji="0" lang="ko-KR" altLang="en-US" sz="1200" b="0" i="0" u="none" strike="noStrike" kern="1200" cap="none" spc="0" normalizeH="0" baseline="0" noProof="0" dirty="0">
                <a:ln>
                  <a:noFill/>
                </a:ln>
                <a:solidFill>
                  <a:srgbClr val="7030A0"/>
                </a:solidFill>
                <a:effectLst/>
                <a:uLnTx/>
                <a:uFillTx/>
                <a:latin typeface="Open Sans" pitchFamily="2" charset="0"/>
                <a:ea typeface="Noto Sans KR" panose="020B0500000000000000" pitchFamily="34" charset="-127"/>
                <a:cs typeface="Open Sans" pitchFamily="2" charset="0"/>
              </a:rPr>
              <a:t>치매 및 경도인지장애 진단에 이용</a:t>
            </a:r>
            <a:endParaRPr kumimoji="0" lang="en-US" altLang="ko-KR" sz="1200" b="0" i="0" u="none" strike="noStrike" kern="1200" cap="none" spc="0" normalizeH="0" baseline="0" noProof="0" dirty="0">
              <a:ln>
                <a:noFill/>
              </a:ln>
              <a:solidFill>
                <a:srgbClr val="7030A0"/>
              </a:solidFill>
              <a:effectLst/>
              <a:uLnTx/>
              <a:uFillTx/>
              <a:latin typeface="Open Sans" pitchFamily="2" charset="0"/>
              <a:ea typeface="Noto Sans KR" panose="020B0500000000000000" pitchFamily="34" charset="-127"/>
              <a:cs typeface="Open Sans" pitchFamily="2" charset="0"/>
            </a:endParaRPr>
          </a:p>
          <a:p>
            <a:pPr marL="628650" lvl="1"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정확한 진단을 위한 근거 제공 가능</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628650" lvl="1"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p:txBody>
      </p:sp>
      <p:sp>
        <p:nvSpPr>
          <p:cNvPr id="4" name="사각형: 둥근 모서리 3">
            <a:extLst>
              <a:ext uri="{FF2B5EF4-FFF2-40B4-BE49-F238E27FC236}">
                <a16:creationId xmlns:a16="http://schemas.microsoft.com/office/drawing/2014/main" id="{D171A587-CABD-0A13-6E71-88724CB3BFBC}"/>
              </a:ext>
            </a:extLst>
          </p:cNvPr>
          <p:cNvSpPr/>
          <p:nvPr/>
        </p:nvSpPr>
        <p:spPr>
          <a:xfrm>
            <a:off x="4645948" y="1131590"/>
            <a:ext cx="2160240"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rgbClr val="7030A0"/>
                </a:solidFill>
                <a:latin typeface="Open Sans" pitchFamily="2" charset="0"/>
                <a:ea typeface="Noto Sans KR" panose="020B0500000000000000" pitchFamily="34" charset="-127"/>
                <a:cs typeface="Open Sans" pitchFamily="2" charset="0"/>
              </a:rPr>
              <a:t>느낀 점들</a:t>
            </a:r>
            <a:br>
              <a:rPr lang="en-US" altLang="ko-KR" dirty="0">
                <a:solidFill>
                  <a:srgbClr val="7030A0"/>
                </a:solidFill>
                <a:latin typeface="Open Sans" pitchFamily="2" charset="0"/>
                <a:ea typeface="Noto Sans KR" panose="020B0500000000000000" pitchFamily="34" charset="-127"/>
                <a:cs typeface="Open Sans" pitchFamily="2" charset="0"/>
              </a:rPr>
            </a:br>
            <a:r>
              <a:rPr lang="en-US" altLang="ko-KR" dirty="0">
                <a:solidFill>
                  <a:srgbClr val="7030A0"/>
                </a:solidFill>
                <a:latin typeface="Open Sans" pitchFamily="2" charset="0"/>
                <a:ea typeface="Noto Sans KR" panose="020B0500000000000000" pitchFamily="34" charset="-127"/>
                <a:cs typeface="Open Sans" pitchFamily="2" charset="0"/>
              </a:rPr>
              <a:t>(My Takeaways)</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sp>
        <p:nvSpPr>
          <p:cNvPr id="7" name="TextBox 6">
            <a:extLst>
              <a:ext uri="{FF2B5EF4-FFF2-40B4-BE49-F238E27FC236}">
                <a16:creationId xmlns:a16="http://schemas.microsoft.com/office/drawing/2014/main" id="{72D745C4-F10D-E0EC-FB04-520CC3304EB9}"/>
              </a:ext>
            </a:extLst>
          </p:cNvPr>
          <p:cNvSpPr txBox="1"/>
          <p:nvPr/>
        </p:nvSpPr>
        <p:spPr>
          <a:xfrm>
            <a:off x="4645948" y="1779184"/>
            <a:ext cx="4012107" cy="3046988"/>
          </a:xfrm>
          <a:prstGeom prst="rect">
            <a:avLst/>
          </a:prstGeom>
          <a:noFill/>
          <a:ln>
            <a:solidFill>
              <a:srgbClr val="7030A0"/>
            </a:solidFill>
          </a:ln>
        </p:spPr>
        <p:txBody>
          <a:bodyPr wrap="square" rtlCol="0">
            <a:spAutoFit/>
          </a:bodyPr>
          <a:lstStyle/>
          <a:p>
            <a:r>
              <a:rPr lang="ko-KR" altLang="en-US" sz="1200" b="1" dirty="0">
                <a:solidFill>
                  <a:srgbClr val="7030A0"/>
                </a:solidFill>
                <a:latin typeface="Open Sans" pitchFamily="2" charset="0"/>
                <a:ea typeface="Noto Sans KR" panose="020B0500000000000000" pitchFamily="34" charset="-127"/>
                <a:cs typeface="Open Sans" pitchFamily="2" charset="0"/>
              </a:rPr>
              <a:t>좋았던 점</a:t>
            </a:r>
            <a:endParaRPr lang="en-US" altLang="ko-KR" sz="1200" b="1"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200" b="1"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프로젝트를 통해 </a:t>
            </a:r>
            <a:r>
              <a:rPr lang="ko-KR" altLang="en-US" sz="1200" dirty="0" err="1">
                <a:solidFill>
                  <a:srgbClr val="7030A0"/>
                </a:solidFill>
                <a:latin typeface="Open Sans" pitchFamily="2" charset="0"/>
                <a:ea typeface="Noto Sans KR" panose="020B0500000000000000" pitchFamily="34" charset="-127"/>
                <a:cs typeface="Open Sans" pitchFamily="2" charset="0"/>
              </a:rPr>
              <a:t>딥러닝을</a:t>
            </a:r>
            <a:r>
              <a:rPr lang="ko-KR" altLang="en-US" sz="1200" dirty="0">
                <a:solidFill>
                  <a:srgbClr val="7030A0"/>
                </a:solidFill>
                <a:latin typeface="Open Sans" pitchFamily="2" charset="0"/>
                <a:ea typeface="Noto Sans KR" panose="020B0500000000000000" pitchFamily="34" charset="-127"/>
                <a:cs typeface="Open Sans" pitchFamily="2" charset="0"/>
              </a:rPr>
              <a:t> </a:t>
            </a:r>
            <a:r>
              <a:rPr lang="ko-KR" altLang="en-US" sz="1200" b="1" dirty="0">
                <a:solidFill>
                  <a:srgbClr val="7030A0"/>
                </a:solidFill>
                <a:latin typeface="Open Sans" pitchFamily="2" charset="0"/>
                <a:ea typeface="Noto Sans KR" panose="020B0500000000000000" pitchFamily="34" charset="-127"/>
                <a:cs typeface="Open Sans" pitchFamily="2" charset="0"/>
              </a:rPr>
              <a:t>복습</a:t>
            </a:r>
            <a:r>
              <a:rPr lang="ko-KR" altLang="en-US" sz="1200" dirty="0">
                <a:solidFill>
                  <a:srgbClr val="7030A0"/>
                </a:solidFill>
                <a:latin typeface="Open Sans" pitchFamily="2" charset="0"/>
                <a:ea typeface="Noto Sans KR" panose="020B0500000000000000" pitchFamily="34" charset="-127"/>
                <a:cs typeface="Open Sans" pitchFamily="2" charset="0"/>
              </a:rPr>
              <a:t>하고 실제로 </a:t>
            </a:r>
            <a:r>
              <a:rPr lang="ko-KR" altLang="en-US" sz="1200" b="1" dirty="0">
                <a:solidFill>
                  <a:srgbClr val="7030A0"/>
                </a:solidFill>
                <a:latin typeface="Open Sans" pitchFamily="2" charset="0"/>
                <a:ea typeface="Noto Sans KR" panose="020B0500000000000000" pitchFamily="34" charset="-127"/>
                <a:cs typeface="Open Sans" pitchFamily="2" charset="0"/>
              </a:rPr>
              <a:t>구현</a:t>
            </a:r>
            <a:r>
              <a:rPr lang="ko-KR" altLang="en-US" sz="1200" dirty="0">
                <a:solidFill>
                  <a:srgbClr val="7030A0"/>
                </a:solidFill>
                <a:latin typeface="Open Sans" pitchFamily="2" charset="0"/>
                <a:ea typeface="Noto Sans KR" panose="020B0500000000000000" pitchFamily="34" charset="-127"/>
                <a:cs typeface="Open Sans" pitchFamily="2" charset="0"/>
              </a:rPr>
              <a:t>해보면서 </a:t>
            </a:r>
            <a:r>
              <a:rPr lang="ko-KR" altLang="en-US" sz="1200" b="1" dirty="0">
                <a:solidFill>
                  <a:srgbClr val="7030A0"/>
                </a:solidFill>
                <a:latin typeface="Open Sans" pitchFamily="2" charset="0"/>
                <a:ea typeface="Noto Sans KR" panose="020B0500000000000000" pitchFamily="34" charset="-127"/>
                <a:cs typeface="Open Sans" pitchFamily="2" charset="0"/>
              </a:rPr>
              <a:t>다양한 시도</a:t>
            </a:r>
            <a:r>
              <a:rPr lang="ko-KR" altLang="en-US" sz="1200" dirty="0">
                <a:solidFill>
                  <a:srgbClr val="7030A0"/>
                </a:solidFill>
                <a:latin typeface="Open Sans" pitchFamily="2" charset="0"/>
                <a:ea typeface="Noto Sans KR" panose="020B0500000000000000" pitchFamily="34" charset="-127"/>
                <a:cs typeface="Open Sans" pitchFamily="2" charset="0"/>
              </a:rPr>
              <a:t>들을 해 볼 수 있었음</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이를 통해 많은 것들을 </a:t>
            </a:r>
            <a:r>
              <a:rPr lang="ko-KR" altLang="en-US" sz="1200" b="1" dirty="0">
                <a:solidFill>
                  <a:srgbClr val="7030A0"/>
                </a:solidFill>
                <a:latin typeface="Open Sans" pitchFamily="2" charset="0"/>
                <a:ea typeface="Noto Sans KR" panose="020B0500000000000000" pitchFamily="34" charset="-127"/>
                <a:cs typeface="Open Sans" pitchFamily="2" charset="0"/>
              </a:rPr>
              <a:t>배울 수 있었고</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무사히 프로젝트가 마무리 되어 </a:t>
            </a:r>
            <a:r>
              <a:rPr lang="ko-KR" altLang="en-US" sz="1200" b="1" dirty="0">
                <a:solidFill>
                  <a:srgbClr val="7030A0"/>
                </a:solidFill>
                <a:latin typeface="Open Sans" pitchFamily="2" charset="0"/>
                <a:ea typeface="Noto Sans KR" panose="020B0500000000000000" pitchFamily="34" charset="-127"/>
                <a:cs typeface="Open Sans" pitchFamily="2" charset="0"/>
              </a:rPr>
              <a:t>뿌듯하고 후련함</a:t>
            </a:r>
            <a:endParaRPr lang="en-US" altLang="ko-KR" sz="1200" b="1"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생각보다 </a:t>
            </a:r>
            <a:r>
              <a:rPr lang="ko-KR" altLang="en-US" sz="1200" b="1" dirty="0">
                <a:solidFill>
                  <a:srgbClr val="7030A0"/>
                </a:solidFill>
                <a:latin typeface="Open Sans" pitchFamily="2" charset="0"/>
                <a:ea typeface="Noto Sans KR" panose="020B0500000000000000" pitchFamily="34" charset="-127"/>
                <a:cs typeface="Open Sans" pitchFamily="2" charset="0"/>
              </a:rPr>
              <a:t>성능이 높아서 만족</a:t>
            </a:r>
            <a:r>
              <a:rPr lang="ko-KR" altLang="en-US" sz="1200" dirty="0">
                <a:solidFill>
                  <a:srgbClr val="7030A0"/>
                </a:solidFill>
                <a:latin typeface="Open Sans" pitchFamily="2" charset="0"/>
                <a:ea typeface="Noto Sans KR" panose="020B0500000000000000" pitchFamily="34" charset="-127"/>
                <a:cs typeface="Open Sans" pitchFamily="2" charset="0"/>
              </a:rPr>
              <a:t>스러웠음</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200" dirty="0">
              <a:solidFill>
                <a:srgbClr val="7030A0"/>
              </a:solidFill>
              <a:latin typeface="Open Sans" pitchFamily="2" charset="0"/>
              <a:ea typeface="Noto Sans KR" panose="020B0500000000000000" pitchFamily="34" charset="-127"/>
              <a:cs typeface="Open Sans" pitchFamily="2" charset="0"/>
            </a:endParaRPr>
          </a:p>
          <a:p>
            <a:r>
              <a:rPr lang="ko-KR" altLang="en-US" sz="1200" b="1" dirty="0">
                <a:solidFill>
                  <a:srgbClr val="7030A0"/>
                </a:solidFill>
                <a:latin typeface="Open Sans" pitchFamily="2" charset="0"/>
                <a:ea typeface="Noto Sans KR" panose="020B0500000000000000" pitchFamily="34" charset="-127"/>
                <a:cs typeface="Open Sans" pitchFamily="2" charset="0"/>
              </a:rPr>
              <a:t>아쉬운 점</a:t>
            </a:r>
            <a:endParaRPr lang="en-US" altLang="ko-KR" sz="1200" b="1"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kumimoji="0" lang="en-US" altLang="ko-KR" sz="1200" b="1" i="0" u="none" strike="noStrike" kern="1200" cap="none" spc="0" normalizeH="0" baseline="0" noProof="0" dirty="0">
              <a:ln>
                <a:noFill/>
              </a:ln>
              <a:solidFill>
                <a:srgbClr val="7030A0"/>
              </a:solidFill>
              <a:effectLst/>
              <a:uLnTx/>
              <a:uFillTx/>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dirty="0">
                <a:solidFill>
                  <a:srgbClr val="7030A0"/>
                </a:solidFill>
                <a:latin typeface="Open Sans" pitchFamily="2" charset="0"/>
                <a:ea typeface="Noto Sans KR" panose="020B0500000000000000" pitchFamily="34" charset="-127"/>
                <a:cs typeface="Open Sans" pitchFamily="2" charset="0"/>
              </a:rPr>
              <a:t>그동안 </a:t>
            </a:r>
            <a:r>
              <a:rPr lang="en-US" altLang="ko-KR" sz="1200" dirty="0" err="1">
                <a:solidFill>
                  <a:srgbClr val="7030A0"/>
                </a:solidFill>
                <a:latin typeface="Open Sans" pitchFamily="2" charset="0"/>
                <a:ea typeface="Noto Sans KR" panose="020B0500000000000000" pitchFamily="34" charset="-127"/>
                <a:cs typeface="Open Sans" pitchFamily="2" charset="0"/>
              </a:rPr>
              <a:t>VSCode</a:t>
            </a:r>
            <a:r>
              <a:rPr lang="ko-KR" altLang="en-US" sz="1200" dirty="0">
                <a:solidFill>
                  <a:srgbClr val="7030A0"/>
                </a:solidFill>
                <a:latin typeface="Open Sans" pitchFamily="2" charset="0"/>
                <a:ea typeface="Noto Sans KR" panose="020B0500000000000000" pitchFamily="34" charset="-127"/>
                <a:cs typeface="Open Sans" pitchFamily="2" charset="0"/>
              </a:rPr>
              <a:t>로만 과제 및 프로젝트를 진행했지만</a:t>
            </a:r>
            <a:r>
              <a:rPr lang="en-US" altLang="ko-KR" sz="1200" dirty="0">
                <a:solidFill>
                  <a:srgbClr val="7030A0"/>
                </a:solidFill>
                <a:latin typeface="Open Sans" pitchFamily="2" charset="0"/>
                <a:ea typeface="Noto Sans KR" panose="020B0500000000000000" pitchFamily="34" charset="-127"/>
                <a:cs typeface="Open Sans" pitchFamily="2" charset="0"/>
              </a:rPr>
              <a:t>, </a:t>
            </a:r>
            <a:br>
              <a:rPr lang="en-US" altLang="ko-KR" sz="1200" dirty="0">
                <a:solidFill>
                  <a:srgbClr val="7030A0"/>
                </a:solidFill>
                <a:latin typeface="Open Sans" pitchFamily="2" charset="0"/>
                <a:ea typeface="Noto Sans KR" panose="020B0500000000000000" pitchFamily="34" charset="-127"/>
                <a:cs typeface="Open Sans" pitchFamily="2" charset="0"/>
              </a:rPr>
            </a:br>
            <a:r>
              <a:rPr lang="ko-KR" altLang="en-US" sz="1200" b="1" dirty="0">
                <a:solidFill>
                  <a:srgbClr val="7030A0"/>
                </a:solidFill>
                <a:latin typeface="Open Sans" pitchFamily="2" charset="0"/>
                <a:ea typeface="Noto Sans KR" panose="020B0500000000000000" pitchFamily="34" charset="-127"/>
                <a:cs typeface="Open Sans" pitchFamily="2" charset="0"/>
              </a:rPr>
              <a:t>컴퓨터 사양의 한계</a:t>
            </a:r>
            <a:r>
              <a:rPr lang="ko-KR" altLang="en-US" sz="1200" dirty="0">
                <a:solidFill>
                  <a:srgbClr val="7030A0"/>
                </a:solidFill>
                <a:latin typeface="Open Sans" pitchFamily="2" charset="0"/>
                <a:ea typeface="Noto Sans KR" panose="020B0500000000000000" pitchFamily="34" charset="-127"/>
                <a:cs typeface="Open Sans" pitchFamily="2" charset="0"/>
              </a:rPr>
              <a:t>로 </a:t>
            </a:r>
            <a:r>
              <a:rPr lang="en-US" altLang="ko-KR" sz="1200" dirty="0" err="1">
                <a:solidFill>
                  <a:srgbClr val="7030A0"/>
                </a:solidFill>
                <a:latin typeface="Open Sans" pitchFamily="2" charset="0"/>
                <a:ea typeface="Noto Sans KR" panose="020B0500000000000000" pitchFamily="34" charset="-127"/>
                <a:cs typeface="Open Sans" pitchFamily="2" charset="0"/>
              </a:rPr>
              <a:t>Colab</a:t>
            </a:r>
            <a:r>
              <a:rPr lang="ko-KR" altLang="en-US" sz="1200" dirty="0">
                <a:solidFill>
                  <a:srgbClr val="7030A0"/>
                </a:solidFill>
                <a:latin typeface="Open Sans" pitchFamily="2" charset="0"/>
                <a:ea typeface="Noto Sans KR" panose="020B0500000000000000" pitchFamily="34" charset="-127"/>
                <a:cs typeface="Open Sans" pitchFamily="2" charset="0"/>
              </a:rPr>
              <a:t>을 주로 사용하였음</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en-US" altLang="ko-KR" sz="1200" dirty="0" err="1">
                <a:solidFill>
                  <a:srgbClr val="7030A0"/>
                </a:solidFill>
                <a:latin typeface="Open Sans" pitchFamily="2" charset="0"/>
                <a:ea typeface="Noto Sans KR" panose="020B0500000000000000" pitchFamily="34" charset="-127"/>
                <a:cs typeface="Open Sans" pitchFamily="2" charset="0"/>
              </a:rPr>
              <a:t>Colab</a:t>
            </a:r>
            <a:r>
              <a:rPr lang="ko-KR" altLang="en-US" sz="1200" dirty="0">
                <a:solidFill>
                  <a:srgbClr val="7030A0"/>
                </a:solidFill>
                <a:latin typeface="Open Sans" pitchFamily="2" charset="0"/>
                <a:ea typeface="Noto Sans KR" panose="020B0500000000000000" pitchFamily="34" charset="-127"/>
                <a:cs typeface="Open Sans" pitchFamily="2" charset="0"/>
              </a:rPr>
              <a:t>이 생각보다는 불편했고</a:t>
            </a:r>
            <a:r>
              <a:rPr lang="en-US" altLang="ko-KR" sz="1200" dirty="0">
                <a:solidFill>
                  <a:srgbClr val="7030A0"/>
                </a:solidFill>
                <a:latin typeface="Open Sans" pitchFamily="2" charset="0"/>
                <a:ea typeface="Noto Sans KR" panose="020B0500000000000000" pitchFamily="34" charset="-127"/>
                <a:cs typeface="Open Sans" pitchFamily="2" charset="0"/>
              </a:rPr>
              <a:t>, GPU</a:t>
            </a:r>
            <a:r>
              <a:rPr lang="ko-KR" altLang="en-US" sz="1200" dirty="0">
                <a:solidFill>
                  <a:srgbClr val="7030A0"/>
                </a:solidFill>
                <a:latin typeface="Open Sans" pitchFamily="2" charset="0"/>
                <a:ea typeface="Noto Sans KR" panose="020B0500000000000000" pitchFamily="34" charset="-127"/>
                <a:cs typeface="Open Sans" pitchFamily="2" charset="0"/>
              </a:rPr>
              <a:t>할당량</a:t>
            </a:r>
            <a:r>
              <a:rPr lang="en-US" altLang="ko-KR" sz="1200" dirty="0">
                <a:solidFill>
                  <a:srgbClr val="7030A0"/>
                </a:solidFill>
                <a:latin typeface="Open Sans" pitchFamily="2" charset="0"/>
                <a:ea typeface="Noto Sans KR" panose="020B0500000000000000" pitchFamily="34" charset="-127"/>
                <a:cs typeface="Open Sans" pitchFamily="2" charset="0"/>
              </a:rPr>
              <a:t>, RAM, </a:t>
            </a:r>
            <a:r>
              <a:rPr lang="ko-KR" altLang="en-US" sz="1200" dirty="0">
                <a:solidFill>
                  <a:srgbClr val="7030A0"/>
                </a:solidFill>
                <a:latin typeface="Open Sans" pitchFamily="2" charset="0"/>
                <a:ea typeface="Noto Sans KR" panose="020B0500000000000000" pitchFamily="34" charset="-127"/>
                <a:cs typeface="Open Sans" pitchFamily="2" charset="0"/>
              </a:rPr>
              <a:t>런타임을 </a:t>
            </a:r>
            <a:r>
              <a:rPr lang="ko-KR" altLang="en-US" sz="1200" dirty="0" err="1">
                <a:solidFill>
                  <a:srgbClr val="7030A0"/>
                </a:solidFill>
                <a:latin typeface="Open Sans" pitchFamily="2" charset="0"/>
                <a:ea typeface="Noto Sans KR" panose="020B0500000000000000" pitchFamily="34" charset="-127"/>
                <a:cs typeface="Open Sans" pitchFamily="2" charset="0"/>
              </a:rPr>
              <a:t>신경쓰느라</a:t>
            </a:r>
            <a:r>
              <a:rPr lang="ko-KR" altLang="en-US" sz="1200" dirty="0">
                <a:solidFill>
                  <a:srgbClr val="7030A0"/>
                </a:solidFill>
                <a:latin typeface="Open Sans" pitchFamily="2" charset="0"/>
                <a:ea typeface="Noto Sans KR" panose="020B0500000000000000" pitchFamily="34" charset="-127"/>
                <a:cs typeface="Open Sans" pitchFamily="2" charset="0"/>
              </a:rPr>
              <a:t> 조마조마한 마음으로 진행함</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b="1" dirty="0">
                <a:solidFill>
                  <a:srgbClr val="7030A0"/>
                </a:solidFill>
                <a:latin typeface="Open Sans" pitchFamily="2" charset="0"/>
                <a:ea typeface="Noto Sans KR" panose="020B0500000000000000" pitchFamily="34" charset="-127"/>
                <a:cs typeface="Open Sans" pitchFamily="2" charset="0"/>
              </a:rPr>
              <a:t>컴퓨터 사양만 좋았더라면 </a:t>
            </a:r>
            <a:r>
              <a:rPr lang="ko-KR" altLang="en-US" sz="1200" dirty="0">
                <a:solidFill>
                  <a:srgbClr val="7030A0"/>
                </a:solidFill>
                <a:latin typeface="Open Sans" pitchFamily="2" charset="0"/>
                <a:ea typeface="Noto Sans KR" panose="020B0500000000000000" pitchFamily="34" charset="-127"/>
                <a:cs typeface="Open Sans" pitchFamily="2" charset="0"/>
              </a:rPr>
              <a:t>좀 더 쾌적한 로컬 환경에서 프로젝트를 해 볼 수 있지 않았을까 하는 아쉬움이 있음</a:t>
            </a:r>
            <a:endParaRPr kumimoji="0" lang="en-US" altLang="ko-KR" sz="1200" i="0" u="none" strike="noStrike" kern="1200" cap="none" spc="0" normalizeH="0" baseline="0" noProof="0" dirty="0">
              <a:ln>
                <a:noFill/>
              </a:ln>
              <a:solidFill>
                <a:srgbClr val="7030A0"/>
              </a:solidFill>
              <a:effectLst/>
              <a:uLnTx/>
              <a:uFillTx/>
              <a:latin typeface="Open Sans" pitchFamily="2" charset="0"/>
              <a:ea typeface="Noto Sans KR" panose="020B0500000000000000" pitchFamily="34" charset="-127"/>
              <a:cs typeface="Open Sans" pitchFamily="2" charset="0"/>
            </a:endParaRPr>
          </a:p>
        </p:txBody>
      </p:sp>
    </p:spTree>
    <p:extLst>
      <p:ext uri="{BB962C8B-B14F-4D97-AF65-F5344CB8AC3E}">
        <p14:creationId xmlns:p14="http://schemas.microsoft.com/office/powerpoint/2010/main" val="3569981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E738B484-3AF8-C02F-9246-D119C786AD7A}"/>
              </a:ext>
            </a:extLst>
          </p:cNvPr>
          <p:cNvGrpSpPr/>
          <p:nvPr/>
        </p:nvGrpSpPr>
        <p:grpSpPr>
          <a:xfrm>
            <a:off x="3015809" y="665894"/>
            <a:ext cx="3465810" cy="3112380"/>
            <a:chOff x="3015809" y="908880"/>
            <a:chExt cx="3465810" cy="3112380"/>
          </a:xfrm>
        </p:grpSpPr>
        <p:grpSp>
          <p:nvGrpSpPr>
            <p:cNvPr id="7" name="그룹 6"/>
            <p:cNvGrpSpPr/>
            <p:nvPr/>
          </p:nvGrpSpPr>
          <p:grpSpPr>
            <a:xfrm rot="20842486">
              <a:off x="5549517" y="967517"/>
              <a:ext cx="850799" cy="850799"/>
              <a:chOff x="1823397" y="931110"/>
              <a:chExt cx="850799" cy="850799"/>
            </a:xfrm>
          </p:grpSpPr>
          <p:sp>
            <p:nvSpPr>
              <p:cNvPr id="30" name="타원 29"/>
              <p:cNvSpPr/>
              <p:nvPr/>
            </p:nvSpPr>
            <p:spPr>
              <a:xfrm rot="20618353">
                <a:off x="1823397" y="931110"/>
                <a:ext cx="850799" cy="850799"/>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1" name="직선 연결선 30"/>
              <p:cNvCxnSpPr>
                <a:stCxn id="30" idx="1"/>
                <a:endCxn id="30" idx="5"/>
              </p:cNvCxnSpPr>
              <p:nvPr/>
            </p:nvCxnSpPr>
            <p:spPr>
              <a:xfrm rot="20618353">
                <a:off x="1947993" y="1055706"/>
                <a:ext cx="601606" cy="601606"/>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3" name="직선 연결선 32"/>
              <p:cNvCxnSpPr>
                <a:stCxn id="30" idx="7"/>
                <a:endCxn id="30" idx="3"/>
              </p:cNvCxnSpPr>
              <p:nvPr/>
            </p:nvCxnSpPr>
            <p:spPr>
              <a:xfrm rot="20618353" flipH="1">
                <a:off x="1947993" y="1055706"/>
                <a:ext cx="601606" cy="601606"/>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 name="직선 연결선 33"/>
              <p:cNvCxnSpPr>
                <a:stCxn id="30" idx="0"/>
                <a:endCxn id="30" idx="4"/>
              </p:cNvCxnSpPr>
              <p:nvPr/>
            </p:nvCxnSpPr>
            <p:spPr>
              <a:xfrm rot="20618353">
                <a:off x="2248797" y="931110"/>
                <a:ext cx="0" cy="850799"/>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5" name="직선 연결선 34"/>
              <p:cNvCxnSpPr>
                <a:stCxn id="30" idx="2"/>
                <a:endCxn id="30" idx="6"/>
              </p:cNvCxnSpPr>
              <p:nvPr/>
            </p:nvCxnSpPr>
            <p:spPr>
              <a:xfrm rot="20618353">
                <a:off x="1823397" y="1356510"/>
                <a:ext cx="850799"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8" name="그룹 7"/>
            <p:cNvGrpSpPr/>
            <p:nvPr/>
          </p:nvGrpSpPr>
          <p:grpSpPr>
            <a:xfrm>
              <a:off x="5989278" y="1743047"/>
              <a:ext cx="492341" cy="492341"/>
              <a:chOff x="2500416" y="1654331"/>
              <a:chExt cx="649424" cy="649424"/>
            </a:xfrm>
          </p:grpSpPr>
          <p:sp>
            <p:nvSpPr>
              <p:cNvPr id="41" name="타원 40"/>
              <p:cNvSpPr/>
              <p:nvPr/>
            </p:nvSpPr>
            <p:spPr>
              <a:xfrm rot="15386503">
                <a:off x="2500416" y="1654331"/>
                <a:ext cx="649424" cy="64942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2" name="직선 연결선 41"/>
              <p:cNvCxnSpPr>
                <a:stCxn id="41" idx="1"/>
                <a:endCxn id="41" idx="5"/>
              </p:cNvCxnSpPr>
              <p:nvPr/>
            </p:nvCxnSpPr>
            <p:spPr>
              <a:xfrm rot="15386503">
                <a:off x="2595522" y="1749437"/>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3" name="직선 연결선 42"/>
              <p:cNvCxnSpPr>
                <a:stCxn id="41" idx="7"/>
                <a:endCxn id="41" idx="3"/>
              </p:cNvCxnSpPr>
              <p:nvPr/>
            </p:nvCxnSpPr>
            <p:spPr>
              <a:xfrm rot="15386503" flipH="1">
                <a:off x="2595522" y="1749437"/>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4" name="직선 연결선 43"/>
              <p:cNvCxnSpPr>
                <a:stCxn id="41" idx="0"/>
                <a:endCxn id="41" idx="4"/>
              </p:cNvCxnSpPr>
              <p:nvPr/>
            </p:nvCxnSpPr>
            <p:spPr>
              <a:xfrm rot="15386503">
                <a:off x="2825128" y="1654331"/>
                <a:ext cx="0" cy="649424"/>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5" name="직선 연결선 44"/>
              <p:cNvCxnSpPr>
                <a:stCxn id="41" idx="2"/>
                <a:endCxn id="41" idx="6"/>
              </p:cNvCxnSpPr>
              <p:nvPr/>
            </p:nvCxnSpPr>
            <p:spPr>
              <a:xfrm rot="15386503">
                <a:off x="2500416" y="1979043"/>
                <a:ext cx="649424"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27" name="타원 26"/>
            <p:cNvSpPr/>
            <p:nvPr/>
          </p:nvSpPr>
          <p:spPr>
            <a:xfrm rot="463851">
              <a:off x="3015809" y="908880"/>
              <a:ext cx="3112383" cy="3112380"/>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3360235" y="1840434"/>
              <a:ext cx="2423530" cy="1462633"/>
            </a:xfrm>
            <a:prstGeom prst="rect">
              <a:avLst/>
            </a:prstGeom>
            <a:noFill/>
          </p:spPr>
          <p:txBody>
            <a:bodyPr wrap="none" rtlCol="0">
              <a:noAutofit/>
            </a:bodyPr>
            <a:lstStyle/>
            <a:p>
              <a:pPr algn="ctr">
                <a:lnSpc>
                  <a:spcPct val="70000"/>
                </a:lnSpc>
              </a:pPr>
              <a:r>
                <a:rPr lang="en-US" altLang="ko-KR" sz="6000" b="1" dirty="0">
                  <a:ln w="19050" cap="rnd" cmpd="dbl">
                    <a:solidFill>
                      <a:schemeClr val="bg1"/>
                    </a:solidFill>
                  </a:ln>
                  <a:solidFill>
                    <a:schemeClr val="bg1"/>
                  </a:solidFill>
                  <a:effectLst>
                    <a:glow>
                      <a:schemeClr val="bg1">
                        <a:alpha val="0"/>
                      </a:schemeClr>
                    </a:glow>
                  </a:effectLst>
                  <a:latin typeface="나눔바른고딕" panose="020B0603020101020101" pitchFamily="50" charset="-127"/>
                  <a:ea typeface="나눔바른고딕" panose="020B0603020101020101" pitchFamily="50" charset="-127"/>
                </a:rPr>
                <a:t>Thank</a:t>
              </a:r>
            </a:p>
            <a:p>
              <a:pPr algn="ctr">
                <a:lnSpc>
                  <a:spcPct val="70000"/>
                </a:lnSpc>
              </a:pPr>
              <a:r>
                <a:rPr lang="en-US" altLang="ko-KR" sz="6000" b="1" dirty="0">
                  <a:ln w="19050" cap="rnd" cmpd="dbl">
                    <a:solidFill>
                      <a:schemeClr val="bg1"/>
                    </a:solidFill>
                  </a:ln>
                  <a:solidFill>
                    <a:schemeClr val="bg1"/>
                  </a:solidFill>
                  <a:effectLst>
                    <a:glow>
                      <a:schemeClr val="bg1">
                        <a:alpha val="0"/>
                      </a:schemeClr>
                    </a:glow>
                  </a:effectLst>
                  <a:latin typeface="나눔바른고딕" panose="020B0603020101020101" pitchFamily="50" charset="-127"/>
                  <a:ea typeface="나눔바른고딕" panose="020B0603020101020101" pitchFamily="50" charset="-127"/>
                </a:rPr>
                <a:t>you</a:t>
              </a:r>
              <a:endParaRPr lang="ko-KR" altLang="en-US" sz="6000" b="1" dirty="0">
                <a:ln w="19050" cap="rnd" cmpd="dbl">
                  <a:solidFill>
                    <a:schemeClr val="bg1"/>
                  </a:solidFill>
                </a:ln>
                <a:solidFill>
                  <a:schemeClr val="bg1"/>
                </a:solidFill>
                <a:effectLst>
                  <a:glow>
                    <a:schemeClr val="bg1">
                      <a:alpha val="0"/>
                    </a:schemeClr>
                  </a:glow>
                </a:effectLst>
                <a:latin typeface="나눔바른고딕" panose="020B0603020101020101" pitchFamily="50" charset="-127"/>
                <a:ea typeface="나눔바른고딕" panose="020B0603020101020101" pitchFamily="50" charset="-127"/>
              </a:endParaRPr>
            </a:p>
          </p:txBody>
        </p:sp>
      </p:grpSp>
      <p:pic>
        <p:nvPicPr>
          <p:cNvPr id="3" name="Picture 2" descr="sakura no backgroundì ëí ì´ë¯¸ì§ ê²ìê²°ê³¼">
            <a:extLst>
              <a:ext uri="{FF2B5EF4-FFF2-40B4-BE49-F238E27FC236}">
                <a16:creationId xmlns:a16="http://schemas.microsoft.com/office/drawing/2014/main" id="{644B03DA-E62C-2E1C-630B-BD0A28BC4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5639292" y="3807622"/>
            <a:ext cx="3504707" cy="13358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kura no backgroundì ëí ì´ë¯¸ì§ ê²ìê²°ê³¼">
            <a:extLst>
              <a:ext uri="{FF2B5EF4-FFF2-40B4-BE49-F238E27FC236}">
                <a16:creationId xmlns:a16="http://schemas.microsoft.com/office/drawing/2014/main" id="{AFF61D2F-3A0E-909B-0538-05D82538E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0" y="0"/>
            <a:ext cx="3504706" cy="13317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A062D68-F133-4267-64AE-CD3ECCD5B83E}"/>
              </a:ext>
            </a:extLst>
          </p:cNvPr>
          <p:cNvSpPr txBox="1"/>
          <p:nvPr/>
        </p:nvSpPr>
        <p:spPr>
          <a:xfrm>
            <a:off x="1962000" y="2999387"/>
            <a:ext cx="5220000" cy="1200329"/>
          </a:xfrm>
          <a:prstGeom prst="rect">
            <a:avLst/>
          </a:prstGeom>
          <a:noFill/>
        </p:spPr>
        <p:txBody>
          <a:bodyPr wrap="square">
            <a:spAutoFit/>
          </a:bodyPr>
          <a:lstStyle/>
          <a:p>
            <a:pPr algn="ctr"/>
            <a:r>
              <a:rPr lang="en-US" altLang="ko-KR" sz="1200" dirty="0">
                <a:solidFill>
                  <a:srgbClr val="7030A0"/>
                </a:solidFill>
                <a:latin typeface="Noto Sans KR" panose="020B0500000000000000" pitchFamily="34" charset="-127"/>
                <a:ea typeface="Noto Sans KR" panose="020B0500000000000000" pitchFamily="34" charset="-127"/>
                <a:cs typeface="Open Sans" pitchFamily="2" charset="0"/>
              </a:rPr>
              <a:t>Code States AI bootcamp 15</a:t>
            </a:r>
            <a:r>
              <a:rPr lang="en-US" altLang="ko-KR" sz="1200" baseline="30000" dirty="0">
                <a:solidFill>
                  <a:srgbClr val="7030A0"/>
                </a:solidFill>
                <a:latin typeface="Noto Sans KR" panose="020B0500000000000000" pitchFamily="34" charset="-127"/>
                <a:ea typeface="Noto Sans KR" panose="020B0500000000000000" pitchFamily="34" charset="-127"/>
                <a:cs typeface="Open Sans" pitchFamily="2" charset="0"/>
              </a:rPr>
              <a:t>th</a:t>
            </a:r>
            <a:r>
              <a:rPr lang="en-US" altLang="ko-KR" sz="1200" dirty="0">
                <a:solidFill>
                  <a:srgbClr val="7030A0"/>
                </a:solidFill>
                <a:latin typeface="Noto Sans KR" panose="020B0500000000000000" pitchFamily="34" charset="-127"/>
                <a:ea typeface="Noto Sans KR" panose="020B0500000000000000" pitchFamily="34" charset="-127"/>
                <a:cs typeface="Open Sans" pitchFamily="2" charset="0"/>
              </a:rPr>
              <a:t> Section4 Project</a:t>
            </a:r>
          </a:p>
          <a:p>
            <a:pPr algn="ctr"/>
            <a:r>
              <a:rPr lang="ko-KR" altLang="en-US" sz="1200" dirty="0">
                <a:solidFill>
                  <a:srgbClr val="7030A0"/>
                </a:solidFill>
                <a:latin typeface="Noto Sans KR" panose="020B0500000000000000" pitchFamily="34" charset="-127"/>
                <a:ea typeface="Noto Sans KR" panose="020B0500000000000000" pitchFamily="34" charset="-127"/>
                <a:cs typeface="Open Sans" pitchFamily="2" charset="0"/>
              </a:rPr>
              <a:t>정경재 </a:t>
            </a:r>
            <a:r>
              <a:rPr lang="en-US" altLang="ko-KR" sz="1200" dirty="0">
                <a:solidFill>
                  <a:srgbClr val="7030A0"/>
                </a:solidFill>
                <a:latin typeface="Noto Sans KR" panose="020B0500000000000000" pitchFamily="34" charset="-127"/>
                <a:ea typeface="Noto Sans KR" panose="020B0500000000000000" pitchFamily="34" charset="-127"/>
                <a:cs typeface="Open Sans" pitchFamily="2" charset="0"/>
              </a:rPr>
              <a:t>(KyungJae Cheong, Daniel Cheong)</a:t>
            </a:r>
          </a:p>
          <a:p>
            <a:pPr algn="ctr"/>
            <a:endParaRPr lang="en-US" altLang="ko-KR" sz="1200" dirty="0">
              <a:solidFill>
                <a:srgbClr val="7030A0"/>
              </a:solidFill>
              <a:latin typeface="Noto Sans KR" panose="020B0500000000000000" pitchFamily="34" charset="-127"/>
              <a:ea typeface="Noto Sans KR" panose="020B0500000000000000" pitchFamily="34" charset="-127"/>
              <a:cs typeface="Open Sans" pitchFamily="2" charset="0"/>
            </a:endParaRPr>
          </a:p>
          <a:p>
            <a:pPr algn="ctr"/>
            <a:r>
              <a:rPr lang="en-US" altLang="ko-KR" sz="1200" dirty="0">
                <a:solidFill>
                  <a:srgbClr val="7030A0"/>
                </a:solidFill>
                <a:latin typeface="Noto Sans KR" panose="020B0500000000000000" pitchFamily="34" charset="-127"/>
                <a:ea typeface="Noto Sans KR" panose="020B0500000000000000" pitchFamily="34" charset="-127"/>
                <a:cs typeface="Open Sans" pitchFamily="2" charset="0"/>
              </a:rPr>
              <a:t>Email : </a:t>
            </a:r>
            <a:r>
              <a:rPr lang="en-US" altLang="ko-KR" sz="1200" dirty="0">
                <a:solidFill>
                  <a:srgbClr val="7030A0"/>
                </a:solidFill>
                <a:latin typeface="Noto Sans KR" panose="020B0500000000000000" pitchFamily="34" charset="-127"/>
                <a:ea typeface="Noto Sans KR" panose="020B0500000000000000" pitchFamily="34" charset="-127"/>
                <a:cs typeface="Open Sans" pitchFamily="2" charset="0"/>
                <a:hlinkClick r:id="rId4">
                  <a:extLst>
                    <a:ext uri="{A12FA001-AC4F-418D-AE19-62706E023703}">
                      <ahyp:hlinkClr xmlns:ahyp="http://schemas.microsoft.com/office/drawing/2018/hyperlinkcolor" val="tx"/>
                    </a:ext>
                  </a:extLst>
                </a:hlinkClick>
              </a:rPr>
              <a:t>dankool@naver.com</a:t>
            </a:r>
            <a:endParaRPr lang="en-US" altLang="ko-KR" sz="1200" dirty="0">
              <a:solidFill>
                <a:srgbClr val="7030A0"/>
              </a:solidFill>
              <a:latin typeface="Noto Sans KR" panose="020B0500000000000000" pitchFamily="34" charset="-127"/>
              <a:ea typeface="Noto Sans KR" panose="020B0500000000000000" pitchFamily="34" charset="-127"/>
              <a:cs typeface="Open Sans" pitchFamily="2" charset="0"/>
            </a:endParaRPr>
          </a:p>
          <a:p>
            <a:pPr algn="ctr"/>
            <a:r>
              <a:rPr lang="en-US" altLang="ko-KR" sz="1200" dirty="0" err="1">
                <a:solidFill>
                  <a:srgbClr val="7030A0"/>
                </a:solidFill>
                <a:latin typeface="Noto Sans KR" panose="020B0500000000000000" pitchFamily="34" charset="-127"/>
                <a:ea typeface="Noto Sans KR" panose="020B0500000000000000" pitchFamily="34" charset="-127"/>
                <a:cs typeface="Open Sans" pitchFamily="2" charset="0"/>
              </a:rPr>
              <a:t>Github</a:t>
            </a:r>
            <a:r>
              <a:rPr lang="en-US" altLang="ko-KR" sz="1200" dirty="0">
                <a:solidFill>
                  <a:srgbClr val="7030A0"/>
                </a:solidFill>
                <a:latin typeface="Noto Sans KR" panose="020B0500000000000000" pitchFamily="34" charset="-127"/>
                <a:ea typeface="Noto Sans KR" panose="020B0500000000000000" pitchFamily="34" charset="-127"/>
                <a:cs typeface="Open Sans" pitchFamily="2" charset="0"/>
              </a:rPr>
              <a:t> : </a:t>
            </a:r>
            <a:r>
              <a:rPr lang="en-US" altLang="ko-KR" sz="1200" dirty="0">
                <a:solidFill>
                  <a:srgbClr val="7030A0"/>
                </a:solidFill>
                <a:latin typeface="Noto Sans KR" panose="020B0500000000000000" pitchFamily="34" charset="-127"/>
                <a:ea typeface="Noto Sans KR" panose="020B0500000000000000" pitchFamily="34" charset="-127"/>
                <a:cs typeface="Open Sans" pitchFamily="2" charset="0"/>
                <a:hlinkClick r:id="rId5">
                  <a:extLst>
                    <a:ext uri="{A12FA001-AC4F-418D-AE19-62706E023703}">
                      <ahyp:hlinkClr xmlns:ahyp="http://schemas.microsoft.com/office/drawing/2018/hyperlinkcolor" val="tx"/>
                    </a:ext>
                  </a:extLst>
                </a:hlinkClick>
              </a:rPr>
              <a:t>https://github.com/kyungjaecheong</a:t>
            </a:r>
            <a:endParaRPr lang="en-US" altLang="ko-KR" sz="1200" dirty="0">
              <a:solidFill>
                <a:srgbClr val="7030A0"/>
              </a:solidFill>
              <a:latin typeface="Noto Sans KR" panose="020B0500000000000000" pitchFamily="34" charset="-127"/>
              <a:ea typeface="Noto Sans KR" panose="020B0500000000000000" pitchFamily="34" charset="-127"/>
              <a:cs typeface="Open Sans" pitchFamily="2" charset="0"/>
            </a:endParaRPr>
          </a:p>
          <a:p>
            <a:pPr algn="ctr"/>
            <a:r>
              <a:rPr lang="en-US" altLang="ko-KR" sz="1200" dirty="0">
                <a:solidFill>
                  <a:srgbClr val="7030A0"/>
                </a:solidFill>
                <a:latin typeface="Noto Sans KR" panose="020B0500000000000000" pitchFamily="34" charset="-127"/>
                <a:ea typeface="Noto Sans KR" panose="020B0500000000000000" pitchFamily="34" charset="-127"/>
                <a:cs typeface="Open Sans" pitchFamily="2" charset="0"/>
              </a:rPr>
              <a:t>Tech-Blog : </a:t>
            </a:r>
            <a:r>
              <a:rPr lang="en-US" altLang="ko-KR" sz="1200" dirty="0">
                <a:solidFill>
                  <a:srgbClr val="7030A0"/>
                </a:solidFill>
                <a:latin typeface="Noto Sans KR" panose="020B0500000000000000" pitchFamily="34" charset="-127"/>
                <a:ea typeface="Noto Sans KR" panose="020B0500000000000000" pitchFamily="34" charset="-127"/>
                <a:cs typeface="Open Sans" pitchFamily="2" charset="0"/>
                <a:hlinkClick r:id="rId6">
                  <a:extLst>
                    <a:ext uri="{A12FA001-AC4F-418D-AE19-62706E023703}">
                      <ahyp:hlinkClr xmlns:ahyp="http://schemas.microsoft.com/office/drawing/2018/hyperlinkcolor" val="tx"/>
                    </a:ext>
                  </a:extLst>
                </a:hlinkClick>
              </a:rPr>
              <a:t>https://velog.io/@dankj1991</a:t>
            </a:r>
            <a:endParaRPr lang="ko-KR" altLang="en-US" sz="1200" dirty="0">
              <a:solidFill>
                <a:srgbClr val="7030A0"/>
              </a:solidFill>
              <a:latin typeface="Noto Sans KR" panose="020B0500000000000000" pitchFamily="34" charset="-127"/>
              <a:ea typeface="Noto Sans KR" panose="020B0500000000000000" pitchFamily="34" charset="-127"/>
              <a:cs typeface="Open Sans" pitchFamily="2" charset="0"/>
            </a:endParaRPr>
          </a:p>
        </p:txBody>
      </p:sp>
    </p:spTree>
    <p:extLst>
      <p:ext uri="{BB962C8B-B14F-4D97-AF65-F5344CB8AC3E}">
        <p14:creationId xmlns:p14="http://schemas.microsoft.com/office/powerpoint/2010/main" val="284109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17682" y="309885"/>
            <a:ext cx="5764720" cy="461665"/>
          </a:xfrm>
          <a:prstGeom prst="rect">
            <a:avLst/>
          </a:prstGeom>
          <a:noFill/>
        </p:spPr>
        <p:txBody>
          <a:bodyPr wrap="none" rtlCol="0">
            <a:spAutoFit/>
          </a:bodyPr>
          <a:lstStyle/>
          <a:p>
            <a:r>
              <a:rPr lang="en-US" altLang="ko-KR" sz="2400" dirty="0">
                <a:solidFill>
                  <a:srgbClr val="7030A0"/>
                </a:solidFill>
                <a:latin typeface="Open Sans" pitchFamily="2" charset="0"/>
                <a:ea typeface="Open Sans" pitchFamily="2" charset="0"/>
                <a:cs typeface="Open Sans" pitchFamily="2" charset="0"/>
              </a:rPr>
              <a:t>Introduction – </a:t>
            </a:r>
            <a:r>
              <a:rPr lang="ko-KR" altLang="en-US" sz="2400" dirty="0">
                <a:solidFill>
                  <a:srgbClr val="7030A0"/>
                </a:solidFill>
                <a:latin typeface="Open Sans" pitchFamily="2" charset="0"/>
                <a:ea typeface="Noto Sans KR" panose="020B0500000000000000" pitchFamily="34" charset="-127"/>
                <a:cs typeface="Open Sans" pitchFamily="2" charset="0"/>
              </a:rPr>
              <a:t>알츠하이머와 경도인지장애</a:t>
            </a:r>
          </a:p>
        </p:txBody>
      </p:sp>
      <p:grpSp>
        <p:nvGrpSpPr>
          <p:cNvPr id="34" name="그룹 33"/>
          <p:cNvGrpSpPr/>
          <p:nvPr/>
        </p:nvGrpSpPr>
        <p:grpSpPr>
          <a:xfrm>
            <a:off x="8349115" y="31462"/>
            <a:ext cx="748916" cy="716215"/>
            <a:chOff x="8349115" y="31462"/>
            <a:chExt cx="748916" cy="716215"/>
          </a:xfrm>
        </p:grpSpPr>
        <p:grpSp>
          <p:nvGrpSpPr>
            <p:cNvPr id="32" name="그룹 31"/>
            <p:cNvGrpSpPr/>
            <p:nvPr/>
          </p:nvGrpSpPr>
          <p:grpSpPr>
            <a:xfrm>
              <a:off x="8766487" y="190296"/>
              <a:ext cx="295864" cy="295864"/>
              <a:chOff x="8378650" y="324694"/>
              <a:chExt cx="295864" cy="295864"/>
            </a:xfrm>
          </p:grpSpPr>
          <p:sp>
            <p:nvSpPr>
              <p:cNvPr id="16" name="타원 15"/>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p:cNvCxnSpPr>
                <a:stCxn id="16" idx="1"/>
                <a:endCxn id="16"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직선 연결선 17"/>
              <p:cNvCxnSpPr>
                <a:stCxn id="16" idx="7"/>
                <a:endCxn id="16"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 name="직선 연결선 18"/>
              <p:cNvCxnSpPr>
                <a:stCxn id="16" idx="0"/>
                <a:endCxn id="16"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 name="직선 연결선 19"/>
              <p:cNvCxnSpPr>
                <a:stCxn id="16" idx="2"/>
                <a:endCxn id="16"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1" name="그룹 30"/>
            <p:cNvGrpSpPr/>
            <p:nvPr/>
          </p:nvGrpSpPr>
          <p:grpSpPr>
            <a:xfrm>
              <a:off x="8349115" y="31462"/>
              <a:ext cx="383328" cy="383328"/>
              <a:chOff x="8676431" y="160879"/>
              <a:chExt cx="426915" cy="426915"/>
            </a:xfrm>
          </p:grpSpPr>
          <p:sp>
            <p:nvSpPr>
              <p:cNvPr id="21" name="타원 20"/>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p:cNvCxnSpPr>
                <a:stCxn id="21" idx="1"/>
                <a:endCxn id="21"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21" idx="7"/>
                <a:endCxn id="21"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21" idx="0"/>
                <a:endCxn id="21"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직선 연결선 24"/>
              <p:cNvCxnSpPr>
                <a:stCxn id="21" idx="2"/>
                <a:endCxn id="21"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3" name="그룹 32"/>
            <p:cNvGrpSpPr/>
            <p:nvPr/>
          </p:nvGrpSpPr>
          <p:grpSpPr>
            <a:xfrm>
              <a:off x="8872194" y="521840"/>
              <a:ext cx="225837" cy="225837"/>
              <a:chOff x="8614083" y="576193"/>
              <a:chExt cx="225837" cy="225837"/>
            </a:xfrm>
          </p:grpSpPr>
          <p:sp>
            <p:nvSpPr>
              <p:cNvPr id="26" name="타원 25"/>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p:cNvCxnSpPr>
                <a:stCxn id="26" idx="1"/>
                <a:endCxn id="26"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26" idx="7"/>
                <a:endCxn id="26"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26" idx="0"/>
                <a:endCxn id="26"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직선 연결선 29"/>
              <p:cNvCxnSpPr>
                <a:stCxn id="26" idx="2"/>
                <a:endCxn id="26"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sp>
        <p:nvSpPr>
          <p:cNvPr id="11" name="사각형: 둥근 모서리 10">
            <a:extLst>
              <a:ext uri="{FF2B5EF4-FFF2-40B4-BE49-F238E27FC236}">
                <a16:creationId xmlns:a16="http://schemas.microsoft.com/office/drawing/2014/main" id="{61EB8BC0-5092-B594-F715-7FD75E86DDB9}"/>
              </a:ext>
            </a:extLst>
          </p:cNvPr>
          <p:cNvSpPr/>
          <p:nvPr/>
        </p:nvSpPr>
        <p:spPr>
          <a:xfrm>
            <a:off x="251520" y="1131590"/>
            <a:ext cx="2160240"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rgbClr val="7030A0"/>
                </a:solidFill>
                <a:latin typeface="Open Sans" pitchFamily="2" charset="0"/>
                <a:ea typeface="Noto Sans KR" panose="020B0500000000000000" pitchFamily="34" charset="-127"/>
                <a:cs typeface="Open Sans" pitchFamily="2" charset="0"/>
              </a:rPr>
              <a:t>치매</a:t>
            </a:r>
            <a:r>
              <a:rPr lang="en-US" altLang="ko-KR" dirty="0">
                <a:solidFill>
                  <a:srgbClr val="7030A0"/>
                </a:solidFill>
                <a:latin typeface="Open Sans" pitchFamily="2" charset="0"/>
                <a:ea typeface="Noto Sans KR" panose="020B0500000000000000" pitchFamily="34" charset="-127"/>
                <a:cs typeface="Open Sans" pitchFamily="2" charset="0"/>
              </a:rPr>
              <a:t> (Dementia)</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sp>
        <p:nvSpPr>
          <p:cNvPr id="12" name="TextBox 11">
            <a:extLst>
              <a:ext uri="{FF2B5EF4-FFF2-40B4-BE49-F238E27FC236}">
                <a16:creationId xmlns:a16="http://schemas.microsoft.com/office/drawing/2014/main" id="{000C05D7-8B2E-1B12-3940-1FCA07278170}"/>
              </a:ext>
            </a:extLst>
          </p:cNvPr>
          <p:cNvSpPr txBox="1"/>
          <p:nvPr/>
        </p:nvSpPr>
        <p:spPr>
          <a:xfrm>
            <a:off x="924672" y="1785031"/>
            <a:ext cx="4320480" cy="1546577"/>
          </a:xfrm>
          <a:prstGeom prst="rect">
            <a:avLst/>
          </a:prstGeom>
          <a:noFill/>
          <a:ln>
            <a:solidFill>
              <a:srgbClr val="7030A0"/>
            </a:solidFill>
          </a:ln>
        </p:spPr>
        <p:txBody>
          <a:bodyPr wrap="square" rtlCol="0">
            <a:spAutoFit/>
          </a:bodyPr>
          <a:lstStyle/>
          <a:p>
            <a:pPr marL="171450" indent="-171450">
              <a:buFont typeface="Arial" panose="020B0604020202020204" pitchFamily="34" charset="0"/>
              <a:buChar char="•"/>
            </a:pPr>
            <a:r>
              <a:rPr lang="ko-KR" altLang="en-US" sz="1050" b="1" dirty="0">
                <a:solidFill>
                  <a:srgbClr val="7030A0"/>
                </a:solidFill>
                <a:latin typeface="Open Sans" pitchFamily="2" charset="0"/>
                <a:ea typeface="Noto Sans KR" panose="020B0500000000000000" pitchFamily="34" charset="-127"/>
                <a:cs typeface="Open Sans" pitchFamily="2" charset="0"/>
              </a:rPr>
              <a:t>치매 </a:t>
            </a:r>
            <a:r>
              <a:rPr lang="en-US" altLang="ko-KR" sz="1050" b="1" dirty="0">
                <a:solidFill>
                  <a:srgbClr val="7030A0"/>
                </a:solidFill>
                <a:latin typeface="Open Sans" pitchFamily="2" charset="0"/>
                <a:ea typeface="Noto Sans KR" panose="020B0500000000000000" pitchFamily="34" charset="-127"/>
                <a:cs typeface="Open Sans" pitchFamily="2" charset="0"/>
              </a:rPr>
              <a:t>(Dementia)</a:t>
            </a:r>
            <a:br>
              <a:rPr lang="en-US" altLang="ko-KR" sz="1050" b="1" dirty="0">
                <a:solidFill>
                  <a:srgbClr val="7030A0"/>
                </a:solidFill>
                <a:latin typeface="Open Sans" pitchFamily="2" charset="0"/>
                <a:ea typeface="Noto Sans KR" panose="020B0500000000000000" pitchFamily="34" charset="-127"/>
                <a:cs typeface="Open Sans" pitchFamily="2" charset="0"/>
              </a:rPr>
            </a:br>
            <a:r>
              <a:rPr lang="ko-KR" altLang="en-US" sz="1050" dirty="0">
                <a:solidFill>
                  <a:srgbClr val="7030A0"/>
                </a:solidFill>
                <a:latin typeface="Open Sans" pitchFamily="2" charset="0"/>
                <a:ea typeface="Noto Sans KR" panose="020B0500000000000000" pitchFamily="34" charset="-127"/>
                <a:cs typeface="Open Sans" pitchFamily="2" charset="0"/>
              </a:rPr>
              <a:t>정상적으로 생활해오던 사람이 후천적으로 </a:t>
            </a:r>
            <a:r>
              <a:rPr lang="ko-KR" altLang="en-US" sz="1050" b="1" dirty="0">
                <a:solidFill>
                  <a:srgbClr val="7030A0"/>
                </a:solidFill>
                <a:latin typeface="Open Sans" pitchFamily="2" charset="0"/>
                <a:ea typeface="Noto Sans KR" panose="020B0500000000000000" pitchFamily="34" charset="-127"/>
                <a:cs typeface="Open Sans" pitchFamily="2" charset="0"/>
              </a:rPr>
              <a:t>기억</a:t>
            </a:r>
            <a:r>
              <a:rPr lang="en-US" altLang="ko-KR" sz="1050" b="1" dirty="0">
                <a:solidFill>
                  <a:srgbClr val="7030A0"/>
                </a:solidFill>
                <a:latin typeface="Open Sans" pitchFamily="2" charset="0"/>
                <a:ea typeface="Noto Sans KR" panose="020B0500000000000000" pitchFamily="34" charset="-127"/>
                <a:cs typeface="Open Sans" pitchFamily="2" charset="0"/>
              </a:rPr>
              <a:t>, </a:t>
            </a:r>
            <a:r>
              <a:rPr lang="ko-KR" altLang="en-US" sz="1050" b="1" dirty="0">
                <a:solidFill>
                  <a:srgbClr val="7030A0"/>
                </a:solidFill>
                <a:latin typeface="Open Sans" pitchFamily="2" charset="0"/>
                <a:ea typeface="Noto Sans KR" panose="020B0500000000000000" pitchFamily="34" charset="-127"/>
                <a:cs typeface="Open Sans" pitchFamily="2" charset="0"/>
              </a:rPr>
              <a:t>언어</a:t>
            </a:r>
            <a:r>
              <a:rPr lang="en-US" altLang="ko-KR" sz="1050" b="1" dirty="0">
                <a:solidFill>
                  <a:srgbClr val="7030A0"/>
                </a:solidFill>
                <a:latin typeface="Open Sans" pitchFamily="2" charset="0"/>
                <a:ea typeface="Noto Sans KR" panose="020B0500000000000000" pitchFamily="34" charset="-127"/>
                <a:cs typeface="Open Sans" pitchFamily="2" charset="0"/>
              </a:rPr>
              <a:t>, </a:t>
            </a:r>
            <a:r>
              <a:rPr lang="ko-KR" altLang="en-US" sz="1050" b="1" dirty="0">
                <a:solidFill>
                  <a:srgbClr val="7030A0"/>
                </a:solidFill>
                <a:latin typeface="Open Sans" pitchFamily="2" charset="0"/>
                <a:ea typeface="Noto Sans KR" panose="020B0500000000000000" pitchFamily="34" charset="-127"/>
                <a:cs typeface="Open Sans" pitchFamily="2" charset="0"/>
              </a:rPr>
              <a:t>판단력</a:t>
            </a:r>
            <a:r>
              <a:rPr lang="ko-KR" altLang="en-US" sz="1050" dirty="0">
                <a:solidFill>
                  <a:srgbClr val="7030A0"/>
                </a:solidFill>
                <a:latin typeface="Open Sans" pitchFamily="2" charset="0"/>
                <a:ea typeface="Noto Sans KR" panose="020B0500000000000000" pitchFamily="34" charset="-127"/>
                <a:cs typeface="Open Sans" pitchFamily="2" charset="0"/>
              </a:rPr>
              <a:t> 등의 </a:t>
            </a:r>
            <a:br>
              <a:rPr lang="en-US" altLang="ko-KR" sz="1050" dirty="0">
                <a:solidFill>
                  <a:srgbClr val="7030A0"/>
                </a:solidFill>
                <a:latin typeface="Open Sans" pitchFamily="2" charset="0"/>
                <a:ea typeface="Noto Sans KR" panose="020B0500000000000000" pitchFamily="34" charset="-127"/>
                <a:cs typeface="Open Sans" pitchFamily="2" charset="0"/>
              </a:rPr>
            </a:br>
            <a:r>
              <a:rPr lang="ko-KR" altLang="en-US" sz="1050" dirty="0">
                <a:solidFill>
                  <a:srgbClr val="7030A0"/>
                </a:solidFill>
                <a:latin typeface="Open Sans" pitchFamily="2" charset="0"/>
                <a:ea typeface="Noto Sans KR" panose="020B0500000000000000" pitchFamily="34" charset="-127"/>
                <a:cs typeface="Open Sans" pitchFamily="2" charset="0"/>
              </a:rPr>
              <a:t>여러 </a:t>
            </a:r>
            <a:r>
              <a:rPr lang="ko-KR" altLang="en-US" sz="1050" b="1" dirty="0">
                <a:solidFill>
                  <a:srgbClr val="7030A0"/>
                </a:solidFill>
                <a:latin typeface="Open Sans" pitchFamily="2" charset="0"/>
                <a:ea typeface="Noto Sans KR" panose="020B0500000000000000" pitchFamily="34" charset="-127"/>
                <a:cs typeface="Open Sans" pitchFamily="2" charset="0"/>
              </a:rPr>
              <a:t>인지기능들이 떨어져 일상생활에 상당한 지장이 나타나는 상태</a:t>
            </a:r>
            <a:endParaRPr lang="en-US" altLang="ko-KR" sz="1050" b="1"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050" dirty="0">
                <a:solidFill>
                  <a:srgbClr val="7030A0"/>
                </a:solidFill>
                <a:latin typeface="Open Sans" pitchFamily="2" charset="0"/>
                <a:ea typeface="Noto Sans KR" panose="020B0500000000000000" pitchFamily="34" charset="-127"/>
                <a:cs typeface="Open Sans" pitchFamily="2" charset="0"/>
              </a:rPr>
              <a:t>치매는 질병이며</a:t>
            </a:r>
            <a:r>
              <a:rPr lang="en-US" altLang="ko-KR" sz="1050" dirty="0">
                <a:solidFill>
                  <a:srgbClr val="7030A0"/>
                </a:solidFill>
                <a:latin typeface="Open Sans" pitchFamily="2" charset="0"/>
                <a:ea typeface="Noto Sans KR" panose="020B0500000000000000" pitchFamily="34" charset="-127"/>
                <a:cs typeface="Open Sans" pitchFamily="2" charset="0"/>
              </a:rPr>
              <a:t>, </a:t>
            </a:r>
            <a:r>
              <a:rPr lang="ko-KR" altLang="en-US" sz="1050" dirty="0">
                <a:solidFill>
                  <a:srgbClr val="7030A0"/>
                </a:solidFill>
                <a:latin typeface="Open Sans" pitchFamily="2" charset="0"/>
                <a:ea typeface="Noto Sans KR" panose="020B0500000000000000" pitchFamily="34" charset="-127"/>
                <a:cs typeface="Open Sans" pitchFamily="2" charset="0"/>
              </a:rPr>
              <a:t>나이가 들어서 생기는 자연스러운 결과가 아님</a:t>
            </a:r>
            <a:endParaRPr lang="en-US" altLang="ko-KR" sz="105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050" b="1"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050" dirty="0">
                <a:solidFill>
                  <a:srgbClr val="7030A0"/>
                </a:solidFill>
                <a:latin typeface="Open Sans" pitchFamily="2" charset="0"/>
                <a:ea typeface="Noto Sans KR" panose="020B0500000000000000" pitchFamily="34" charset="-127"/>
                <a:cs typeface="Open Sans" pitchFamily="2" charset="0"/>
              </a:rPr>
              <a:t>치매의 원인</a:t>
            </a:r>
            <a:br>
              <a:rPr lang="en-US" altLang="ko-KR" sz="1050" dirty="0">
                <a:solidFill>
                  <a:srgbClr val="7030A0"/>
                </a:solidFill>
                <a:latin typeface="Open Sans" pitchFamily="2" charset="0"/>
                <a:ea typeface="Noto Sans KR" panose="020B0500000000000000" pitchFamily="34" charset="-127"/>
                <a:cs typeface="Open Sans" pitchFamily="2" charset="0"/>
              </a:rPr>
            </a:br>
            <a:r>
              <a:rPr lang="ko-KR" altLang="en-US" sz="1050" dirty="0">
                <a:solidFill>
                  <a:srgbClr val="7030A0"/>
                </a:solidFill>
                <a:latin typeface="Open Sans" pitchFamily="2" charset="0"/>
                <a:ea typeface="Noto Sans KR" panose="020B0500000000000000" pitchFamily="34" charset="-127"/>
                <a:cs typeface="Open Sans" pitchFamily="2" charset="0"/>
              </a:rPr>
              <a:t>치매를 일으키는 원인 질환은 </a:t>
            </a:r>
            <a:r>
              <a:rPr lang="en-US" altLang="ko-KR" sz="1050" dirty="0">
                <a:solidFill>
                  <a:srgbClr val="7030A0"/>
                </a:solidFill>
                <a:latin typeface="Open Sans" pitchFamily="2" charset="0"/>
                <a:ea typeface="Noto Sans KR" panose="020B0500000000000000" pitchFamily="34" charset="-127"/>
                <a:cs typeface="Open Sans" pitchFamily="2" charset="0"/>
              </a:rPr>
              <a:t>70</a:t>
            </a:r>
            <a:r>
              <a:rPr lang="ko-KR" altLang="en-US" sz="1050" dirty="0">
                <a:solidFill>
                  <a:srgbClr val="7030A0"/>
                </a:solidFill>
                <a:latin typeface="Open Sans" pitchFamily="2" charset="0"/>
                <a:ea typeface="Noto Sans KR" panose="020B0500000000000000" pitchFamily="34" charset="-127"/>
                <a:cs typeface="Open Sans" pitchFamily="2" charset="0"/>
              </a:rPr>
              <a:t>가지 이상으로 알려져 있음</a:t>
            </a:r>
            <a:br>
              <a:rPr lang="en-US" altLang="ko-KR" sz="1050" dirty="0">
                <a:solidFill>
                  <a:srgbClr val="7030A0"/>
                </a:solidFill>
                <a:latin typeface="Open Sans" pitchFamily="2" charset="0"/>
                <a:ea typeface="Noto Sans KR" panose="020B0500000000000000" pitchFamily="34" charset="-127"/>
                <a:cs typeface="Open Sans" pitchFamily="2" charset="0"/>
              </a:rPr>
            </a:br>
            <a:r>
              <a:rPr lang="ko-KR" altLang="en-US" sz="1050" b="1" dirty="0" err="1">
                <a:solidFill>
                  <a:srgbClr val="7030A0"/>
                </a:solidFill>
                <a:latin typeface="Open Sans" pitchFamily="2" charset="0"/>
                <a:ea typeface="Noto Sans KR" panose="020B0500000000000000" pitchFamily="34" charset="-127"/>
                <a:cs typeface="Open Sans" pitchFamily="2" charset="0"/>
              </a:rPr>
              <a:t>알츠하이머치매</a:t>
            </a:r>
            <a:r>
              <a:rPr lang="ko-KR" altLang="en-US" sz="1050" b="1" dirty="0">
                <a:solidFill>
                  <a:srgbClr val="7030A0"/>
                </a:solidFill>
                <a:latin typeface="Open Sans" pitchFamily="2" charset="0"/>
                <a:ea typeface="Noto Sans KR" panose="020B0500000000000000" pitchFamily="34" charset="-127"/>
                <a:cs typeface="Open Sans" pitchFamily="2" charset="0"/>
              </a:rPr>
              <a:t> </a:t>
            </a:r>
            <a:r>
              <a:rPr lang="en-US" altLang="ko-KR" sz="1050" b="1" dirty="0">
                <a:solidFill>
                  <a:srgbClr val="7030A0"/>
                </a:solidFill>
                <a:latin typeface="Open Sans" pitchFamily="2" charset="0"/>
                <a:ea typeface="Noto Sans KR" panose="020B0500000000000000" pitchFamily="34" charset="-127"/>
                <a:cs typeface="Open Sans" pitchFamily="2" charset="0"/>
              </a:rPr>
              <a:t>(50~60%)</a:t>
            </a:r>
            <a:r>
              <a:rPr lang="en-US" altLang="ko-KR" sz="1050" dirty="0">
                <a:solidFill>
                  <a:srgbClr val="7030A0"/>
                </a:solidFill>
                <a:latin typeface="Open Sans" pitchFamily="2" charset="0"/>
                <a:ea typeface="Noto Sans KR" panose="020B0500000000000000" pitchFamily="34" charset="-127"/>
                <a:cs typeface="Open Sans" pitchFamily="2" charset="0"/>
              </a:rPr>
              <a:t>, </a:t>
            </a:r>
            <a:r>
              <a:rPr lang="ko-KR" altLang="en-US" sz="1050" dirty="0" err="1">
                <a:solidFill>
                  <a:srgbClr val="7030A0"/>
                </a:solidFill>
                <a:latin typeface="Open Sans" pitchFamily="2" charset="0"/>
                <a:ea typeface="Noto Sans KR" panose="020B0500000000000000" pitchFamily="34" charset="-127"/>
                <a:cs typeface="Open Sans" pitchFamily="2" charset="0"/>
              </a:rPr>
              <a:t>혈관성치매</a:t>
            </a:r>
            <a:r>
              <a:rPr lang="ko-KR" altLang="en-US" sz="1050" dirty="0">
                <a:solidFill>
                  <a:srgbClr val="7030A0"/>
                </a:solidFill>
                <a:latin typeface="Open Sans" pitchFamily="2" charset="0"/>
                <a:ea typeface="Noto Sans KR" panose="020B0500000000000000" pitchFamily="34" charset="-127"/>
                <a:cs typeface="Open Sans" pitchFamily="2" charset="0"/>
              </a:rPr>
              <a:t> </a:t>
            </a:r>
            <a:r>
              <a:rPr lang="en-US" altLang="ko-KR" sz="1050" dirty="0">
                <a:solidFill>
                  <a:srgbClr val="7030A0"/>
                </a:solidFill>
                <a:latin typeface="Open Sans" pitchFamily="2" charset="0"/>
                <a:ea typeface="Noto Sans KR" panose="020B0500000000000000" pitchFamily="34" charset="-127"/>
                <a:cs typeface="Open Sans" pitchFamily="2" charset="0"/>
              </a:rPr>
              <a:t>(20~30%), </a:t>
            </a:r>
            <a:r>
              <a:rPr lang="ko-KR" altLang="en-US" sz="1050" dirty="0">
                <a:solidFill>
                  <a:srgbClr val="7030A0"/>
                </a:solidFill>
                <a:latin typeface="Open Sans" pitchFamily="2" charset="0"/>
                <a:ea typeface="Noto Sans KR" panose="020B0500000000000000" pitchFamily="34" charset="-127"/>
                <a:cs typeface="Open Sans" pitchFamily="2" charset="0"/>
              </a:rPr>
              <a:t>등등</a:t>
            </a:r>
            <a:endParaRPr lang="en-US" altLang="ko-KR" sz="1050" dirty="0">
              <a:solidFill>
                <a:srgbClr val="7030A0"/>
              </a:solidFill>
              <a:latin typeface="Open Sans" pitchFamily="2" charset="0"/>
              <a:ea typeface="Noto Sans KR" panose="020B0500000000000000" pitchFamily="34" charset="-127"/>
              <a:cs typeface="Open Sans" pitchFamily="2" charset="0"/>
            </a:endParaRPr>
          </a:p>
          <a:p>
            <a:r>
              <a:rPr lang="ko-KR" altLang="en-US" sz="800" dirty="0">
                <a:solidFill>
                  <a:srgbClr val="7030A0"/>
                </a:solidFill>
                <a:latin typeface="Open Sans" pitchFamily="2" charset="0"/>
                <a:ea typeface="Noto Sans KR" panose="020B0500000000000000" pitchFamily="34" charset="-127"/>
                <a:cs typeface="Open Sans" pitchFamily="2" charset="0"/>
              </a:rPr>
              <a:t>출처 </a:t>
            </a:r>
            <a:r>
              <a:rPr lang="en-US" altLang="ko-KR" sz="800" dirty="0">
                <a:solidFill>
                  <a:srgbClr val="7030A0"/>
                </a:solidFill>
                <a:latin typeface="Open Sans" pitchFamily="2" charset="0"/>
                <a:ea typeface="Noto Sans KR" panose="020B0500000000000000" pitchFamily="34" charset="-127"/>
                <a:cs typeface="Open Sans" pitchFamily="2" charset="0"/>
              </a:rPr>
              <a:t>: </a:t>
            </a:r>
            <a:r>
              <a:rPr lang="ko-KR" altLang="en-US" sz="800" dirty="0" err="1">
                <a:solidFill>
                  <a:srgbClr val="7030A0"/>
                </a:solidFill>
                <a:latin typeface="Open Sans" pitchFamily="2" charset="0"/>
                <a:ea typeface="Noto Sans KR" panose="020B0500000000000000" pitchFamily="34" charset="-127"/>
                <a:cs typeface="Open Sans" pitchFamily="2" charset="0"/>
              </a:rPr>
              <a:t>대한노인정신의학회</a:t>
            </a:r>
            <a:endParaRPr lang="en-US" altLang="ko-KR" sz="800" dirty="0">
              <a:solidFill>
                <a:srgbClr val="7030A0"/>
              </a:solidFill>
              <a:latin typeface="Open Sans" pitchFamily="2" charset="0"/>
              <a:ea typeface="Noto Sans KR" panose="020B0500000000000000" pitchFamily="34" charset="-127"/>
              <a:cs typeface="Open Sans" pitchFamily="2" charset="0"/>
            </a:endParaRPr>
          </a:p>
        </p:txBody>
      </p:sp>
      <p:pic>
        <p:nvPicPr>
          <p:cNvPr id="15" name="그림 14">
            <a:extLst>
              <a:ext uri="{FF2B5EF4-FFF2-40B4-BE49-F238E27FC236}">
                <a16:creationId xmlns:a16="http://schemas.microsoft.com/office/drawing/2014/main" id="{684783E2-7A76-FA78-F3C8-2F3455313764}"/>
              </a:ext>
            </a:extLst>
          </p:cNvPr>
          <p:cNvPicPr>
            <a:picLocks noChangeAspect="1"/>
          </p:cNvPicPr>
          <p:nvPr/>
        </p:nvPicPr>
        <p:blipFill>
          <a:blip r:embed="rId3"/>
          <a:stretch>
            <a:fillRect/>
          </a:stretch>
        </p:blipFill>
        <p:spPr>
          <a:xfrm>
            <a:off x="2932745" y="3357173"/>
            <a:ext cx="2312407" cy="1546578"/>
          </a:xfrm>
          <a:prstGeom prst="rect">
            <a:avLst/>
          </a:prstGeom>
          <a:effectLst>
            <a:softEdge rad="31750"/>
          </a:effectLst>
        </p:spPr>
      </p:pic>
      <p:pic>
        <p:nvPicPr>
          <p:cNvPr id="5128" name="Picture 8">
            <a:extLst>
              <a:ext uri="{FF2B5EF4-FFF2-40B4-BE49-F238E27FC236}">
                <a16:creationId xmlns:a16="http://schemas.microsoft.com/office/drawing/2014/main" id="{BAE074CA-757E-6EF7-C4D3-4CD0C8498B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368" y="1734284"/>
            <a:ext cx="3176372" cy="3169467"/>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50" name="그림 49">
            <a:extLst>
              <a:ext uri="{FF2B5EF4-FFF2-40B4-BE49-F238E27FC236}">
                <a16:creationId xmlns:a16="http://schemas.microsoft.com/office/drawing/2014/main" id="{7466C5B2-BE9B-1A87-D23D-9DF5EF16958A}"/>
              </a:ext>
            </a:extLst>
          </p:cNvPr>
          <p:cNvPicPr>
            <a:picLocks noChangeAspect="1"/>
          </p:cNvPicPr>
          <p:nvPr/>
        </p:nvPicPr>
        <p:blipFill>
          <a:blip r:embed="rId5"/>
          <a:stretch>
            <a:fillRect/>
          </a:stretch>
        </p:blipFill>
        <p:spPr>
          <a:xfrm>
            <a:off x="924672" y="3560717"/>
            <a:ext cx="2008791" cy="1139490"/>
          </a:xfrm>
          <a:prstGeom prst="rect">
            <a:avLst/>
          </a:prstGeom>
          <a:effectLst>
            <a:softEdge rad="31750"/>
          </a:effectLst>
        </p:spPr>
      </p:pic>
    </p:spTree>
    <p:extLst>
      <p:ext uri="{BB962C8B-B14F-4D97-AF65-F5344CB8AC3E}">
        <p14:creationId xmlns:p14="http://schemas.microsoft.com/office/powerpoint/2010/main" val="444713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17682" y="309885"/>
            <a:ext cx="5764720" cy="461665"/>
          </a:xfrm>
          <a:prstGeom prst="rect">
            <a:avLst/>
          </a:prstGeom>
          <a:noFill/>
        </p:spPr>
        <p:txBody>
          <a:bodyPr wrap="none" rtlCol="0">
            <a:spAutoFit/>
          </a:bodyPr>
          <a:lstStyle/>
          <a:p>
            <a:r>
              <a:rPr lang="en-US" altLang="ko-KR" sz="2400" dirty="0">
                <a:solidFill>
                  <a:srgbClr val="7030A0"/>
                </a:solidFill>
                <a:latin typeface="Open Sans" pitchFamily="2" charset="0"/>
                <a:ea typeface="Open Sans" pitchFamily="2" charset="0"/>
                <a:cs typeface="Open Sans" pitchFamily="2" charset="0"/>
              </a:rPr>
              <a:t>Introduction – </a:t>
            </a:r>
            <a:r>
              <a:rPr lang="ko-KR" altLang="en-US" sz="2400" dirty="0">
                <a:solidFill>
                  <a:srgbClr val="7030A0"/>
                </a:solidFill>
                <a:latin typeface="Open Sans" pitchFamily="2" charset="0"/>
                <a:ea typeface="Noto Sans KR" panose="020B0500000000000000" pitchFamily="34" charset="-127"/>
                <a:cs typeface="Open Sans" pitchFamily="2" charset="0"/>
              </a:rPr>
              <a:t>알츠하이머와 경도인지장애</a:t>
            </a:r>
          </a:p>
        </p:txBody>
      </p:sp>
      <p:grpSp>
        <p:nvGrpSpPr>
          <p:cNvPr id="34" name="그룹 33"/>
          <p:cNvGrpSpPr/>
          <p:nvPr/>
        </p:nvGrpSpPr>
        <p:grpSpPr>
          <a:xfrm>
            <a:off x="8349115" y="31462"/>
            <a:ext cx="748916" cy="716215"/>
            <a:chOff x="8349115" y="31462"/>
            <a:chExt cx="748916" cy="716215"/>
          </a:xfrm>
        </p:grpSpPr>
        <p:grpSp>
          <p:nvGrpSpPr>
            <p:cNvPr id="32" name="그룹 31"/>
            <p:cNvGrpSpPr/>
            <p:nvPr/>
          </p:nvGrpSpPr>
          <p:grpSpPr>
            <a:xfrm>
              <a:off x="8766487" y="190296"/>
              <a:ext cx="295864" cy="295864"/>
              <a:chOff x="8378650" y="324694"/>
              <a:chExt cx="295864" cy="295864"/>
            </a:xfrm>
          </p:grpSpPr>
          <p:sp>
            <p:nvSpPr>
              <p:cNvPr id="16" name="타원 15"/>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p:cNvCxnSpPr>
                <a:stCxn id="16" idx="1"/>
                <a:endCxn id="16"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직선 연결선 17"/>
              <p:cNvCxnSpPr>
                <a:stCxn id="16" idx="7"/>
                <a:endCxn id="16"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 name="직선 연결선 18"/>
              <p:cNvCxnSpPr>
                <a:stCxn id="16" idx="0"/>
                <a:endCxn id="16"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 name="직선 연결선 19"/>
              <p:cNvCxnSpPr>
                <a:stCxn id="16" idx="2"/>
                <a:endCxn id="16"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1" name="그룹 30"/>
            <p:cNvGrpSpPr/>
            <p:nvPr/>
          </p:nvGrpSpPr>
          <p:grpSpPr>
            <a:xfrm>
              <a:off x="8349115" y="31462"/>
              <a:ext cx="383328" cy="383328"/>
              <a:chOff x="8676431" y="160879"/>
              <a:chExt cx="426915" cy="426915"/>
            </a:xfrm>
          </p:grpSpPr>
          <p:sp>
            <p:nvSpPr>
              <p:cNvPr id="21" name="타원 20"/>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p:cNvCxnSpPr>
                <a:stCxn id="21" idx="1"/>
                <a:endCxn id="21"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21" idx="7"/>
                <a:endCxn id="21"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21" idx="0"/>
                <a:endCxn id="21"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직선 연결선 24"/>
              <p:cNvCxnSpPr>
                <a:stCxn id="21" idx="2"/>
                <a:endCxn id="21"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3" name="그룹 32"/>
            <p:cNvGrpSpPr/>
            <p:nvPr/>
          </p:nvGrpSpPr>
          <p:grpSpPr>
            <a:xfrm>
              <a:off x="8872194" y="521840"/>
              <a:ext cx="225837" cy="225837"/>
              <a:chOff x="8614083" y="576193"/>
              <a:chExt cx="225837" cy="225837"/>
            </a:xfrm>
          </p:grpSpPr>
          <p:sp>
            <p:nvSpPr>
              <p:cNvPr id="26" name="타원 25"/>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p:cNvCxnSpPr>
                <a:stCxn id="26" idx="1"/>
                <a:endCxn id="26"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26" idx="7"/>
                <a:endCxn id="26"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26" idx="0"/>
                <a:endCxn id="26"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직선 연결선 29"/>
              <p:cNvCxnSpPr>
                <a:stCxn id="26" idx="2"/>
                <a:endCxn id="26"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sp>
        <p:nvSpPr>
          <p:cNvPr id="37" name="사각형: 둥근 모서리 36">
            <a:extLst>
              <a:ext uri="{FF2B5EF4-FFF2-40B4-BE49-F238E27FC236}">
                <a16:creationId xmlns:a16="http://schemas.microsoft.com/office/drawing/2014/main" id="{B48D3A37-ABCF-960A-51B2-06F215670084}"/>
              </a:ext>
            </a:extLst>
          </p:cNvPr>
          <p:cNvSpPr/>
          <p:nvPr/>
        </p:nvSpPr>
        <p:spPr>
          <a:xfrm>
            <a:off x="1290687" y="1131590"/>
            <a:ext cx="2160240"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rgbClr val="7030A0"/>
                </a:solidFill>
                <a:latin typeface="Open Sans" pitchFamily="2" charset="0"/>
                <a:ea typeface="Noto Sans KR" panose="020B0500000000000000" pitchFamily="34" charset="-127"/>
                <a:cs typeface="Open Sans" pitchFamily="2" charset="0"/>
              </a:rPr>
              <a:t>알츠하이머병</a:t>
            </a:r>
          </a:p>
        </p:txBody>
      </p:sp>
      <p:sp>
        <p:nvSpPr>
          <p:cNvPr id="38" name="TextBox 37">
            <a:extLst>
              <a:ext uri="{FF2B5EF4-FFF2-40B4-BE49-F238E27FC236}">
                <a16:creationId xmlns:a16="http://schemas.microsoft.com/office/drawing/2014/main" id="{A8890D08-DD91-3364-ADDF-76C33B5824AD}"/>
              </a:ext>
            </a:extLst>
          </p:cNvPr>
          <p:cNvSpPr txBox="1"/>
          <p:nvPr/>
        </p:nvSpPr>
        <p:spPr>
          <a:xfrm>
            <a:off x="1290687" y="1784540"/>
            <a:ext cx="3380847" cy="861774"/>
          </a:xfrm>
          <a:prstGeom prst="rect">
            <a:avLst/>
          </a:prstGeom>
          <a:noFill/>
          <a:ln>
            <a:solidFill>
              <a:srgbClr val="7030A0"/>
            </a:solidFill>
          </a:ln>
        </p:spPr>
        <p:txBody>
          <a:bodyPr wrap="square" rtlCol="0">
            <a:spAutoFit/>
          </a:bodyPr>
          <a:lstStyle/>
          <a:p>
            <a:pPr marL="171450" indent="-171450">
              <a:buFont typeface="Arial" panose="020B0604020202020204" pitchFamily="34" charset="0"/>
              <a:buChar char="•"/>
            </a:pPr>
            <a:r>
              <a:rPr lang="ko-KR" altLang="en-US" sz="1050" dirty="0">
                <a:solidFill>
                  <a:srgbClr val="7030A0"/>
                </a:solidFill>
                <a:latin typeface="Open Sans" pitchFamily="2" charset="0"/>
                <a:ea typeface="Noto Sans KR" panose="020B0500000000000000" pitchFamily="34" charset="-127"/>
                <a:cs typeface="Open Sans" pitchFamily="2" charset="0"/>
              </a:rPr>
              <a:t>독일인 의사 알로이스 </a:t>
            </a:r>
            <a:r>
              <a:rPr lang="ko-KR" altLang="en-US" sz="1050" b="1" dirty="0">
                <a:solidFill>
                  <a:srgbClr val="7030A0"/>
                </a:solidFill>
                <a:latin typeface="Open Sans" pitchFamily="2" charset="0"/>
                <a:ea typeface="Noto Sans KR" panose="020B0500000000000000" pitchFamily="34" charset="-127"/>
                <a:cs typeface="Open Sans" pitchFamily="2" charset="0"/>
              </a:rPr>
              <a:t>알츠하이머</a:t>
            </a:r>
            <a:r>
              <a:rPr lang="en-US" altLang="ko-KR" sz="1050" dirty="0">
                <a:solidFill>
                  <a:srgbClr val="7030A0"/>
                </a:solidFill>
                <a:latin typeface="Open Sans" pitchFamily="2" charset="0"/>
                <a:ea typeface="Noto Sans KR" panose="020B0500000000000000" pitchFamily="34" charset="-127"/>
                <a:cs typeface="Open Sans" pitchFamily="2" charset="0"/>
              </a:rPr>
              <a:t>(Alois Alzheimer)</a:t>
            </a:r>
            <a:r>
              <a:rPr lang="ko-KR" altLang="en-US" sz="1050" dirty="0">
                <a:solidFill>
                  <a:srgbClr val="7030A0"/>
                </a:solidFill>
                <a:latin typeface="Open Sans" pitchFamily="2" charset="0"/>
                <a:ea typeface="Noto Sans KR" panose="020B0500000000000000" pitchFamily="34" charset="-127"/>
                <a:cs typeface="Open Sans" pitchFamily="2" charset="0"/>
              </a:rPr>
              <a:t> </a:t>
            </a:r>
            <a:endParaRPr lang="en-US" altLang="ko-KR" sz="105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050" dirty="0">
                <a:solidFill>
                  <a:srgbClr val="7030A0"/>
                </a:solidFill>
                <a:latin typeface="Open Sans" pitchFamily="2" charset="0"/>
                <a:ea typeface="Noto Sans KR" panose="020B0500000000000000" pitchFamily="34" charset="-127"/>
                <a:cs typeface="Open Sans" pitchFamily="2" charset="0"/>
              </a:rPr>
              <a:t>치매를 일으키는 많은 질환들 중에 </a:t>
            </a:r>
            <a:r>
              <a:rPr lang="ko-KR" altLang="en-US" sz="1050" b="1" dirty="0">
                <a:solidFill>
                  <a:srgbClr val="7030A0"/>
                </a:solidFill>
                <a:latin typeface="Open Sans" pitchFamily="2" charset="0"/>
                <a:ea typeface="Noto Sans KR" panose="020B0500000000000000" pitchFamily="34" charset="-127"/>
                <a:cs typeface="Open Sans" pitchFamily="2" charset="0"/>
              </a:rPr>
              <a:t>가장 흔한 질병</a:t>
            </a:r>
            <a:endParaRPr lang="en-US" altLang="ko-KR" sz="1050" b="1"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050" b="1" dirty="0">
                <a:solidFill>
                  <a:srgbClr val="7030A0"/>
                </a:solidFill>
                <a:latin typeface="Open Sans" pitchFamily="2" charset="0"/>
                <a:ea typeface="Noto Sans KR" panose="020B0500000000000000" pitchFamily="34" charset="-127"/>
                <a:cs typeface="Open Sans" pitchFamily="2" charset="0"/>
              </a:rPr>
              <a:t>진행적인 뇌세포의 퇴화</a:t>
            </a:r>
            <a:r>
              <a:rPr lang="ko-KR" altLang="en-US" sz="1050" dirty="0">
                <a:solidFill>
                  <a:srgbClr val="7030A0"/>
                </a:solidFill>
                <a:latin typeface="Open Sans" pitchFamily="2" charset="0"/>
                <a:ea typeface="Noto Sans KR" panose="020B0500000000000000" pitchFamily="34" charset="-127"/>
                <a:cs typeface="Open Sans" pitchFamily="2" charset="0"/>
              </a:rPr>
              <a:t>로 인해 치매증상을 유발</a:t>
            </a:r>
            <a:endParaRPr lang="en-US" altLang="ko-KR" sz="105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050" dirty="0">
                <a:solidFill>
                  <a:srgbClr val="7030A0"/>
                </a:solidFill>
                <a:latin typeface="Open Sans" pitchFamily="2" charset="0"/>
                <a:ea typeface="Noto Sans KR" panose="020B0500000000000000" pitchFamily="34" charset="-127"/>
                <a:cs typeface="Open Sans" pitchFamily="2" charset="0"/>
              </a:rPr>
              <a:t>매우 서서히 발병하여 점진적으로 악화가 진행됨</a:t>
            </a:r>
            <a:endParaRPr lang="en-US" altLang="ko-KR" sz="1050" dirty="0">
              <a:solidFill>
                <a:srgbClr val="7030A0"/>
              </a:solidFill>
              <a:latin typeface="Open Sans" pitchFamily="2" charset="0"/>
              <a:ea typeface="Noto Sans KR" panose="020B0500000000000000" pitchFamily="34" charset="-127"/>
              <a:cs typeface="Open Sans" pitchFamily="2" charset="0"/>
            </a:endParaRPr>
          </a:p>
          <a:p>
            <a:r>
              <a:rPr lang="ko-KR" altLang="en-US" sz="800" dirty="0">
                <a:solidFill>
                  <a:srgbClr val="7030A0"/>
                </a:solidFill>
                <a:latin typeface="Open Sans" pitchFamily="2" charset="0"/>
                <a:ea typeface="Noto Sans KR" panose="020B0500000000000000" pitchFamily="34" charset="-127"/>
                <a:cs typeface="Open Sans" pitchFamily="2" charset="0"/>
              </a:rPr>
              <a:t>출처 </a:t>
            </a:r>
            <a:r>
              <a:rPr lang="en-US" altLang="ko-KR" sz="800" dirty="0">
                <a:solidFill>
                  <a:srgbClr val="7030A0"/>
                </a:solidFill>
                <a:latin typeface="Open Sans" pitchFamily="2" charset="0"/>
                <a:ea typeface="Noto Sans KR" panose="020B0500000000000000" pitchFamily="34" charset="-127"/>
                <a:cs typeface="Open Sans" pitchFamily="2" charset="0"/>
              </a:rPr>
              <a:t>: </a:t>
            </a:r>
            <a:r>
              <a:rPr lang="ko-KR" altLang="en-US" sz="800" dirty="0" err="1">
                <a:solidFill>
                  <a:srgbClr val="7030A0"/>
                </a:solidFill>
                <a:latin typeface="Open Sans" pitchFamily="2" charset="0"/>
                <a:ea typeface="Noto Sans KR" panose="020B0500000000000000" pitchFamily="34" charset="-127"/>
                <a:cs typeface="Open Sans" pitchFamily="2" charset="0"/>
              </a:rPr>
              <a:t>대한노인정신의학회</a:t>
            </a:r>
            <a:r>
              <a:rPr lang="en-US" altLang="ko-KR" sz="800" dirty="0">
                <a:solidFill>
                  <a:srgbClr val="7030A0"/>
                </a:solidFill>
                <a:latin typeface="Open Sans" pitchFamily="2" charset="0"/>
                <a:ea typeface="Noto Sans KR" panose="020B0500000000000000" pitchFamily="34" charset="-127"/>
                <a:cs typeface="Open Sans" pitchFamily="2" charset="0"/>
              </a:rPr>
              <a:t>, </a:t>
            </a:r>
            <a:r>
              <a:rPr lang="ko-KR" altLang="en-US" sz="800" dirty="0" err="1">
                <a:solidFill>
                  <a:srgbClr val="7030A0"/>
                </a:solidFill>
                <a:latin typeface="Open Sans" pitchFamily="2" charset="0"/>
                <a:ea typeface="Noto Sans KR" panose="020B0500000000000000" pitchFamily="34" charset="-127"/>
                <a:cs typeface="Open Sans" pitchFamily="2" charset="0"/>
              </a:rPr>
              <a:t>대한치매학회</a:t>
            </a:r>
            <a:endParaRPr lang="en-US" altLang="ko-KR" sz="800" dirty="0">
              <a:solidFill>
                <a:srgbClr val="7030A0"/>
              </a:solidFill>
              <a:latin typeface="Open Sans" pitchFamily="2" charset="0"/>
              <a:ea typeface="Noto Sans KR" panose="020B0500000000000000" pitchFamily="34" charset="-127"/>
              <a:cs typeface="Open Sans" pitchFamily="2" charset="0"/>
            </a:endParaRPr>
          </a:p>
        </p:txBody>
      </p:sp>
      <p:pic>
        <p:nvPicPr>
          <p:cNvPr id="40" name="그림 39">
            <a:extLst>
              <a:ext uri="{FF2B5EF4-FFF2-40B4-BE49-F238E27FC236}">
                <a16:creationId xmlns:a16="http://schemas.microsoft.com/office/drawing/2014/main" id="{1AECB195-FB1B-96A2-821A-8BA32834BC3B}"/>
              </a:ext>
            </a:extLst>
          </p:cNvPr>
          <p:cNvPicPr>
            <a:picLocks noChangeAspect="1"/>
          </p:cNvPicPr>
          <p:nvPr/>
        </p:nvPicPr>
        <p:blipFill>
          <a:blip r:embed="rId3"/>
          <a:stretch>
            <a:fillRect/>
          </a:stretch>
        </p:blipFill>
        <p:spPr>
          <a:xfrm>
            <a:off x="222628" y="1131590"/>
            <a:ext cx="964996" cy="1556602"/>
          </a:xfrm>
          <a:prstGeom prst="rect">
            <a:avLst/>
          </a:prstGeom>
          <a:effectLst>
            <a:softEdge rad="31750"/>
          </a:effectLst>
        </p:spPr>
      </p:pic>
      <p:sp>
        <p:nvSpPr>
          <p:cNvPr id="43" name="사각형: 둥근 모서리 42">
            <a:extLst>
              <a:ext uri="{FF2B5EF4-FFF2-40B4-BE49-F238E27FC236}">
                <a16:creationId xmlns:a16="http://schemas.microsoft.com/office/drawing/2014/main" id="{F0A2A52B-5817-BEF0-D6ED-9DC454DEC211}"/>
              </a:ext>
            </a:extLst>
          </p:cNvPr>
          <p:cNvSpPr/>
          <p:nvPr/>
        </p:nvSpPr>
        <p:spPr>
          <a:xfrm>
            <a:off x="253057" y="2894305"/>
            <a:ext cx="2075260"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rgbClr val="7030A0"/>
                </a:solidFill>
                <a:latin typeface="Open Sans" pitchFamily="2" charset="0"/>
                <a:ea typeface="Noto Sans KR" panose="020B0500000000000000" pitchFamily="34" charset="-127"/>
                <a:cs typeface="Open Sans" pitchFamily="2" charset="0"/>
              </a:rPr>
              <a:t>경도인지장애 </a:t>
            </a:r>
            <a:r>
              <a:rPr lang="en-US" altLang="ko-KR" dirty="0">
                <a:solidFill>
                  <a:srgbClr val="7030A0"/>
                </a:solidFill>
                <a:latin typeface="Open Sans" pitchFamily="2" charset="0"/>
                <a:ea typeface="Noto Sans KR" panose="020B0500000000000000" pitchFamily="34" charset="-127"/>
                <a:cs typeface="Open Sans" pitchFamily="2" charset="0"/>
              </a:rPr>
              <a:t>(MCI)</a:t>
            </a:r>
            <a:endParaRPr lang="ko-KR" altLang="en-US" dirty="0">
              <a:solidFill>
                <a:srgbClr val="7030A0"/>
              </a:solidFill>
              <a:latin typeface="Open Sans" pitchFamily="2" charset="0"/>
              <a:ea typeface="Noto Sans KR" panose="020B0500000000000000" pitchFamily="34" charset="-127"/>
              <a:cs typeface="Open Sans" pitchFamily="2" charset="0"/>
            </a:endParaRPr>
          </a:p>
        </p:txBody>
      </p:sp>
      <p:sp>
        <p:nvSpPr>
          <p:cNvPr id="44" name="TextBox 43">
            <a:extLst>
              <a:ext uri="{FF2B5EF4-FFF2-40B4-BE49-F238E27FC236}">
                <a16:creationId xmlns:a16="http://schemas.microsoft.com/office/drawing/2014/main" id="{E192CEE7-B3D1-19C5-2D62-F4FD669E5678}"/>
              </a:ext>
            </a:extLst>
          </p:cNvPr>
          <p:cNvSpPr txBox="1"/>
          <p:nvPr/>
        </p:nvSpPr>
        <p:spPr>
          <a:xfrm>
            <a:off x="253057" y="3548186"/>
            <a:ext cx="4418477" cy="1061829"/>
          </a:xfrm>
          <a:prstGeom prst="rect">
            <a:avLst/>
          </a:prstGeom>
          <a:noFill/>
          <a:ln>
            <a:solidFill>
              <a:srgbClr val="7030A0"/>
            </a:solidFill>
          </a:ln>
        </p:spPr>
        <p:txBody>
          <a:bodyPr wrap="square" rtlCol="0">
            <a:spAutoFit/>
          </a:bodyPr>
          <a:lstStyle/>
          <a:p>
            <a:pPr marL="171450" indent="-171450">
              <a:buFont typeface="Arial" panose="020B0604020202020204" pitchFamily="34" charset="0"/>
              <a:buChar char="•"/>
            </a:pPr>
            <a:r>
              <a:rPr lang="en-US" altLang="ko-KR" sz="1050" dirty="0">
                <a:solidFill>
                  <a:srgbClr val="7030A0"/>
                </a:solidFill>
                <a:latin typeface="Open Sans" pitchFamily="2" charset="0"/>
                <a:ea typeface="Noto Sans KR" panose="020B0500000000000000" pitchFamily="34" charset="-127"/>
                <a:cs typeface="Open Sans" pitchFamily="2" charset="0"/>
              </a:rPr>
              <a:t>MCI</a:t>
            </a:r>
            <a:r>
              <a:rPr lang="ko-KR" altLang="en-US" sz="1050" dirty="0">
                <a:solidFill>
                  <a:srgbClr val="7030A0"/>
                </a:solidFill>
                <a:latin typeface="Open Sans" pitchFamily="2" charset="0"/>
                <a:ea typeface="Noto Sans KR" panose="020B0500000000000000" pitchFamily="34" charset="-127"/>
                <a:cs typeface="Open Sans" pitchFamily="2" charset="0"/>
              </a:rPr>
              <a:t> </a:t>
            </a:r>
            <a:r>
              <a:rPr lang="en-US" altLang="ko-KR" sz="1050" dirty="0">
                <a:solidFill>
                  <a:srgbClr val="7030A0"/>
                </a:solidFill>
                <a:latin typeface="Open Sans" pitchFamily="2" charset="0"/>
                <a:ea typeface="Noto Sans KR" panose="020B0500000000000000" pitchFamily="34" charset="-127"/>
                <a:cs typeface="Open Sans" pitchFamily="2" charset="0"/>
              </a:rPr>
              <a:t>:</a:t>
            </a:r>
            <a:r>
              <a:rPr lang="ko-KR" altLang="en-US" sz="1050" dirty="0">
                <a:solidFill>
                  <a:srgbClr val="7030A0"/>
                </a:solidFill>
                <a:latin typeface="Open Sans" pitchFamily="2" charset="0"/>
                <a:ea typeface="Noto Sans KR" panose="020B0500000000000000" pitchFamily="34" charset="-127"/>
                <a:cs typeface="Open Sans" pitchFamily="2" charset="0"/>
              </a:rPr>
              <a:t> </a:t>
            </a:r>
            <a:r>
              <a:rPr lang="en-US" altLang="ko-KR" sz="1050" dirty="0">
                <a:solidFill>
                  <a:srgbClr val="7030A0"/>
                </a:solidFill>
                <a:latin typeface="Open Sans" pitchFamily="2" charset="0"/>
                <a:ea typeface="Noto Sans KR" panose="020B0500000000000000" pitchFamily="34" charset="-127"/>
                <a:cs typeface="Open Sans" pitchFamily="2" charset="0"/>
              </a:rPr>
              <a:t>Mild Cognitive Impairment</a:t>
            </a:r>
          </a:p>
          <a:p>
            <a:pPr marL="171450" indent="-171450">
              <a:buFont typeface="Arial" panose="020B0604020202020204" pitchFamily="34" charset="0"/>
              <a:buChar char="•"/>
            </a:pPr>
            <a:r>
              <a:rPr lang="ko-KR" altLang="en-US" sz="1050" dirty="0">
                <a:solidFill>
                  <a:srgbClr val="7030A0"/>
                </a:solidFill>
                <a:latin typeface="Open Sans" pitchFamily="2" charset="0"/>
                <a:ea typeface="Noto Sans KR" panose="020B0500000000000000" pitchFamily="34" charset="-127"/>
                <a:cs typeface="Open Sans" pitchFamily="2" charset="0"/>
              </a:rPr>
              <a:t>기억장애를 연구하는 신경 과학자들에 의해서 만들어진 용어</a:t>
            </a:r>
            <a:endParaRPr lang="en-US" altLang="ko-KR" sz="105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050" dirty="0">
                <a:solidFill>
                  <a:srgbClr val="7030A0"/>
                </a:solidFill>
                <a:latin typeface="Open Sans" pitchFamily="2" charset="0"/>
                <a:ea typeface="Noto Sans KR" panose="020B0500000000000000" pitchFamily="34" charset="-127"/>
                <a:cs typeface="Open Sans" pitchFamily="2" charset="0"/>
              </a:rPr>
              <a:t>나이가 듦에 따라 발생하는 </a:t>
            </a:r>
            <a:r>
              <a:rPr lang="ko-KR" altLang="en-US" sz="1050" b="1" dirty="0">
                <a:solidFill>
                  <a:srgbClr val="7030A0"/>
                </a:solidFill>
                <a:latin typeface="Open Sans" pitchFamily="2" charset="0"/>
                <a:ea typeface="Noto Sans KR" panose="020B0500000000000000" pitchFamily="34" charset="-127"/>
                <a:cs typeface="Open Sans" pitchFamily="2" charset="0"/>
              </a:rPr>
              <a:t>생리적 건망증</a:t>
            </a:r>
            <a:r>
              <a:rPr lang="ko-KR" altLang="en-US" sz="1050" dirty="0">
                <a:solidFill>
                  <a:srgbClr val="7030A0"/>
                </a:solidFill>
                <a:latin typeface="Open Sans" pitchFamily="2" charset="0"/>
                <a:ea typeface="Noto Sans KR" panose="020B0500000000000000" pitchFamily="34" charset="-127"/>
                <a:cs typeface="Open Sans" pitchFamily="2" charset="0"/>
              </a:rPr>
              <a:t>과 </a:t>
            </a:r>
            <a:br>
              <a:rPr lang="en-US" altLang="ko-KR" sz="1050" dirty="0">
                <a:solidFill>
                  <a:srgbClr val="7030A0"/>
                </a:solidFill>
                <a:latin typeface="Open Sans" pitchFamily="2" charset="0"/>
                <a:ea typeface="Noto Sans KR" panose="020B0500000000000000" pitchFamily="34" charset="-127"/>
                <a:cs typeface="Open Sans" pitchFamily="2" charset="0"/>
              </a:rPr>
            </a:br>
            <a:r>
              <a:rPr lang="ko-KR" altLang="en-US" sz="1050" b="1" dirty="0">
                <a:solidFill>
                  <a:srgbClr val="7030A0"/>
                </a:solidFill>
                <a:latin typeface="Open Sans" pitchFamily="2" charset="0"/>
                <a:ea typeface="Noto Sans KR" panose="020B0500000000000000" pitchFamily="34" charset="-127"/>
                <a:cs typeface="Open Sans" pitchFamily="2" charset="0"/>
              </a:rPr>
              <a:t>알츠하이머병에 의한 기억장애 </a:t>
            </a:r>
            <a:r>
              <a:rPr lang="ko-KR" altLang="en-US" sz="1050" dirty="0">
                <a:solidFill>
                  <a:srgbClr val="7030A0"/>
                </a:solidFill>
                <a:latin typeface="Open Sans" pitchFamily="2" charset="0"/>
                <a:ea typeface="Noto Sans KR" panose="020B0500000000000000" pitchFamily="34" charset="-127"/>
                <a:cs typeface="Open Sans" pitchFamily="2" charset="0"/>
              </a:rPr>
              <a:t>사이의 </a:t>
            </a:r>
            <a:r>
              <a:rPr lang="ko-KR" altLang="en-US" sz="1050" b="1" u="sng" dirty="0">
                <a:solidFill>
                  <a:srgbClr val="7030A0"/>
                </a:solidFill>
                <a:latin typeface="Open Sans" pitchFamily="2" charset="0"/>
                <a:ea typeface="Noto Sans KR" panose="020B0500000000000000" pitchFamily="34" charset="-127"/>
                <a:cs typeface="Open Sans" pitchFamily="2" charset="0"/>
              </a:rPr>
              <a:t>중간 상태</a:t>
            </a:r>
            <a:endParaRPr lang="en-US" altLang="ko-KR" sz="1050" b="1" u="sng"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050" b="1" dirty="0">
                <a:solidFill>
                  <a:srgbClr val="7030A0"/>
                </a:solidFill>
                <a:latin typeface="Open Sans" pitchFamily="2" charset="0"/>
                <a:ea typeface="Noto Sans KR" panose="020B0500000000000000" pitchFamily="34" charset="-127"/>
                <a:cs typeface="Open Sans" pitchFamily="2" charset="0"/>
              </a:rPr>
              <a:t>건망증이 심하나</a:t>
            </a:r>
            <a:r>
              <a:rPr lang="en-US" altLang="ko-KR" sz="1050" b="1" dirty="0">
                <a:solidFill>
                  <a:srgbClr val="7030A0"/>
                </a:solidFill>
                <a:latin typeface="Open Sans" pitchFamily="2" charset="0"/>
                <a:ea typeface="Noto Sans KR" panose="020B0500000000000000" pitchFamily="34" charset="-127"/>
                <a:cs typeface="Open Sans" pitchFamily="2" charset="0"/>
              </a:rPr>
              <a:t>, </a:t>
            </a:r>
            <a:r>
              <a:rPr lang="ko-KR" altLang="en-US" sz="1050" b="1" dirty="0">
                <a:solidFill>
                  <a:srgbClr val="7030A0"/>
                </a:solidFill>
                <a:latin typeface="Open Sans" pitchFamily="2" charset="0"/>
                <a:ea typeface="Noto Sans KR" panose="020B0500000000000000" pitchFamily="34" charset="-127"/>
                <a:cs typeface="Open Sans" pitchFamily="2" charset="0"/>
              </a:rPr>
              <a:t>알츠하이머병의 치매증상은 가지고 있지 않은 경우</a:t>
            </a:r>
            <a:endParaRPr lang="en-US" altLang="ko-KR" sz="1050" b="1"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800" dirty="0">
                <a:solidFill>
                  <a:srgbClr val="7030A0"/>
                </a:solidFill>
                <a:latin typeface="Open Sans" pitchFamily="2" charset="0"/>
                <a:ea typeface="Noto Sans KR" panose="020B0500000000000000" pitchFamily="34" charset="-127"/>
                <a:cs typeface="Open Sans" pitchFamily="2" charset="0"/>
              </a:rPr>
              <a:t>출처 </a:t>
            </a:r>
            <a:r>
              <a:rPr lang="en-US" altLang="ko-KR" sz="800" dirty="0">
                <a:solidFill>
                  <a:srgbClr val="7030A0"/>
                </a:solidFill>
                <a:latin typeface="Open Sans" pitchFamily="2" charset="0"/>
                <a:ea typeface="Noto Sans KR" panose="020B0500000000000000" pitchFamily="34" charset="-127"/>
                <a:cs typeface="Open Sans" pitchFamily="2" charset="0"/>
              </a:rPr>
              <a:t>: </a:t>
            </a:r>
            <a:r>
              <a:rPr lang="ko-KR" altLang="en-US" sz="800" dirty="0" err="1">
                <a:solidFill>
                  <a:srgbClr val="7030A0"/>
                </a:solidFill>
                <a:latin typeface="Open Sans" pitchFamily="2" charset="0"/>
                <a:ea typeface="Noto Sans KR" panose="020B0500000000000000" pitchFamily="34" charset="-127"/>
                <a:cs typeface="Open Sans" pitchFamily="2" charset="0"/>
              </a:rPr>
              <a:t>대한치매학회</a:t>
            </a:r>
            <a:endParaRPr lang="en-US" altLang="ko-KR" sz="800" dirty="0">
              <a:solidFill>
                <a:srgbClr val="7030A0"/>
              </a:solidFill>
              <a:latin typeface="Open Sans" pitchFamily="2" charset="0"/>
              <a:ea typeface="Noto Sans KR" panose="020B0500000000000000" pitchFamily="34" charset="-127"/>
              <a:cs typeface="Open Sans" pitchFamily="2" charset="0"/>
            </a:endParaRPr>
          </a:p>
        </p:txBody>
      </p:sp>
      <p:pic>
        <p:nvPicPr>
          <p:cNvPr id="3" name="그림 2">
            <a:extLst>
              <a:ext uri="{FF2B5EF4-FFF2-40B4-BE49-F238E27FC236}">
                <a16:creationId xmlns:a16="http://schemas.microsoft.com/office/drawing/2014/main" id="{A8CEE70B-1A4D-31D1-BDE3-E4BE28E336C1}"/>
              </a:ext>
            </a:extLst>
          </p:cNvPr>
          <p:cNvPicPr>
            <a:picLocks noChangeAspect="1"/>
          </p:cNvPicPr>
          <p:nvPr/>
        </p:nvPicPr>
        <p:blipFill>
          <a:blip r:embed="rId4"/>
          <a:stretch>
            <a:fillRect/>
          </a:stretch>
        </p:blipFill>
        <p:spPr>
          <a:xfrm>
            <a:off x="4774598" y="1131590"/>
            <a:ext cx="3997879" cy="1552724"/>
          </a:xfrm>
          <a:prstGeom prst="rect">
            <a:avLst/>
          </a:prstGeom>
          <a:effectLst>
            <a:softEdge rad="31750"/>
          </a:effectLst>
        </p:spPr>
      </p:pic>
      <p:pic>
        <p:nvPicPr>
          <p:cNvPr id="5" name="그림 4">
            <a:extLst>
              <a:ext uri="{FF2B5EF4-FFF2-40B4-BE49-F238E27FC236}">
                <a16:creationId xmlns:a16="http://schemas.microsoft.com/office/drawing/2014/main" id="{985AF16F-B051-3A0B-C457-23C240E7772A}"/>
              </a:ext>
            </a:extLst>
          </p:cNvPr>
          <p:cNvPicPr>
            <a:picLocks noChangeAspect="1"/>
          </p:cNvPicPr>
          <p:nvPr/>
        </p:nvPicPr>
        <p:blipFill>
          <a:blip r:embed="rId5"/>
          <a:stretch>
            <a:fillRect/>
          </a:stretch>
        </p:blipFill>
        <p:spPr>
          <a:xfrm>
            <a:off x="4774598" y="2972121"/>
            <a:ext cx="3981886" cy="1647677"/>
          </a:xfrm>
          <a:prstGeom prst="rect">
            <a:avLst/>
          </a:prstGeom>
          <a:effectLst>
            <a:softEdge rad="31750"/>
          </a:effectLst>
        </p:spPr>
      </p:pic>
      <p:sp>
        <p:nvSpPr>
          <p:cNvPr id="7" name="TextBox 6">
            <a:extLst>
              <a:ext uri="{FF2B5EF4-FFF2-40B4-BE49-F238E27FC236}">
                <a16:creationId xmlns:a16="http://schemas.microsoft.com/office/drawing/2014/main" id="{282698C5-C74E-9267-7C0A-B300E3821C5B}"/>
              </a:ext>
            </a:extLst>
          </p:cNvPr>
          <p:cNvSpPr txBox="1"/>
          <p:nvPr/>
        </p:nvSpPr>
        <p:spPr>
          <a:xfrm>
            <a:off x="4774597" y="2657870"/>
            <a:ext cx="3981886" cy="215444"/>
          </a:xfrm>
          <a:prstGeom prst="rect">
            <a:avLst/>
          </a:prstGeom>
          <a:noFill/>
        </p:spPr>
        <p:txBody>
          <a:bodyPr wrap="square">
            <a:spAutoFit/>
          </a:bodyPr>
          <a:lstStyle/>
          <a:p>
            <a:r>
              <a:rPr lang="ko-KR" altLang="en-US" sz="800" dirty="0">
                <a:solidFill>
                  <a:srgbClr val="7030A0"/>
                </a:solidFill>
                <a:latin typeface="Batang" panose="02030600000101010101" pitchFamily="18" charset="-127"/>
                <a:ea typeface="Batang" panose="02030600000101010101" pitchFamily="18" charset="-127"/>
                <a:cs typeface="Open Sans" pitchFamily="2" charset="0"/>
              </a:rPr>
              <a:t>↑ </a:t>
            </a:r>
            <a:r>
              <a:rPr lang="ko-KR" altLang="en-US" sz="800" dirty="0">
                <a:solidFill>
                  <a:srgbClr val="7030A0"/>
                </a:solidFill>
                <a:latin typeface="Open Sans" pitchFamily="2" charset="0"/>
                <a:ea typeface="Noto Sans KR" panose="020B0500000000000000" pitchFamily="34" charset="-127"/>
                <a:cs typeface="Open Sans" pitchFamily="2" charset="0"/>
              </a:rPr>
              <a:t>이미지 출처 </a:t>
            </a:r>
            <a:r>
              <a:rPr lang="en-US" altLang="ko-KR" sz="800" dirty="0">
                <a:solidFill>
                  <a:srgbClr val="7030A0"/>
                </a:solidFill>
                <a:latin typeface="Open Sans" pitchFamily="2" charset="0"/>
                <a:ea typeface="Noto Sans KR" panose="020B0500000000000000" pitchFamily="34" charset="-127"/>
                <a:cs typeface="Open Sans" pitchFamily="2" charset="0"/>
              </a:rPr>
              <a:t>: </a:t>
            </a:r>
            <a:r>
              <a:rPr lang="ko-KR" altLang="en-US" sz="800" dirty="0" err="1">
                <a:solidFill>
                  <a:srgbClr val="7030A0"/>
                </a:solidFill>
                <a:latin typeface="Open Sans" pitchFamily="2" charset="0"/>
                <a:ea typeface="Noto Sans KR" panose="020B0500000000000000" pitchFamily="34" charset="-127"/>
                <a:cs typeface="Open Sans" pitchFamily="2" charset="0"/>
              </a:rPr>
              <a:t>대한노인정신의학회</a:t>
            </a:r>
            <a:endParaRPr lang="ko-KR" altLang="en-US" sz="800" dirty="0"/>
          </a:p>
        </p:txBody>
      </p:sp>
      <p:sp>
        <p:nvSpPr>
          <p:cNvPr id="35" name="TextBox 34">
            <a:extLst>
              <a:ext uri="{FF2B5EF4-FFF2-40B4-BE49-F238E27FC236}">
                <a16:creationId xmlns:a16="http://schemas.microsoft.com/office/drawing/2014/main" id="{05A85374-FBDF-8EA2-9AD3-5E3FAABFF2A9}"/>
              </a:ext>
            </a:extLst>
          </p:cNvPr>
          <p:cNvSpPr txBox="1"/>
          <p:nvPr/>
        </p:nvSpPr>
        <p:spPr>
          <a:xfrm>
            <a:off x="4774597" y="4623489"/>
            <a:ext cx="3981886" cy="338554"/>
          </a:xfrm>
          <a:prstGeom prst="rect">
            <a:avLst/>
          </a:prstGeom>
          <a:noFill/>
        </p:spPr>
        <p:txBody>
          <a:bodyPr wrap="square">
            <a:spAutoFit/>
          </a:bodyPr>
          <a:lstStyle/>
          <a:p>
            <a:r>
              <a:rPr lang="en-US" altLang="ko-KR" sz="800" dirty="0">
                <a:solidFill>
                  <a:srgbClr val="7030A0"/>
                </a:solidFill>
                <a:latin typeface="Open Sans" pitchFamily="2" charset="0"/>
                <a:ea typeface="Noto Sans KR" panose="020B0500000000000000" pitchFamily="34" charset="-127"/>
                <a:cs typeface="Open Sans" pitchFamily="2" charset="0"/>
              </a:rPr>
              <a:t>Wu, L., Rosa-Neto, P., &amp; Gauthier, S. (2011). Use of biomarkers in clinical trials of Alzheimer disease. </a:t>
            </a:r>
            <a:r>
              <a:rPr lang="en-US" altLang="ko-KR" sz="800" i="1" dirty="0">
                <a:solidFill>
                  <a:srgbClr val="7030A0"/>
                </a:solidFill>
                <a:latin typeface="Open Sans" pitchFamily="2" charset="0"/>
                <a:ea typeface="Noto Sans KR" panose="020B0500000000000000" pitchFamily="34" charset="-127"/>
                <a:cs typeface="Open Sans" pitchFamily="2" charset="0"/>
              </a:rPr>
              <a:t>Molecular Diagnosis &amp; Therapy, 15</a:t>
            </a:r>
            <a:r>
              <a:rPr lang="en-US" altLang="ko-KR" sz="800" dirty="0">
                <a:solidFill>
                  <a:srgbClr val="7030A0"/>
                </a:solidFill>
                <a:latin typeface="Open Sans" pitchFamily="2" charset="0"/>
                <a:ea typeface="Noto Sans KR" panose="020B0500000000000000" pitchFamily="34" charset="-127"/>
                <a:cs typeface="Open Sans" pitchFamily="2" charset="0"/>
              </a:rPr>
              <a:t>(6), 313-325.</a:t>
            </a:r>
            <a:endParaRPr lang="ko-KR" altLang="en-US" sz="800" dirty="0"/>
          </a:p>
        </p:txBody>
      </p:sp>
    </p:spTree>
    <p:extLst>
      <p:ext uri="{BB962C8B-B14F-4D97-AF65-F5344CB8AC3E}">
        <p14:creationId xmlns:p14="http://schemas.microsoft.com/office/powerpoint/2010/main" val="3571173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Structural MRI of control, MCI, and mild AD individuals, showing mild (MCI) and significant (AD) atrophy in the hippocampus (shown as arrows) and cortex, and mild (MCI) and significant (AD) ventricular enlargement (shown by asterisks). AD = Alzheimer disease; MCI = mild cognitive impairment.  ">
            <a:extLst>
              <a:ext uri="{FF2B5EF4-FFF2-40B4-BE49-F238E27FC236}">
                <a16:creationId xmlns:a16="http://schemas.microsoft.com/office/drawing/2014/main" id="{8B295A1E-5768-1D69-3D0F-A033B67B17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4295" y="3367445"/>
            <a:ext cx="3076562" cy="1364545"/>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17682" y="309885"/>
            <a:ext cx="5641288" cy="461665"/>
          </a:xfrm>
          <a:prstGeom prst="rect">
            <a:avLst/>
          </a:prstGeom>
          <a:noFill/>
        </p:spPr>
        <p:txBody>
          <a:bodyPr wrap="none" rtlCol="0">
            <a:spAutoFit/>
          </a:bodyPr>
          <a:lstStyle/>
          <a:p>
            <a:r>
              <a:rPr lang="en-US" altLang="ko-KR" sz="2400" dirty="0">
                <a:solidFill>
                  <a:srgbClr val="7030A0"/>
                </a:solidFill>
                <a:latin typeface="Open Sans" pitchFamily="2" charset="0"/>
                <a:ea typeface="Open Sans" pitchFamily="2" charset="0"/>
                <a:cs typeface="Open Sans" pitchFamily="2" charset="0"/>
              </a:rPr>
              <a:t>Introduction – </a:t>
            </a:r>
            <a:r>
              <a:rPr lang="ko-KR" altLang="en-US" sz="2400" dirty="0">
                <a:solidFill>
                  <a:srgbClr val="7030A0"/>
                </a:solidFill>
                <a:latin typeface="Open Sans" pitchFamily="2" charset="0"/>
                <a:ea typeface="Noto Sans KR" panose="020B0500000000000000" pitchFamily="34" charset="-127"/>
                <a:cs typeface="Open Sans" pitchFamily="2" charset="0"/>
              </a:rPr>
              <a:t>프로젝트 및 딥러닝 필요성</a:t>
            </a:r>
          </a:p>
        </p:txBody>
      </p:sp>
      <p:grpSp>
        <p:nvGrpSpPr>
          <p:cNvPr id="34" name="그룹 33"/>
          <p:cNvGrpSpPr/>
          <p:nvPr/>
        </p:nvGrpSpPr>
        <p:grpSpPr>
          <a:xfrm>
            <a:off x="8349115" y="31462"/>
            <a:ext cx="748916" cy="716215"/>
            <a:chOff x="8349115" y="31462"/>
            <a:chExt cx="748916" cy="716215"/>
          </a:xfrm>
        </p:grpSpPr>
        <p:grpSp>
          <p:nvGrpSpPr>
            <p:cNvPr id="32" name="그룹 31"/>
            <p:cNvGrpSpPr/>
            <p:nvPr/>
          </p:nvGrpSpPr>
          <p:grpSpPr>
            <a:xfrm>
              <a:off x="8766487" y="190296"/>
              <a:ext cx="295864" cy="295864"/>
              <a:chOff x="8378650" y="324694"/>
              <a:chExt cx="295864" cy="295864"/>
            </a:xfrm>
          </p:grpSpPr>
          <p:sp>
            <p:nvSpPr>
              <p:cNvPr id="16" name="타원 15"/>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p:cNvCxnSpPr>
                <a:stCxn id="16" idx="1"/>
                <a:endCxn id="16"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직선 연결선 17"/>
              <p:cNvCxnSpPr>
                <a:stCxn id="16" idx="7"/>
                <a:endCxn id="16"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 name="직선 연결선 18"/>
              <p:cNvCxnSpPr>
                <a:stCxn id="16" idx="0"/>
                <a:endCxn id="16"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 name="직선 연결선 19"/>
              <p:cNvCxnSpPr>
                <a:stCxn id="16" idx="2"/>
                <a:endCxn id="16"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1" name="그룹 30"/>
            <p:cNvGrpSpPr/>
            <p:nvPr/>
          </p:nvGrpSpPr>
          <p:grpSpPr>
            <a:xfrm>
              <a:off x="8349115" y="31462"/>
              <a:ext cx="383328" cy="383328"/>
              <a:chOff x="8676431" y="160879"/>
              <a:chExt cx="426915" cy="426915"/>
            </a:xfrm>
          </p:grpSpPr>
          <p:sp>
            <p:nvSpPr>
              <p:cNvPr id="21" name="타원 20"/>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p:cNvCxnSpPr>
                <a:stCxn id="21" idx="1"/>
                <a:endCxn id="21"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21" idx="7"/>
                <a:endCxn id="21"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21" idx="0"/>
                <a:endCxn id="21"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직선 연결선 24"/>
              <p:cNvCxnSpPr>
                <a:stCxn id="21" idx="2"/>
                <a:endCxn id="21"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3" name="그룹 32"/>
            <p:cNvGrpSpPr/>
            <p:nvPr/>
          </p:nvGrpSpPr>
          <p:grpSpPr>
            <a:xfrm>
              <a:off x="8872194" y="521840"/>
              <a:ext cx="225837" cy="225837"/>
              <a:chOff x="8614083" y="576193"/>
              <a:chExt cx="225837" cy="225837"/>
            </a:xfrm>
          </p:grpSpPr>
          <p:sp>
            <p:nvSpPr>
              <p:cNvPr id="26" name="타원 25"/>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p:cNvCxnSpPr>
                <a:stCxn id="26" idx="1"/>
                <a:endCxn id="26"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26" idx="7"/>
                <a:endCxn id="26"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26" idx="0"/>
                <a:endCxn id="26"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직선 연결선 29"/>
              <p:cNvCxnSpPr>
                <a:stCxn id="26" idx="2"/>
                <a:endCxn id="26"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sp>
        <p:nvSpPr>
          <p:cNvPr id="10" name="사각형: 둥근 모서리 9">
            <a:extLst>
              <a:ext uri="{FF2B5EF4-FFF2-40B4-BE49-F238E27FC236}">
                <a16:creationId xmlns:a16="http://schemas.microsoft.com/office/drawing/2014/main" id="{AE43D556-0839-B37B-3D71-98D10D09949C}"/>
              </a:ext>
            </a:extLst>
          </p:cNvPr>
          <p:cNvSpPr/>
          <p:nvPr/>
        </p:nvSpPr>
        <p:spPr>
          <a:xfrm>
            <a:off x="4996611" y="1131590"/>
            <a:ext cx="2160240"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rgbClr val="7030A0"/>
                </a:solidFill>
                <a:latin typeface="Open Sans" pitchFamily="2" charset="0"/>
                <a:ea typeface="Noto Sans KR" panose="020B0500000000000000" pitchFamily="34" charset="-127"/>
                <a:cs typeface="Open Sans" pitchFamily="2" charset="0"/>
              </a:rPr>
              <a:t>딥러닝 필요성</a:t>
            </a:r>
          </a:p>
        </p:txBody>
      </p:sp>
      <p:sp>
        <p:nvSpPr>
          <p:cNvPr id="11" name="TextBox 10">
            <a:extLst>
              <a:ext uri="{FF2B5EF4-FFF2-40B4-BE49-F238E27FC236}">
                <a16:creationId xmlns:a16="http://schemas.microsoft.com/office/drawing/2014/main" id="{68689968-A71C-A4B5-22F4-90B921242E03}"/>
              </a:ext>
            </a:extLst>
          </p:cNvPr>
          <p:cNvSpPr txBox="1"/>
          <p:nvPr/>
        </p:nvSpPr>
        <p:spPr>
          <a:xfrm>
            <a:off x="574962" y="1768034"/>
            <a:ext cx="4032448" cy="1384995"/>
          </a:xfrm>
          <a:prstGeom prst="rect">
            <a:avLst/>
          </a:prstGeom>
          <a:noFill/>
          <a:ln>
            <a:solidFill>
              <a:srgbClr val="7030A0"/>
            </a:solidFill>
          </a:ln>
        </p:spPr>
        <p:txBody>
          <a:bodyPr wrap="square" rtlCol="0">
            <a:spAutoFit/>
          </a:bodyPr>
          <a:lstStyle/>
          <a:p>
            <a:pPr marL="171450" indent="-171450">
              <a:buFont typeface="Arial" panose="020B0604020202020204" pitchFamily="34" charset="0"/>
              <a:buChar char="•"/>
            </a:pPr>
            <a:r>
              <a:rPr lang="ko-KR" altLang="en-US" sz="1200" b="1" dirty="0">
                <a:solidFill>
                  <a:srgbClr val="7030A0"/>
                </a:solidFill>
                <a:latin typeface="Open Sans" pitchFamily="2" charset="0"/>
                <a:ea typeface="Noto Sans KR" panose="020B0500000000000000" pitchFamily="34" charset="-127"/>
                <a:cs typeface="Open Sans" pitchFamily="2" charset="0"/>
              </a:rPr>
              <a:t>치매 연구의 필요성</a:t>
            </a:r>
            <a:br>
              <a:rPr lang="en-US" altLang="ko-KR" sz="1200" dirty="0">
                <a:solidFill>
                  <a:srgbClr val="7030A0"/>
                </a:solidFill>
                <a:latin typeface="Open Sans" pitchFamily="2" charset="0"/>
                <a:ea typeface="Noto Sans KR" panose="020B0500000000000000" pitchFamily="34" charset="-127"/>
                <a:cs typeface="Open Sans" pitchFamily="2" charset="0"/>
              </a:rPr>
            </a:br>
            <a:r>
              <a:rPr lang="ko-KR" altLang="en-US" sz="1200" dirty="0">
                <a:solidFill>
                  <a:srgbClr val="7030A0"/>
                </a:solidFill>
                <a:latin typeface="Open Sans" pitchFamily="2" charset="0"/>
                <a:ea typeface="Noto Sans KR" panose="020B0500000000000000" pitchFamily="34" charset="-127"/>
                <a:cs typeface="Open Sans" pitchFamily="2" charset="0"/>
              </a:rPr>
              <a:t>급속한 고령화로 전세계적으로 노인 인구의 </a:t>
            </a:r>
            <a:r>
              <a:rPr lang="ko-KR" altLang="en-US" sz="1200" b="1" dirty="0">
                <a:solidFill>
                  <a:srgbClr val="7030A0"/>
                </a:solidFill>
                <a:latin typeface="Open Sans" pitchFamily="2" charset="0"/>
                <a:ea typeface="Noto Sans KR" panose="020B0500000000000000" pitchFamily="34" charset="-127"/>
                <a:cs typeface="Open Sans" pitchFamily="2" charset="0"/>
              </a:rPr>
              <a:t>치매 유병률은 계속 상승할 것으로 전망</a:t>
            </a:r>
            <a:r>
              <a:rPr lang="ko-KR" altLang="en-US" sz="1200" dirty="0">
                <a:solidFill>
                  <a:srgbClr val="7030A0"/>
                </a:solidFill>
                <a:latin typeface="Open Sans" pitchFamily="2" charset="0"/>
                <a:ea typeface="Noto Sans KR" panose="020B0500000000000000" pitchFamily="34" charset="-127"/>
                <a:cs typeface="Open Sans" pitchFamily="2" charset="0"/>
              </a:rPr>
              <a:t>됨</a:t>
            </a:r>
            <a:br>
              <a:rPr lang="en-US" altLang="ko-KR" sz="1200" dirty="0">
                <a:solidFill>
                  <a:srgbClr val="7030A0"/>
                </a:solidFill>
                <a:latin typeface="Open Sans" pitchFamily="2" charset="0"/>
                <a:ea typeface="Noto Sans KR" panose="020B0500000000000000" pitchFamily="34" charset="-127"/>
                <a:cs typeface="Open Sans" pitchFamily="2" charset="0"/>
              </a:rPr>
            </a:br>
            <a:endParaRPr lang="en-US" altLang="ko-KR" sz="1200" b="1"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b="1" dirty="0">
                <a:solidFill>
                  <a:srgbClr val="7030A0"/>
                </a:solidFill>
                <a:latin typeface="Open Sans" pitchFamily="2" charset="0"/>
                <a:ea typeface="Noto Sans KR" panose="020B0500000000000000" pitchFamily="34" charset="-127"/>
                <a:cs typeface="Open Sans" pitchFamily="2" charset="0"/>
              </a:rPr>
              <a:t>경도인지장애 판단으로 </a:t>
            </a:r>
            <a:r>
              <a:rPr lang="ko-KR" altLang="en-US" sz="1200" b="1" dirty="0" err="1">
                <a:solidFill>
                  <a:srgbClr val="7030A0"/>
                </a:solidFill>
                <a:latin typeface="Open Sans" pitchFamily="2" charset="0"/>
                <a:ea typeface="Noto Sans KR" panose="020B0500000000000000" pitchFamily="34" charset="-127"/>
                <a:cs typeface="Open Sans" pitchFamily="2" charset="0"/>
              </a:rPr>
              <a:t>위험군</a:t>
            </a:r>
            <a:r>
              <a:rPr lang="ko-KR" altLang="en-US" sz="1200" b="1" dirty="0">
                <a:solidFill>
                  <a:srgbClr val="7030A0"/>
                </a:solidFill>
                <a:latin typeface="Open Sans" pitchFamily="2" charset="0"/>
                <a:ea typeface="Noto Sans KR" panose="020B0500000000000000" pitchFamily="34" charset="-127"/>
                <a:cs typeface="Open Sans" pitchFamily="2" charset="0"/>
              </a:rPr>
              <a:t> 예측 필요성</a:t>
            </a:r>
            <a:br>
              <a:rPr lang="en-US" altLang="ko-KR" sz="1200" dirty="0">
                <a:solidFill>
                  <a:srgbClr val="7030A0"/>
                </a:solidFill>
                <a:latin typeface="Open Sans" pitchFamily="2" charset="0"/>
                <a:ea typeface="Noto Sans KR" panose="020B0500000000000000" pitchFamily="34" charset="-127"/>
                <a:cs typeface="Open Sans" pitchFamily="2" charset="0"/>
              </a:rPr>
            </a:br>
            <a:r>
              <a:rPr lang="ko-KR" altLang="en-US" sz="1200" dirty="0">
                <a:solidFill>
                  <a:srgbClr val="7030A0"/>
                </a:solidFill>
                <a:latin typeface="Open Sans" pitchFamily="2" charset="0"/>
                <a:ea typeface="Noto Sans KR" panose="020B0500000000000000" pitchFamily="34" charset="-127"/>
                <a:cs typeface="Open Sans" pitchFamily="2" charset="0"/>
              </a:rPr>
              <a:t>뇌세포는 손상되면 재생되지 않기 때문에 </a:t>
            </a:r>
            <a:r>
              <a:rPr lang="ko-KR" altLang="en-US" sz="1200" b="1" dirty="0">
                <a:solidFill>
                  <a:srgbClr val="7030A0"/>
                </a:solidFill>
                <a:latin typeface="Open Sans" pitchFamily="2" charset="0"/>
                <a:ea typeface="Noto Sans KR" panose="020B0500000000000000" pitchFamily="34" charset="-127"/>
                <a:cs typeface="Open Sans" pitchFamily="2" charset="0"/>
              </a:rPr>
              <a:t>치매에 대한 예방</a:t>
            </a:r>
            <a:r>
              <a:rPr lang="ko-KR" altLang="en-US" sz="1200" dirty="0">
                <a:solidFill>
                  <a:srgbClr val="7030A0"/>
                </a:solidFill>
                <a:latin typeface="Open Sans" pitchFamily="2" charset="0"/>
                <a:ea typeface="Noto Sans KR" panose="020B0500000000000000" pitchFamily="34" charset="-127"/>
                <a:cs typeface="Open Sans" pitchFamily="2" charset="0"/>
              </a:rPr>
              <a:t>이 매우 중요함</a:t>
            </a:r>
            <a:endParaRPr lang="en-US" altLang="ko-KR" sz="1200" dirty="0">
              <a:solidFill>
                <a:srgbClr val="7030A0"/>
              </a:solidFill>
              <a:latin typeface="Open Sans" pitchFamily="2" charset="0"/>
              <a:ea typeface="Noto Sans KR" panose="020B0500000000000000" pitchFamily="34" charset="-127"/>
              <a:cs typeface="Open Sans" pitchFamily="2" charset="0"/>
            </a:endParaRPr>
          </a:p>
        </p:txBody>
      </p:sp>
      <p:sp>
        <p:nvSpPr>
          <p:cNvPr id="38" name="TextBox 37">
            <a:extLst>
              <a:ext uri="{FF2B5EF4-FFF2-40B4-BE49-F238E27FC236}">
                <a16:creationId xmlns:a16="http://schemas.microsoft.com/office/drawing/2014/main" id="{9B735C63-DA99-8EB2-2FAD-9F5AF9BC5127}"/>
              </a:ext>
            </a:extLst>
          </p:cNvPr>
          <p:cNvSpPr txBox="1"/>
          <p:nvPr/>
        </p:nvSpPr>
        <p:spPr>
          <a:xfrm>
            <a:off x="4996611" y="1768034"/>
            <a:ext cx="3644435" cy="1569660"/>
          </a:xfrm>
          <a:prstGeom prst="rect">
            <a:avLst/>
          </a:prstGeom>
          <a:noFill/>
          <a:ln>
            <a:solidFill>
              <a:srgbClr val="7030A0"/>
            </a:solidFill>
          </a:ln>
        </p:spPr>
        <p:txBody>
          <a:bodyPr wrap="square" rtlCol="0">
            <a:spAutoFit/>
          </a:bodyPr>
          <a:lstStyle/>
          <a:p>
            <a:pPr marL="171450" indent="-171450">
              <a:buFont typeface="Arial" panose="020B0604020202020204" pitchFamily="34" charset="0"/>
              <a:buChar char="•"/>
            </a:pPr>
            <a:r>
              <a:rPr lang="ko-KR" altLang="en-US" sz="1200" b="1" dirty="0">
                <a:solidFill>
                  <a:srgbClr val="7030A0"/>
                </a:solidFill>
                <a:latin typeface="Open Sans" pitchFamily="2" charset="0"/>
                <a:ea typeface="Noto Sans KR" panose="020B0500000000000000" pitchFamily="34" charset="-127"/>
                <a:cs typeface="Open Sans" pitchFamily="2" charset="0"/>
              </a:rPr>
              <a:t>뇌 영상 이미지 분석 필요성</a:t>
            </a:r>
            <a:br>
              <a:rPr lang="en-US" altLang="ko-KR" sz="1200" dirty="0">
                <a:solidFill>
                  <a:srgbClr val="7030A0"/>
                </a:solidFill>
                <a:latin typeface="Open Sans" pitchFamily="2" charset="0"/>
                <a:ea typeface="Noto Sans KR" panose="020B0500000000000000" pitchFamily="34" charset="-127"/>
                <a:cs typeface="Open Sans" pitchFamily="2" charset="0"/>
              </a:rPr>
            </a:br>
            <a:r>
              <a:rPr lang="ko-KR" altLang="en-US" sz="1200" dirty="0">
                <a:solidFill>
                  <a:srgbClr val="7030A0"/>
                </a:solidFill>
                <a:latin typeface="Open Sans" pitchFamily="2" charset="0"/>
                <a:ea typeface="Noto Sans KR" panose="020B0500000000000000" pitchFamily="34" charset="-127"/>
                <a:cs typeface="Open Sans" pitchFamily="2" charset="0"/>
              </a:rPr>
              <a:t>진단은 전문의에 의한 병력조사</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신체검사</a:t>
            </a:r>
            <a:r>
              <a:rPr lang="en-US" altLang="ko-KR" sz="1200" dirty="0">
                <a:solidFill>
                  <a:srgbClr val="7030A0"/>
                </a:solidFill>
                <a:latin typeface="Open Sans" pitchFamily="2" charset="0"/>
                <a:ea typeface="Noto Sans KR" panose="020B0500000000000000" pitchFamily="34" charset="-127"/>
                <a:cs typeface="Open Sans" pitchFamily="2" charset="0"/>
              </a:rPr>
              <a:t>,</a:t>
            </a:r>
            <a:r>
              <a:rPr lang="ko-KR" altLang="en-US" sz="1200" dirty="0">
                <a:solidFill>
                  <a:srgbClr val="7030A0"/>
                </a:solidFill>
                <a:latin typeface="Open Sans" pitchFamily="2" charset="0"/>
                <a:ea typeface="Noto Sans KR" panose="020B0500000000000000" pitchFamily="34" charset="-127"/>
                <a:cs typeface="Open Sans" pitchFamily="2" charset="0"/>
              </a:rPr>
              <a:t> 정신상태검사</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신경인지기능 검사</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b="1" dirty="0">
                <a:solidFill>
                  <a:srgbClr val="7030A0"/>
                </a:solidFill>
                <a:latin typeface="Open Sans" pitchFamily="2" charset="0"/>
                <a:ea typeface="Noto Sans KR" panose="020B0500000000000000" pitchFamily="34" charset="-127"/>
                <a:cs typeface="Open Sans" pitchFamily="2" charset="0"/>
              </a:rPr>
              <a:t>뇌 촬영 검사</a:t>
            </a:r>
            <a:r>
              <a:rPr lang="ko-KR" altLang="en-US" sz="1200" dirty="0">
                <a:solidFill>
                  <a:srgbClr val="7030A0"/>
                </a:solidFill>
                <a:latin typeface="Open Sans" pitchFamily="2" charset="0"/>
                <a:ea typeface="Noto Sans KR" panose="020B0500000000000000" pitchFamily="34" charset="-127"/>
                <a:cs typeface="Open Sans" pitchFamily="2" charset="0"/>
              </a:rPr>
              <a:t>로 이루어지며</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뇌 촬영 검사는 치매 진단에 결정적인 단서가 됨</a:t>
            </a:r>
            <a:endParaRPr lang="en-US" altLang="ko-KR" sz="1200"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endParaRPr lang="en-US" altLang="ko-KR" sz="1200" b="1" dirty="0">
              <a:solidFill>
                <a:srgbClr val="7030A0"/>
              </a:solidFill>
              <a:latin typeface="Open Sans" pitchFamily="2" charset="0"/>
              <a:ea typeface="Noto Sans KR" panose="020B0500000000000000" pitchFamily="34" charset="-127"/>
              <a:cs typeface="Open Sans" pitchFamily="2" charset="0"/>
            </a:endParaRPr>
          </a:p>
          <a:p>
            <a:pPr marL="171450" indent="-171450">
              <a:buFont typeface="Arial" panose="020B0604020202020204" pitchFamily="34" charset="0"/>
              <a:buChar char="•"/>
            </a:pPr>
            <a:r>
              <a:rPr lang="ko-KR" altLang="en-US" sz="1200" b="1" dirty="0">
                <a:solidFill>
                  <a:srgbClr val="7030A0"/>
                </a:solidFill>
                <a:latin typeface="Open Sans" pitchFamily="2" charset="0"/>
                <a:ea typeface="Noto Sans KR" panose="020B0500000000000000" pitchFamily="34" charset="-127"/>
                <a:cs typeface="Open Sans" pitchFamily="2" charset="0"/>
              </a:rPr>
              <a:t>딥러닝 활용의 필요성</a:t>
            </a:r>
            <a:br>
              <a:rPr lang="en-US" altLang="ko-KR" sz="1200" dirty="0">
                <a:solidFill>
                  <a:srgbClr val="7030A0"/>
                </a:solidFill>
                <a:latin typeface="Open Sans" pitchFamily="2" charset="0"/>
                <a:ea typeface="Noto Sans KR" panose="020B0500000000000000" pitchFamily="34" charset="-127"/>
                <a:cs typeface="Open Sans" pitchFamily="2" charset="0"/>
              </a:rPr>
            </a:br>
            <a:r>
              <a:rPr lang="ko-KR" altLang="en-US" sz="1200" dirty="0">
                <a:solidFill>
                  <a:srgbClr val="7030A0"/>
                </a:solidFill>
                <a:latin typeface="Open Sans" pitchFamily="2" charset="0"/>
                <a:ea typeface="Noto Sans KR" panose="020B0500000000000000" pitchFamily="34" charset="-127"/>
                <a:cs typeface="Open Sans" pitchFamily="2" charset="0"/>
              </a:rPr>
              <a:t>이미지데이터는 육안으로도 구별하기 힘들고</a:t>
            </a:r>
            <a:r>
              <a:rPr lang="en-US" altLang="ko-KR" sz="1200" dirty="0">
                <a:solidFill>
                  <a:srgbClr val="7030A0"/>
                </a:solidFill>
                <a:latin typeface="Open Sans" pitchFamily="2" charset="0"/>
                <a:ea typeface="Noto Sans KR" panose="020B0500000000000000" pitchFamily="34" charset="-127"/>
                <a:cs typeface="Open Sans" pitchFamily="2" charset="0"/>
              </a:rPr>
              <a:t>, </a:t>
            </a:r>
            <a:r>
              <a:rPr lang="ko-KR" altLang="en-US" sz="1200" dirty="0">
                <a:solidFill>
                  <a:srgbClr val="7030A0"/>
                </a:solidFill>
                <a:latin typeface="Open Sans" pitchFamily="2" charset="0"/>
                <a:ea typeface="Noto Sans KR" panose="020B0500000000000000" pitchFamily="34" charset="-127"/>
                <a:cs typeface="Open Sans" pitchFamily="2" charset="0"/>
              </a:rPr>
              <a:t>일반적인 통계나 </a:t>
            </a:r>
            <a:r>
              <a:rPr lang="ko-KR" altLang="en-US" sz="1200" dirty="0" err="1">
                <a:solidFill>
                  <a:srgbClr val="7030A0"/>
                </a:solidFill>
                <a:latin typeface="Open Sans" pitchFamily="2" charset="0"/>
                <a:ea typeface="Noto Sans KR" panose="020B0500000000000000" pitchFamily="34" charset="-127"/>
                <a:cs typeface="Open Sans" pitchFamily="2" charset="0"/>
              </a:rPr>
              <a:t>머신러닝으로는</a:t>
            </a:r>
            <a:r>
              <a:rPr lang="ko-KR" altLang="en-US" sz="1200" dirty="0">
                <a:solidFill>
                  <a:srgbClr val="7030A0"/>
                </a:solidFill>
                <a:latin typeface="Open Sans" pitchFamily="2" charset="0"/>
                <a:ea typeface="Noto Sans KR" panose="020B0500000000000000" pitchFamily="34" charset="-127"/>
                <a:cs typeface="Open Sans" pitchFamily="2" charset="0"/>
              </a:rPr>
              <a:t> 판단하기 어려움</a:t>
            </a:r>
            <a:endParaRPr lang="en-US" altLang="ko-KR" sz="1200" b="1" dirty="0">
              <a:solidFill>
                <a:srgbClr val="7030A0"/>
              </a:solidFill>
              <a:latin typeface="Open Sans" pitchFamily="2" charset="0"/>
              <a:ea typeface="Noto Sans KR" panose="020B0500000000000000" pitchFamily="34" charset="-127"/>
              <a:cs typeface="Open Sans" pitchFamily="2" charset="0"/>
            </a:endParaRPr>
          </a:p>
        </p:txBody>
      </p:sp>
      <p:sp>
        <p:nvSpPr>
          <p:cNvPr id="39" name="사각형: 둥근 모서리 38">
            <a:extLst>
              <a:ext uri="{FF2B5EF4-FFF2-40B4-BE49-F238E27FC236}">
                <a16:creationId xmlns:a16="http://schemas.microsoft.com/office/drawing/2014/main" id="{01569E67-5849-9270-F8F6-79398E0E0486}"/>
              </a:ext>
            </a:extLst>
          </p:cNvPr>
          <p:cNvSpPr/>
          <p:nvPr/>
        </p:nvSpPr>
        <p:spPr>
          <a:xfrm>
            <a:off x="575146" y="1131590"/>
            <a:ext cx="2160240" cy="576064"/>
          </a:xfrm>
          <a:prstGeom prst="roundRect">
            <a:avLst/>
          </a:prstGeom>
          <a:solidFill>
            <a:srgbClr val="FEDA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rgbClr val="7030A0"/>
                </a:solidFill>
                <a:latin typeface="Open Sans" pitchFamily="2" charset="0"/>
                <a:ea typeface="Noto Sans KR" panose="020B0500000000000000" pitchFamily="34" charset="-127"/>
                <a:cs typeface="Open Sans" pitchFamily="2" charset="0"/>
              </a:rPr>
              <a:t>치매 연구 필요성</a:t>
            </a:r>
          </a:p>
        </p:txBody>
      </p:sp>
      <p:pic>
        <p:nvPicPr>
          <p:cNvPr id="41" name="그림 40">
            <a:extLst>
              <a:ext uri="{FF2B5EF4-FFF2-40B4-BE49-F238E27FC236}">
                <a16:creationId xmlns:a16="http://schemas.microsoft.com/office/drawing/2014/main" id="{BC77884F-B81E-99BC-DBF9-3BA7712BD6DB}"/>
              </a:ext>
            </a:extLst>
          </p:cNvPr>
          <p:cNvPicPr>
            <a:picLocks noChangeAspect="1"/>
          </p:cNvPicPr>
          <p:nvPr/>
        </p:nvPicPr>
        <p:blipFill>
          <a:blip r:embed="rId4"/>
          <a:stretch>
            <a:fillRect/>
          </a:stretch>
        </p:blipFill>
        <p:spPr>
          <a:xfrm>
            <a:off x="827584" y="3207759"/>
            <a:ext cx="2088235" cy="1550757"/>
          </a:xfrm>
          <a:prstGeom prst="rect">
            <a:avLst/>
          </a:prstGeom>
        </p:spPr>
      </p:pic>
      <p:sp>
        <p:nvSpPr>
          <p:cNvPr id="42" name="TextBox 41">
            <a:extLst>
              <a:ext uri="{FF2B5EF4-FFF2-40B4-BE49-F238E27FC236}">
                <a16:creationId xmlns:a16="http://schemas.microsoft.com/office/drawing/2014/main" id="{2775687C-453E-B150-7A4B-899B5AD872CD}"/>
              </a:ext>
            </a:extLst>
          </p:cNvPr>
          <p:cNvSpPr txBox="1"/>
          <p:nvPr/>
        </p:nvSpPr>
        <p:spPr>
          <a:xfrm>
            <a:off x="755579" y="4725893"/>
            <a:ext cx="2160240" cy="215444"/>
          </a:xfrm>
          <a:prstGeom prst="rect">
            <a:avLst/>
          </a:prstGeom>
          <a:noFill/>
        </p:spPr>
        <p:txBody>
          <a:bodyPr wrap="square">
            <a:spAutoFit/>
          </a:bodyPr>
          <a:lstStyle/>
          <a:p>
            <a:r>
              <a:rPr lang="ko-KR" altLang="en-US" sz="800" dirty="0">
                <a:solidFill>
                  <a:srgbClr val="7030A0"/>
                </a:solidFill>
                <a:latin typeface="Batang" panose="02030600000101010101" pitchFamily="18" charset="-127"/>
                <a:ea typeface="Batang" panose="02030600000101010101" pitchFamily="18" charset="-127"/>
                <a:cs typeface="Open Sans" pitchFamily="2" charset="0"/>
              </a:rPr>
              <a:t>↑ </a:t>
            </a:r>
            <a:r>
              <a:rPr lang="ko-KR" altLang="en-US" sz="800" dirty="0">
                <a:solidFill>
                  <a:srgbClr val="7030A0"/>
                </a:solidFill>
                <a:latin typeface="Open Sans" pitchFamily="2" charset="0"/>
                <a:ea typeface="Noto Sans KR" panose="020B0500000000000000" pitchFamily="34" charset="-127"/>
                <a:cs typeface="Open Sans" pitchFamily="2" charset="0"/>
              </a:rPr>
              <a:t>이미지 출처 </a:t>
            </a:r>
            <a:r>
              <a:rPr lang="en-US" altLang="ko-KR" sz="800" dirty="0">
                <a:solidFill>
                  <a:srgbClr val="7030A0"/>
                </a:solidFill>
                <a:latin typeface="Open Sans" pitchFamily="2" charset="0"/>
                <a:ea typeface="Noto Sans KR" panose="020B0500000000000000" pitchFamily="34" charset="-127"/>
                <a:cs typeface="Open Sans" pitchFamily="2" charset="0"/>
              </a:rPr>
              <a:t>: </a:t>
            </a:r>
            <a:r>
              <a:rPr lang="ko-KR" altLang="en-US" sz="800" dirty="0" err="1">
                <a:solidFill>
                  <a:srgbClr val="7030A0"/>
                </a:solidFill>
                <a:latin typeface="Open Sans" pitchFamily="2" charset="0"/>
                <a:ea typeface="Noto Sans KR" panose="020B0500000000000000" pitchFamily="34" charset="-127"/>
                <a:cs typeface="Open Sans" pitchFamily="2" charset="0"/>
              </a:rPr>
              <a:t>대한노인정신의학회</a:t>
            </a:r>
            <a:endParaRPr lang="ko-KR" altLang="en-US" sz="800" dirty="0"/>
          </a:p>
        </p:txBody>
      </p:sp>
      <p:pic>
        <p:nvPicPr>
          <p:cNvPr id="8194" name="Picture 2">
            <a:extLst>
              <a:ext uri="{FF2B5EF4-FFF2-40B4-BE49-F238E27FC236}">
                <a16:creationId xmlns:a16="http://schemas.microsoft.com/office/drawing/2014/main" id="{E7207C35-CEAB-8121-D6D9-985E6E6B72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848" y="3213409"/>
            <a:ext cx="1187569" cy="1662597"/>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B5156E4B-FF6B-C24D-42C1-E0C1C5D40268}"/>
              </a:ext>
            </a:extLst>
          </p:cNvPr>
          <p:cNvSpPr txBox="1"/>
          <p:nvPr/>
        </p:nvSpPr>
        <p:spPr>
          <a:xfrm>
            <a:off x="5138579" y="4623489"/>
            <a:ext cx="3360498" cy="307777"/>
          </a:xfrm>
          <a:prstGeom prst="rect">
            <a:avLst/>
          </a:prstGeom>
          <a:noFill/>
        </p:spPr>
        <p:txBody>
          <a:bodyPr wrap="square">
            <a:spAutoFit/>
          </a:bodyPr>
          <a:lstStyle/>
          <a:p>
            <a:pPr algn="ctr"/>
            <a:r>
              <a:rPr lang="en-US" altLang="ko-KR" sz="700" dirty="0">
                <a:solidFill>
                  <a:srgbClr val="7030A0"/>
                </a:solidFill>
                <a:latin typeface="Open Sans" pitchFamily="2" charset="0"/>
                <a:ea typeface="Noto Sans KR" panose="020B0500000000000000" pitchFamily="34" charset="-127"/>
                <a:cs typeface="Open Sans" pitchFamily="2" charset="0"/>
              </a:rPr>
              <a:t>Wu, L., Rosa-Neto, P., &amp; Gauthier, S. (2011). Use of biomarkers in clinical trials of Alzheimer disease. </a:t>
            </a:r>
            <a:r>
              <a:rPr lang="en-US" altLang="ko-KR" sz="700" i="1" dirty="0">
                <a:solidFill>
                  <a:srgbClr val="7030A0"/>
                </a:solidFill>
                <a:latin typeface="Open Sans" pitchFamily="2" charset="0"/>
                <a:ea typeface="Noto Sans KR" panose="020B0500000000000000" pitchFamily="34" charset="-127"/>
                <a:cs typeface="Open Sans" pitchFamily="2" charset="0"/>
              </a:rPr>
              <a:t>Molecular Diagnosis &amp; Therapy, 15</a:t>
            </a:r>
            <a:r>
              <a:rPr lang="en-US" altLang="ko-KR" sz="700" dirty="0">
                <a:solidFill>
                  <a:srgbClr val="7030A0"/>
                </a:solidFill>
                <a:latin typeface="Open Sans" pitchFamily="2" charset="0"/>
                <a:ea typeface="Noto Sans KR" panose="020B0500000000000000" pitchFamily="34" charset="-127"/>
                <a:cs typeface="Open Sans" pitchFamily="2" charset="0"/>
              </a:rPr>
              <a:t>(6), 313-325.</a:t>
            </a:r>
            <a:endParaRPr lang="ko-KR" altLang="en-US" sz="700" dirty="0"/>
          </a:p>
        </p:txBody>
      </p:sp>
    </p:spTree>
    <p:extLst>
      <p:ext uri="{BB962C8B-B14F-4D97-AF65-F5344CB8AC3E}">
        <p14:creationId xmlns:p14="http://schemas.microsoft.com/office/powerpoint/2010/main" val="946607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17682" y="309885"/>
            <a:ext cx="5073825" cy="461665"/>
          </a:xfrm>
          <a:prstGeom prst="rect">
            <a:avLst/>
          </a:prstGeom>
          <a:noFill/>
        </p:spPr>
        <p:txBody>
          <a:bodyPr wrap="none" rtlCol="0">
            <a:spAutoFit/>
          </a:bodyPr>
          <a:lstStyle/>
          <a:p>
            <a:r>
              <a:rPr lang="en-US" altLang="ko-KR" sz="2400" dirty="0">
                <a:solidFill>
                  <a:srgbClr val="7030A0"/>
                </a:solidFill>
                <a:latin typeface="Open Sans" pitchFamily="2" charset="0"/>
                <a:ea typeface="Open Sans" pitchFamily="2" charset="0"/>
                <a:cs typeface="Open Sans" pitchFamily="2" charset="0"/>
              </a:rPr>
              <a:t>Introduction – </a:t>
            </a:r>
            <a:r>
              <a:rPr lang="ko-KR" altLang="en-US" sz="2400" dirty="0">
                <a:solidFill>
                  <a:srgbClr val="7030A0"/>
                </a:solidFill>
                <a:latin typeface="Open Sans" pitchFamily="2" charset="0"/>
                <a:ea typeface="Noto Sans KR" panose="020B0500000000000000" pitchFamily="34" charset="-127"/>
                <a:cs typeface="Open Sans" pitchFamily="2" charset="0"/>
              </a:rPr>
              <a:t>프로젝트 목표 및 가설</a:t>
            </a:r>
          </a:p>
        </p:txBody>
      </p:sp>
      <p:grpSp>
        <p:nvGrpSpPr>
          <p:cNvPr id="34" name="그룹 33"/>
          <p:cNvGrpSpPr/>
          <p:nvPr/>
        </p:nvGrpSpPr>
        <p:grpSpPr>
          <a:xfrm>
            <a:off x="8349115" y="31462"/>
            <a:ext cx="748916" cy="716215"/>
            <a:chOff x="8349115" y="31462"/>
            <a:chExt cx="748916" cy="716215"/>
          </a:xfrm>
        </p:grpSpPr>
        <p:grpSp>
          <p:nvGrpSpPr>
            <p:cNvPr id="32" name="그룹 31"/>
            <p:cNvGrpSpPr/>
            <p:nvPr/>
          </p:nvGrpSpPr>
          <p:grpSpPr>
            <a:xfrm>
              <a:off x="8766487" y="190296"/>
              <a:ext cx="295864" cy="295864"/>
              <a:chOff x="8378650" y="324694"/>
              <a:chExt cx="295864" cy="295864"/>
            </a:xfrm>
          </p:grpSpPr>
          <p:sp>
            <p:nvSpPr>
              <p:cNvPr id="16" name="타원 15"/>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p:cNvCxnSpPr>
                <a:stCxn id="16" idx="1"/>
                <a:endCxn id="16"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직선 연결선 17"/>
              <p:cNvCxnSpPr>
                <a:stCxn id="16" idx="7"/>
                <a:endCxn id="16"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 name="직선 연결선 18"/>
              <p:cNvCxnSpPr>
                <a:stCxn id="16" idx="0"/>
                <a:endCxn id="16"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 name="직선 연결선 19"/>
              <p:cNvCxnSpPr>
                <a:stCxn id="16" idx="2"/>
                <a:endCxn id="16"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1" name="그룹 30"/>
            <p:cNvGrpSpPr/>
            <p:nvPr/>
          </p:nvGrpSpPr>
          <p:grpSpPr>
            <a:xfrm>
              <a:off x="8349115" y="31462"/>
              <a:ext cx="383328" cy="383328"/>
              <a:chOff x="8676431" y="160879"/>
              <a:chExt cx="426915" cy="426915"/>
            </a:xfrm>
          </p:grpSpPr>
          <p:sp>
            <p:nvSpPr>
              <p:cNvPr id="21" name="타원 20"/>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p:cNvCxnSpPr>
                <a:stCxn id="21" idx="1"/>
                <a:endCxn id="21"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21" idx="7"/>
                <a:endCxn id="21"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21" idx="0"/>
                <a:endCxn id="21"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직선 연결선 24"/>
              <p:cNvCxnSpPr>
                <a:stCxn id="21" idx="2"/>
                <a:endCxn id="21"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3" name="그룹 32"/>
            <p:cNvGrpSpPr/>
            <p:nvPr/>
          </p:nvGrpSpPr>
          <p:grpSpPr>
            <a:xfrm>
              <a:off x="8872194" y="521840"/>
              <a:ext cx="225837" cy="225837"/>
              <a:chOff x="8614083" y="576193"/>
              <a:chExt cx="225837" cy="225837"/>
            </a:xfrm>
          </p:grpSpPr>
          <p:sp>
            <p:nvSpPr>
              <p:cNvPr id="26" name="타원 25"/>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p:cNvCxnSpPr>
                <a:stCxn id="26" idx="1"/>
                <a:endCxn id="26"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26" idx="7"/>
                <a:endCxn id="26"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26" idx="0"/>
                <a:endCxn id="26"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직선 연결선 29"/>
              <p:cNvCxnSpPr>
                <a:stCxn id="26" idx="2"/>
                <a:endCxn id="26"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2" name="그룹 1">
            <a:extLst>
              <a:ext uri="{FF2B5EF4-FFF2-40B4-BE49-F238E27FC236}">
                <a16:creationId xmlns:a16="http://schemas.microsoft.com/office/drawing/2014/main" id="{9FB430F3-A4E4-BA2B-6DC2-7F034D3BD679}"/>
              </a:ext>
            </a:extLst>
          </p:cNvPr>
          <p:cNvGrpSpPr/>
          <p:nvPr/>
        </p:nvGrpSpPr>
        <p:grpSpPr>
          <a:xfrm>
            <a:off x="1125563" y="1886745"/>
            <a:ext cx="468981" cy="468981"/>
            <a:chOff x="1235310" y="1490798"/>
            <a:chExt cx="468981" cy="468981"/>
          </a:xfrm>
        </p:grpSpPr>
        <p:sp>
          <p:nvSpPr>
            <p:cNvPr id="3" name="타원 2">
              <a:extLst>
                <a:ext uri="{FF2B5EF4-FFF2-40B4-BE49-F238E27FC236}">
                  <a16:creationId xmlns:a16="http://schemas.microsoft.com/office/drawing/2014/main" id="{C19D50D2-DD26-FAAE-66A9-5682DF5A628C}"/>
                </a:ext>
              </a:extLst>
            </p:cNvPr>
            <p:cNvSpPr/>
            <p:nvPr/>
          </p:nvSpPr>
          <p:spPr>
            <a:xfrm rot="20618353">
              <a:off x="1235310" y="1490798"/>
              <a:ext cx="468981" cy="468981"/>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39820038-9635-BA7A-3AC9-88A5B8C3F4EE}"/>
                </a:ext>
              </a:extLst>
            </p:cNvPr>
            <p:cNvCxnSpPr>
              <a:stCxn id="3" idx="1"/>
              <a:endCxn id="3" idx="5"/>
            </p:cNvCxnSpPr>
            <p:nvPr/>
          </p:nvCxnSpPr>
          <p:spPr>
            <a:xfrm rot="20618353">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 name="직선 연결선 4">
              <a:extLst>
                <a:ext uri="{FF2B5EF4-FFF2-40B4-BE49-F238E27FC236}">
                  <a16:creationId xmlns:a16="http://schemas.microsoft.com/office/drawing/2014/main" id="{77226EF5-C1CB-AB63-2A62-9FF0444CE8BB}"/>
                </a:ext>
              </a:extLst>
            </p:cNvPr>
            <p:cNvCxnSpPr>
              <a:stCxn id="3" idx="7"/>
              <a:endCxn id="3" idx="3"/>
            </p:cNvCxnSpPr>
            <p:nvPr/>
          </p:nvCxnSpPr>
          <p:spPr>
            <a:xfrm rot="20618353" flipH="1">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5063C398-E501-7F76-AD30-EA347DA9DDEF}"/>
                </a:ext>
              </a:extLst>
            </p:cNvPr>
            <p:cNvCxnSpPr>
              <a:stCxn id="3" idx="0"/>
              <a:endCxn id="3" idx="4"/>
            </p:cNvCxnSpPr>
            <p:nvPr/>
          </p:nvCxnSpPr>
          <p:spPr>
            <a:xfrm rot="20618353">
              <a:off x="1469801" y="1490798"/>
              <a:ext cx="0" cy="468981"/>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F5CCF66A-45D8-600D-73B6-8F9C19504071}"/>
                </a:ext>
              </a:extLst>
            </p:cNvPr>
            <p:cNvCxnSpPr>
              <a:stCxn id="3" idx="2"/>
              <a:endCxn id="3" idx="6"/>
            </p:cNvCxnSpPr>
            <p:nvPr/>
          </p:nvCxnSpPr>
          <p:spPr>
            <a:xfrm rot="20618353">
              <a:off x="1235310" y="1725289"/>
              <a:ext cx="468981"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2D9F63CA-C12A-27FC-A701-FA215FBA8CD4}"/>
              </a:ext>
            </a:extLst>
          </p:cNvPr>
          <p:cNvSpPr txBox="1"/>
          <p:nvPr/>
        </p:nvSpPr>
        <p:spPr>
          <a:xfrm>
            <a:off x="289406" y="2355726"/>
            <a:ext cx="2141297" cy="1015663"/>
          </a:xfrm>
          <a:prstGeom prst="rect">
            <a:avLst/>
          </a:prstGeom>
          <a:noFill/>
        </p:spPr>
        <p:txBody>
          <a:bodyPr wrap="square" rtlCol="0">
            <a:spAutoFit/>
          </a:bodyPr>
          <a:lstStyle/>
          <a:p>
            <a:pPr algn="ctr"/>
            <a:r>
              <a:rPr lang="en-US" altLang="ko-KR" sz="3600" dirty="0">
                <a:solidFill>
                  <a:srgbClr val="7030A0"/>
                </a:solidFill>
                <a:latin typeface="Open Sans" pitchFamily="2" charset="0"/>
                <a:ea typeface="Open Sans" pitchFamily="2" charset="0"/>
                <a:cs typeface="Open Sans" pitchFamily="2" charset="0"/>
              </a:rPr>
              <a:t>01</a:t>
            </a:r>
          </a:p>
          <a:p>
            <a:pPr algn="ctr"/>
            <a:r>
              <a:rPr lang="en-US" altLang="ko-KR" sz="2400" dirty="0">
                <a:solidFill>
                  <a:srgbClr val="7030A0"/>
                </a:solidFill>
                <a:latin typeface="Open Sans" pitchFamily="2" charset="0"/>
                <a:ea typeface="Noto Sans KR" panose="020B0500000000000000" pitchFamily="34" charset="-127"/>
                <a:cs typeface="Open Sans" pitchFamily="2" charset="0"/>
              </a:rPr>
              <a:t>Metadata</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grpSp>
        <p:nvGrpSpPr>
          <p:cNvPr id="13" name="그룹 12">
            <a:extLst>
              <a:ext uri="{FF2B5EF4-FFF2-40B4-BE49-F238E27FC236}">
                <a16:creationId xmlns:a16="http://schemas.microsoft.com/office/drawing/2014/main" id="{7A532407-4AF9-B7A8-DA2C-61E2D048B42E}"/>
              </a:ext>
            </a:extLst>
          </p:cNvPr>
          <p:cNvGrpSpPr/>
          <p:nvPr/>
        </p:nvGrpSpPr>
        <p:grpSpPr>
          <a:xfrm>
            <a:off x="3160248" y="1673933"/>
            <a:ext cx="687895" cy="687895"/>
            <a:chOff x="2217256" y="1925343"/>
            <a:chExt cx="687895" cy="687895"/>
          </a:xfrm>
        </p:grpSpPr>
        <p:grpSp>
          <p:nvGrpSpPr>
            <p:cNvPr id="36" name="그룹 35">
              <a:extLst>
                <a:ext uri="{FF2B5EF4-FFF2-40B4-BE49-F238E27FC236}">
                  <a16:creationId xmlns:a16="http://schemas.microsoft.com/office/drawing/2014/main" id="{92E6050B-396A-D9A5-B88F-64245D975CC5}"/>
                </a:ext>
              </a:extLst>
            </p:cNvPr>
            <p:cNvGrpSpPr/>
            <p:nvPr/>
          </p:nvGrpSpPr>
          <p:grpSpPr>
            <a:xfrm>
              <a:off x="2217256" y="1925343"/>
              <a:ext cx="468981" cy="468981"/>
              <a:chOff x="1235310" y="1490798"/>
              <a:chExt cx="468981" cy="468981"/>
            </a:xfrm>
          </p:grpSpPr>
          <p:sp>
            <p:nvSpPr>
              <p:cNvPr id="43" name="타원 42">
                <a:extLst>
                  <a:ext uri="{FF2B5EF4-FFF2-40B4-BE49-F238E27FC236}">
                    <a16:creationId xmlns:a16="http://schemas.microsoft.com/office/drawing/2014/main" id="{85E014C3-E87D-76A8-7DC3-415A3CD46417}"/>
                  </a:ext>
                </a:extLst>
              </p:cNvPr>
              <p:cNvSpPr/>
              <p:nvPr/>
            </p:nvSpPr>
            <p:spPr>
              <a:xfrm rot="20618353">
                <a:off x="1235310" y="1490798"/>
                <a:ext cx="468981" cy="468981"/>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4" name="직선 연결선 43">
                <a:extLst>
                  <a:ext uri="{FF2B5EF4-FFF2-40B4-BE49-F238E27FC236}">
                    <a16:creationId xmlns:a16="http://schemas.microsoft.com/office/drawing/2014/main" id="{914AAE7B-9E70-5587-C886-76ABC50DAE98}"/>
                  </a:ext>
                </a:extLst>
              </p:cNvPr>
              <p:cNvCxnSpPr>
                <a:stCxn id="43" idx="1"/>
                <a:endCxn id="43" idx="5"/>
              </p:cNvCxnSpPr>
              <p:nvPr/>
            </p:nvCxnSpPr>
            <p:spPr>
              <a:xfrm rot="20618353">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BF95FB41-E1FB-E0FC-3236-7308FE138E6C}"/>
                  </a:ext>
                </a:extLst>
              </p:cNvPr>
              <p:cNvCxnSpPr>
                <a:stCxn id="43" idx="7"/>
                <a:endCxn id="43" idx="3"/>
              </p:cNvCxnSpPr>
              <p:nvPr/>
            </p:nvCxnSpPr>
            <p:spPr>
              <a:xfrm rot="20618353" flipH="1">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E2BC5528-0F1D-8715-9A0A-6438BEA250F3}"/>
                  </a:ext>
                </a:extLst>
              </p:cNvPr>
              <p:cNvCxnSpPr>
                <a:stCxn id="43" idx="0"/>
                <a:endCxn id="43" idx="4"/>
              </p:cNvCxnSpPr>
              <p:nvPr/>
            </p:nvCxnSpPr>
            <p:spPr>
              <a:xfrm rot="20618353">
                <a:off x="1469801" y="1490798"/>
                <a:ext cx="0" cy="468981"/>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E577D9DC-65BC-D6DB-8B59-1A699EBBB836}"/>
                  </a:ext>
                </a:extLst>
              </p:cNvPr>
              <p:cNvCxnSpPr>
                <a:stCxn id="43" idx="2"/>
                <a:endCxn id="43" idx="6"/>
              </p:cNvCxnSpPr>
              <p:nvPr/>
            </p:nvCxnSpPr>
            <p:spPr>
              <a:xfrm rot="20618353">
                <a:off x="1235310" y="1725289"/>
                <a:ext cx="468981"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7" name="그룹 36">
              <a:extLst>
                <a:ext uri="{FF2B5EF4-FFF2-40B4-BE49-F238E27FC236}">
                  <a16:creationId xmlns:a16="http://schemas.microsoft.com/office/drawing/2014/main" id="{29081647-5119-2353-2E1D-0E39CAADD4FE}"/>
                </a:ext>
              </a:extLst>
            </p:cNvPr>
            <p:cNvGrpSpPr/>
            <p:nvPr/>
          </p:nvGrpSpPr>
          <p:grpSpPr>
            <a:xfrm>
              <a:off x="2580439" y="2288526"/>
              <a:ext cx="324712" cy="324712"/>
              <a:chOff x="5032995" y="1955952"/>
              <a:chExt cx="649424" cy="649424"/>
            </a:xfrm>
          </p:grpSpPr>
          <p:sp>
            <p:nvSpPr>
              <p:cNvPr id="38" name="타원 37">
                <a:extLst>
                  <a:ext uri="{FF2B5EF4-FFF2-40B4-BE49-F238E27FC236}">
                    <a16:creationId xmlns:a16="http://schemas.microsoft.com/office/drawing/2014/main" id="{033B73E9-2A2A-DEE8-EE97-566B6142DA39}"/>
                  </a:ext>
                </a:extLst>
              </p:cNvPr>
              <p:cNvSpPr/>
              <p:nvPr/>
            </p:nvSpPr>
            <p:spPr>
              <a:xfrm rot="15386503">
                <a:off x="5032995" y="1955952"/>
                <a:ext cx="649424" cy="64942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연결선 38">
                <a:extLst>
                  <a:ext uri="{FF2B5EF4-FFF2-40B4-BE49-F238E27FC236}">
                    <a16:creationId xmlns:a16="http://schemas.microsoft.com/office/drawing/2014/main" id="{195455B2-4D12-C069-F7E4-859CEDC15A73}"/>
                  </a:ext>
                </a:extLst>
              </p:cNvPr>
              <p:cNvCxnSpPr>
                <a:stCxn id="38" idx="1"/>
                <a:endCxn id="38" idx="5"/>
              </p:cNvCxnSpPr>
              <p:nvPr/>
            </p:nvCxnSpPr>
            <p:spPr>
              <a:xfrm rot="15386503">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2B76DFC1-5839-FE5B-EC57-866188B99A04}"/>
                  </a:ext>
                </a:extLst>
              </p:cNvPr>
              <p:cNvCxnSpPr>
                <a:stCxn id="38" idx="7"/>
                <a:endCxn id="38" idx="3"/>
              </p:cNvCxnSpPr>
              <p:nvPr/>
            </p:nvCxnSpPr>
            <p:spPr>
              <a:xfrm rot="15386503" flipH="1">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C66174D0-082C-AABC-04FD-E47A90279F0E}"/>
                  </a:ext>
                </a:extLst>
              </p:cNvPr>
              <p:cNvCxnSpPr>
                <a:stCxn id="38" idx="0"/>
                <a:endCxn id="38" idx="4"/>
              </p:cNvCxnSpPr>
              <p:nvPr/>
            </p:nvCxnSpPr>
            <p:spPr>
              <a:xfrm rot="15386503">
                <a:off x="5357707" y="1955952"/>
                <a:ext cx="0" cy="649424"/>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F3F213B1-F54B-9D3F-0B13-8F2E0E179F05}"/>
                  </a:ext>
                </a:extLst>
              </p:cNvPr>
              <p:cNvCxnSpPr>
                <a:stCxn id="38" idx="2"/>
                <a:endCxn id="38" idx="6"/>
              </p:cNvCxnSpPr>
              <p:nvPr/>
            </p:nvCxnSpPr>
            <p:spPr>
              <a:xfrm rot="15386503">
                <a:off x="5032995" y="2280664"/>
                <a:ext cx="649424"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48" name="그룹 47">
            <a:extLst>
              <a:ext uri="{FF2B5EF4-FFF2-40B4-BE49-F238E27FC236}">
                <a16:creationId xmlns:a16="http://schemas.microsoft.com/office/drawing/2014/main" id="{86A0CC14-5F5E-C625-1C97-5A3F792331BB}"/>
              </a:ext>
            </a:extLst>
          </p:cNvPr>
          <p:cNvGrpSpPr/>
          <p:nvPr/>
        </p:nvGrpSpPr>
        <p:grpSpPr>
          <a:xfrm>
            <a:off x="5188115" y="1240853"/>
            <a:ext cx="912260" cy="1171431"/>
            <a:chOff x="4555012" y="2236359"/>
            <a:chExt cx="912260" cy="1171431"/>
          </a:xfrm>
        </p:grpSpPr>
        <p:grpSp>
          <p:nvGrpSpPr>
            <p:cNvPr id="49" name="그룹 48">
              <a:extLst>
                <a:ext uri="{FF2B5EF4-FFF2-40B4-BE49-F238E27FC236}">
                  <a16:creationId xmlns:a16="http://schemas.microsoft.com/office/drawing/2014/main" id="{5DDF917A-7C58-E8E4-EE99-7E2B013E5B90}"/>
                </a:ext>
              </a:extLst>
            </p:cNvPr>
            <p:cNvGrpSpPr/>
            <p:nvPr/>
          </p:nvGrpSpPr>
          <p:grpSpPr>
            <a:xfrm>
              <a:off x="4555012" y="2719895"/>
              <a:ext cx="468981" cy="468981"/>
              <a:chOff x="1235310" y="1490798"/>
              <a:chExt cx="468981" cy="468981"/>
            </a:xfrm>
          </p:grpSpPr>
          <p:sp>
            <p:nvSpPr>
              <p:cNvPr id="61" name="타원 60">
                <a:extLst>
                  <a:ext uri="{FF2B5EF4-FFF2-40B4-BE49-F238E27FC236}">
                    <a16:creationId xmlns:a16="http://schemas.microsoft.com/office/drawing/2014/main" id="{7B06144D-B899-DEEB-8E5A-6E234D2EC9D0}"/>
                  </a:ext>
                </a:extLst>
              </p:cNvPr>
              <p:cNvSpPr/>
              <p:nvPr/>
            </p:nvSpPr>
            <p:spPr>
              <a:xfrm rot="20618353">
                <a:off x="1235310" y="1490798"/>
                <a:ext cx="468981" cy="468981"/>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연결선 61">
                <a:extLst>
                  <a:ext uri="{FF2B5EF4-FFF2-40B4-BE49-F238E27FC236}">
                    <a16:creationId xmlns:a16="http://schemas.microsoft.com/office/drawing/2014/main" id="{E44F682B-2C0A-164D-BB73-394F25685C84}"/>
                  </a:ext>
                </a:extLst>
              </p:cNvPr>
              <p:cNvCxnSpPr>
                <a:stCxn id="61" idx="1"/>
                <a:endCxn id="61" idx="5"/>
              </p:cNvCxnSpPr>
              <p:nvPr/>
            </p:nvCxnSpPr>
            <p:spPr>
              <a:xfrm rot="20618353">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27C39D88-537D-EBEA-946E-8D7620904EBE}"/>
                  </a:ext>
                </a:extLst>
              </p:cNvPr>
              <p:cNvCxnSpPr>
                <a:stCxn id="61" idx="7"/>
                <a:endCxn id="61" idx="3"/>
              </p:cNvCxnSpPr>
              <p:nvPr/>
            </p:nvCxnSpPr>
            <p:spPr>
              <a:xfrm rot="20618353" flipH="1">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5B1E322C-435C-178C-60D8-B586EAA2A829}"/>
                  </a:ext>
                </a:extLst>
              </p:cNvPr>
              <p:cNvCxnSpPr>
                <a:stCxn id="61" idx="0"/>
                <a:endCxn id="61" idx="4"/>
              </p:cNvCxnSpPr>
              <p:nvPr/>
            </p:nvCxnSpPr>
            <p:spPr>
              <a:xfrm rot="20618353">
                <a:off x="1469801" y="1490798"/>
                <a:ext cx="0" cy="468981"/>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DFF58184-5691-9769-44CD-9990102F1840}"/>
                  </a:ext>
                </a:extLst>
              </p:cNvPr>
              <p:cNvCxnSpPr>
                <a:stCxn id="61" idx="2"/>
                <a:endCxn id="61" idx="6"/>
              </p:cNvCxnSpPr>
              <p:nvPr/>
            </p:nvCxnSpPr>
            <p:spPr>
              <a:xfrm rot="20618353">
                <a:off x="1235310" y="1725289"/>
                <a:ext cx="468981"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50" name="그룹 49">
              <a:extLst>
                <a:ext uri="{FF2B5EF4-FFF2-40B4-BE49-F238E27FC236}">
                  <a16:creationId xmlns:a16="http://schemas.microsoft.com/office/drawing/2014/main" id="{28301428-D538-DC89-3504-23105FBAB52A}"/>
                </a:ext>
              </a:extLst>
            </p:cNvPr>
            <p:cNvGrpSpPr/>
            <p:nvPr/>
          </p:nvGrpSpPr>
          <p:grpSpPr>
            <a:xfrm>
              <a:off x="4918195" y="3083078"/>
              <a:ext cx="324712" cy="324712"/>
              <a:chOff x="5032995" y="1955952"/>
              <a:chExt cx="649424" cy="649424"/>
            </a:xfrm>
          </p:grpSpPr>
          <p:sp>
            <p:nvSpPr>
              <p:cNvPr id="56" name="타원 55">
                <a:extLst>
                  <a:ext uri="{FF2B5EF4-FFF2-40B4-BE49-F238E27FC236}">
                    <a16:creationId xmlns:a16="http://schemas.microsoft.com/office/drawing/2014/main" id="{984D95A2-D265-C317-4C17-26E5287C33F9}"/>
                  </a:ext>
                </a:extLst>
              </p:cNvPr>
              <p:cNvSpPr/>
              <p:nvPr/>
            </p:nvSpPr>
            <p:spPr>
              <a:xfrm rot="15386503">
                <a:off x="5032995" y="1955952"/>
                <a:ext cx="649424" cy="64942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7" name="직선 연결선 56">
                <a:extLst>
                  <a:ext uri="{FF2B5EF4-FFF2-40B4-BE49-F238E27FC236}">
                    <a16:creationId xmlns:a16="http://schemas.microsoft.com/office/drawing/2014/main" id="{6E37C6C7-4F20-B35C-DAC3-B6982870C846}"/>
                  </a:ext>
                </a:extLst>
              </p:cNvPr>
              <p:cNvCxnSpPr>
                <a:stCxn id="56" idx="1"/>
                <a:endCxn id="56" idx="5"/>
              </p:cNvCxnSpPr>
              <p:nvPr/>
            </p:nvCxnSpPr>
            <p:spPr>
              <a:xfrm rot="15386503">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FA67ED6D-DDAD-9FC6-70C5-C718C9DADEEB}"/>
                  </a:ext>
                </a:extLst>
              </p:cNvPr>
              <p:cNvCxnSpPr>
                <a:stCxn id="56" idx="7"/>
                <a:endCxn id="56" idx="3"/>
              </p:cNvCxnSpPr>
              <p:nvPr/>
            </p:nvCxnSpPr>
            <p:spPr>
              <a:xfrm rot="15386503" flipH="1">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id="{CF62EC8F-2CB3-31F4-552E-B4CF35823972}"/>
                  </a:ext>
                </a:extLst>
              </p:cNvPr>
              <p:cNvCxnSpPr>
                <a:stCxn id="56" idx="0"/>
                <a:endCxn id="56" idx="4"/>
              </p:cNvCxnSpPr>
              <p:nvPr/>
            </p:nvCxnSpPr>
            <p:spPr>
              <a:xfrm rot="15386503">
                <a:off x="5357707" y="1955952"/>
                <a:ext cx="0" cy="649424"/>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4C392CE4-B232-D51E-A479-7D81B6B5B9B4}"/>
                  </a:ext>
                </a:extLst>
              </p:cNvPr>
              <p:cNvCxnSpPr>
                <a:stCxn id="56" idx="2"/>
                <a:endCxn id="56" idx="6"/>
              </p:cNvCxnSpPr>
              <p:nvPr/>
            </p:nvCxnSpPr>
            <p:spPr>
              <a:xfrm rot="15386503">
                <a:off x="5032995" y="2280664"/>
                <a:ext cx="649424"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51" name="타원 50">
              <a:extLst>
                <a:ext uri="{FF2B5EF4-FFF2-40B4-BE49-F238E27FC236}">
                  <a16:creationId xmlns:a16="http://schemas.microsoft.com/office/drawing/2014/main" id="{58BC2765-21DE-CFED-C71A-C546193E064E}"/>
                </a:ext>
              </a:extLst>
            </p:cNvPr>
            <p:cNvSpPr/>
            <p:nvPr/>
          </p:nvSpPr>
          <p:spPr>
            <a:xfrm rot="463851">
              <a:off x="4853445" y="2236359"/>
              <a:ext cx="613827" cy="613827"/>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직선 연결선 51">
              <a:extLst>
                <a:ext uri="{FF2B5EF4-FFF2-40B4-BE49-F238E27FC236}">
                  <a16:creationId xmlns:a16="http://schemas.microsoft.com/office/drawing/2014/main" id="{71D5F7C9-2835-828B-EA31-F2A54CBB9A6A}"/>
                </a:ext>
              </a:extLst>
            </p:cNvPr>
            <p:cNvCxnSpPr>
              <a:stCxn id="51" idx="1"/>
              <a:endCxn id="51" idx="5"/>
            </p:cNvCxnSpPr>
            <p:nvPr/>
          </p:nvCxnSpPr>
          <p:spPr>
            <a:xfrm rot="463851">
              <a:off x="4943338" y="2326252"/>
              <a:ext cx="434041" cy="434041"/>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5C442A82-B69E-4949-7C8E-F8A66C19D9E6}"/>
                </a:ext>
              </a:extLst>
            </p:cNvPr>
            <p:cNvCxnSpPr>
              <a:stCxn id="51" idx="7"/>
              <a:endCxn id="51" idx="3"/>
            </p:cNvCxnSpPr>
            <p:nvPr/>
          </p:nvCxnSpPr>
          <p:spPr>
            <a:xfrm rot="463851" flipH="1">
              <a:off x="4943338" y="2326252"/>
              <a:ext cx="434041" cy="434041"/>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1263A339-591D-88FF-4F3A-0B653B0765B0}"/>
                </a:ext>
              </a:extLst>
            </p:cNvPr>
            <p:cNvCxnSpPr>
              <a:stCxn id="51" idx="0"/>
              <a:endCxn id="51" idx="4"/>
            </p:cNvCxnSpPr>
            <p:nvPr/>
          </p:nvCxnSpPr>
          <p:spPr>
            <a:xfrm rot="463851">
              <a:off x="5160359" y="2236359"/>
              <a:ext cx="0" cy="613827"/>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7C72B0A6-A06C-D386-2F28-729C488573A5}"/>
                </a:ext>
              </a:extLst>
            </p:cNvPr>
            <p:cNvCxnSpPr>
              <a:stCxn id="51" idx="2"/>
              <a:endCxn id="51" idx="6"/>
            </p:cNvCxnSpPr>
            <p:nvPr/>
          </p:nvCxnSpPr>
          <p:spPr>
            <a:xfrm rot="463851">
              <a:off x="4853445" y="2543273"/>
              <a:ext cx="613827" cy="0"/>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2D4BF78D-976F-FF05-5C11-55C34AB5B434}"/>
              </a:ext>
            </a:extLst>
          </p:cNvPr>
          <p:cNvGrpSpPr/>
          <p:nvPr/>
        </p:nvGrpSpPr>
        <p:grpSpPr>
          <a:xfrm>
            <a:off x="7321371" y="1241400"/>
            <a:ext cx="938827" cy="1171859"/>
            <a:chOff x="6263996" y="3245007"/>
            <a:chExt cx="938827" cy="1171859"/>
          </a:xfrm>
        </p:grpSpPr>
        <p:grpSp>
          <p:nvGrpSpPr>
            <p:cNvPr id="67" name="그룹 66">
              <a:extLst>
                <a:ext uri="{FF2B5EF4-FFF2-40B4-BE49-F238E27FC236}">
                  <a16:creationId xmlns:a16="http://schemas.microsoft.com/office/drawing/2014/main" id="{6BF0A809-ED90-ECEE-D5D9-FA5BECA30A45}"/>
                </a:ext>
              </a:extLst>
            </p:cNvPr>
            <p:cNvGrpSpPr/>
            <p:nvPr/>
          </p:nvGrpSpPr>
          <p:grpSpPr>
            <a:xfrm>
              <a:off x="6263996" y="3728971"/>
              <a:ext cx="468981" cy="468981"/>
              <a:chOff x="1235310" y="1490798"/>
              <a:chExt cx="468981" cy="468981"/>
            </a:xfrm>
          </p:grpSpPr>
          <p:sp>
            <p:nvSpPr>
              <p:cNvPr id="86" name="타원 85">
                <a:extLst>
                  <a:ext uri="{FF2B5EF4-FFF2-40B4-BE49-F238E27FC236}">
                    <a16:creationId xmlns:a16="http://schemas.microsoft.com/office/drawing/2014/main" id="{A32FA29E-CC61-FDF4-6EC4-7A22DECC1E6E}"/>
                  </a:ext>
                </a:extLst>
              </p:cNvPr>
              <p:cNvSpPr/>
              <p:nvPr/>
            </p:nvSpPr>
            <p:spPr>
              <a:xfrm rot="20618353">
                <a:off x="1235310" y="1490798"/>
                <a:ext cx="468981" cy="468981"/>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7" name="직선 연결선 86">
                <a:extLst>
                  <a:ext uri="{FF2B5EF4-FFF2-40B4-BE49-F238E27FC236}">
                    <a16:creationId xmlns:a16="http://schemas.microsoft.com/office/drawing/2014/main" id="{5A1C5132-3BFE-BF13-A872-A2193A83A637}"/>
                  </a:ext>
                </a:extLst>
              </p:cNvPr>
              <p:cNvCxnSpPr>
                <a:stCxn id="86" idx="1"/>
                <a:endCxn id="86" idx="5"/>
              </p:cNvCxnSpPr>
              <p:nvPr/>
            </p:nvCxnSpPr>
            <p:spPr>
              <a:xfrm rot="20618353">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17CD359D-1B91-3EAB-092A-14290A1768B6}"/>
                  </a:ext>
                </a:extLst>
              </p:cNvPr>
              <p:cNvCxnSpPr>
                <a:stCxn id="86" idx="7"/>
                <a:endCxn id="86" idx="3"/>
              </p:cNvCxnSpPr>
              <p:nvPr/>
            </p:nvCxnSpPr>
            <p:spPr>
              <a:xfrm rot="20618353" flipH="1">
                <a:off x="1303990" y="1559478"/>
                <a:ext cx="331620" cy="33162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7479FFA4-24D3-0D52-3032-6BDF177D7B29}"/>
                  </a:ext>
                </a:extLst>
              </p:cNvPr>
              <p:cNvCxnSpPr>
                <a:stCxn id="86" idx="0"/>
                <a:endCxn id="86" idx="4"/>
              </p:cNvCxnSpPr>
              <p:nvPr/>
            </p:nvCxnSpPr>
            <p:spPr>
              <a:xfrm rot="20618353">
                <a:off x="1469801" y="1490798"/>
                <a:ext cx="0" cy="468981"/>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9DA52FA5-206E-888B-4ACD-FE4621EA954F}"/>
                  </a:ext>
                </a:extLst>
              </p:cNvPr>
              <p:cNvCxnSpPr>
                <a:stCxn id="86" idx="2"/>
                <a:endCxn id="86" idx="6"/>
              </p:cNvCxnSpPr>
              <p:nvPr/>
            </p:nvCxnSpPr>
            <p:spPr>
              <a:xfrm rot="20618353">
                <a:off x="1235310" y="1725289"/>
                <a:ext cx="468981"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68" name="그룹 67">
              <a:extLst>
                <a:ext uri="{FF2B5EF4-FFF2-40B4-BE49-F238E27FC236}">
                  <a16:creationId xmlns:a16="http://schemas.microsoft.com/office/drawing/2014/main" id="{FD7E3AED-B1AA-423D-9B23-DF60A8790BF2}"/>
                </a:ext>
              </a:extLst>
            </p:cNvPr>
            <p:cNvGrpSpPr/>
            <p:nvPr/>
          </p:nvGrpSpPr>
          <p:grpSpPr>
            <a:xfrm>
              <a:off x="6627179" y="4092154"/>
              <a:ext cx="324712" cy="324712"/>
              <a:chOff x="5032995" y="1955952"/>
              <a:chExt cx="649424" cy="649424"/>
            </a:xfrm>
          </p:grpSpPr>
          <p:sp>
            <p:nvSpPr>
              <p:cNvPr id="81" name="타원 80">
                <a:extLst>
                  <a:ext uri="{FF2B5EF4-FFF2-40B4-BE49-F238E27FC236}">
                    <a16:creationId xmlns:a16="http://schemas.microsoft.com/office/drawing/2014/main" id="{C0F00525-A171-8AB8-D3E7-DCB909F8B4E9}"/>
                  </a:ext>
                </a:extLst>
              </p:cNvPr>
              <p:cNvSpPr/>
              <p:nvPr/>
            </p:nvSpPr>
            <p:spPr>
              <a:xfrm rot="15386503">
                <a:off x="5032995" y="1955952"/>
                <a:ext cx="649424" cy="64942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2" name="직선 연결선 81">
                <a:extLst>
                  <a:ext uri="{FF2B5EF4-FFF2-40B4-BE49-F238E27FC236}">
                    <a16:creationId xmlns:a16="http://schemas.microsoft.com/office/drawing/2014/main" id="{CC79D989-B961-13C1-16A8-BCA57F084FC8}"/>
                  </a:ext>
                </a:extLst>
              </p:cNvPr>
              <p:cNvCxnSpPr>
                <a:stCxn id="81" idx="1"/>
                <a:endCxn id="81" idx="5"/>
              </p:cNvCxnSpPr>
              <p:nvPr/>
            </p:nvCxnSpPr>
            <p:spPr>
              <a:xfrm rot="15386503">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BD3E4DE3-2834-B502-D576-B178A62A8290}"/>
                  </a:ext>
                </a:extLst>
              </p:cNvPr>
              <p:cNvCxnSpPr>
                <a:stCxn id="81" idx="7"/>
                <a:endCxn id="81" idx="3"/>
              </p:cNvCxnSpPr>
              <p:nvPr/>
            </p:nvCxnSpPr>
            <p:spPr>
              <a:xfrm rot="15386503" flipH="1">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a16="http://schemas.microsoft.com/office/drawing/2014/main" id="{5F997EB7-1D5A-39B4-D88D-C683C3383ADA}"/>
                  </a:ext>
                </a:extLst>
              </p:cNvPr>
              <p:cNvCxnSpPr>
                <a:stCxn id="81" idx="0"/>
                <a:endCxn id="81" idx="4"/>
              </p:cNvCxnSpPr>
              <p:nvPr/>
            </p:nvCxnSpPr>
            <p:spPr>
              <a:xfrm rot="15386503">
                <a:off x="5357707" y="1955952"/>
                <a:ext cx="0" cy="649424"/>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13F55D95-B13A-E02D-1044-1C7AD78DC032}"/>
                  </a:ext>
                </a:extLst>
              </p:cNvPr>
              <p:cNvCxnSpPr>
                <a:stCxn id="81" idx="2"/>
                <a:endCxn id="81" idx="6"/>
              </p:cNvCxnSpPr>
              <p:nvPr/>
            </p:nvCxnSpPr>
            <p:spPr>
              <a:xfrm rot="15386503">
                <a:off x="5032995" y="2280664"/>
                <a:ext cx="649424"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69" name="그룹 68">
              <a:extLst>
                <a:ext uri="{FF2B5EF4-FFF2-40B4-BE49-F238E27FC236}">
                  <a16:creationId xmlns:a16="http://schemas.microsoft.com/office/drawing/2014/main" id="{C253A875-56BA-0686-5E4D-CE46628B4FBE}"/>
                </a:ext>
              </a:extLst>
            </p:cNvPr>
            <p:cNvGrpSpPr/>
            <p:nvPr/>
          </p:nvGrpSpPr>
          <p:grpSpPr>
            <a:xfrm>
              <a:off x="6572402" y="3245007"/>
              <a:ext cx="613827" cy="613827"/>
              <a:chOff x="6537811" y="149906"/>
              <a:chExt cx="1227653" cy="1227653"/>
            </a:xfrm>
          </p:grpSpPr>
          <p:sp>
            <p:nvSpPr>
              <p:cNvPr id="76" name="타원 75">
                <a:extLst>
                  <a:ext uri="{FF2B5EF4-FFF2-40B4-BE49-F238E27FC236}">
                    <a16:creationId xmlns:a16="http://schemas.microsoft.com/office/drawing/2014/main" id="{B7E58CC9-32DB-376F-372D-E6FC82E484AE}"/>
                  </a:ext>
                </a:extLst>
              </p:cNvPr>
              <p:cNvSpPr/>
              <p:nvPr/>
            </p:nvSpPr>
            <p:spPr>
              <a:xfrm rot="463851">
                <a:off x="6537811" y="149906"/>
                <a:ext cx="1227653" cy="1227653"/>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직선 연결선 76">
                <a:extLst>
                  <a:ext uri="{FF2B5EF4-FFF2-40B4-BE49-F238E27FC236}">
                    <a16:creationId xmlns:a16="http://schemas.microsoft.com/office/drawing/2014/main" id="{4D508FF0-B875-9D43-A4C0-C6478C5C565D}"/>
                  </a:ext>
                </a:extLst>
              </p:cNvPr>
              <p:cNvCxnSpPr>
                <a:stCxn id="76" idx="1"/>
                <a:endCxn id="76" idx="5"/>
              </p:cNvCxnSpPr>
              <p:nvPr/>
            </p:nvCxnSpPr>
            <p:spPr>
              <a:xfrm rot="463851">
                <a:off x="6717596" y="329691"/>
                <a:ext cx="868082" cy="868082"/>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C815E-64C9-4437-59DC-B7956BC05F9C}"/>
                  </a:ext>
                </a:extLst>
              </p:cNvPr>
              <p:cNvCxnSpPr>
                <a:stCxn id="76" idx="7"/>
                <a:endCxn id="76" idx="3"/>
              </p:cNvCxnSpPr>
              <p:nvPr/>
            </p:nvCxnSpPr>
            <p:spPr>
              <a:xfrm rot="463851" flipH="1">
                <a:off x="6717596" y="329691"/>
                <a:ext cx="868082" cy="868082"/>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7A9AAC22-D557-FC58-1B0F-795DD779F16E}"/>
                  </a:ext>
                </a:extLst>
              </p:cNvPr>
              <p:cNvCxnSpPr>
                <a:stCxn id="76" idx="0"/>
                <a:endCxn id="76" idx="4"/>
              </p:cNvCxnSpPr>
              <p:nvPr/>
            </p:nvCxnSpPr>
            <p:spPr>
              <a:xfrm rot="463851">
                <a:off x="7151638" y="149906"/>
                <a:ext cx="0" cy="1227653"/>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3DB460D2-C5FD-775D-A64B-DCB23493BA05}"/>
                  </a:ext>
                </a:extLst>
              </p:cNvPr>
              <p:cNvCxnSpPr>
                <a:stCxn id="76" idx="2"/>
                <a:endCxn id="76" idx="6"/>
              </p:cNvCxnSpPr>
              <p:nvPr/>
            </p:nvCxnSpPr>
            <p:spPr>
              <a:xfrm rot="463851">
                <a:off x="6537811" y="763733"/>
                <a:ext cx="1227653" cy="0"/>
              </a:xfrm>
              <a:prstGeom prst="line">
                <a:avLst/>
              </a:prstGeom>
              <a:ln w="25400" cap="rnd">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70" name="그룹 69">
              <a:extLst>
                <a:ext uri="{FF2B5EF4-FFF2-40B4-BE49-F238E27FC236}">
                  <a16:creationId xmlns:a16="http://schemas.microsoft.com/office/drawing/2014/main" id="{CC348F4B-4FB8-72E5-24FF-D0A1249A6653}"/>
                </a:ext>
              </a:extLst>
            </p:cNvPr>
            <p:cNvGrpSpPr/>
            <p:nvPr/>
          </p:nvGrpSpPr>
          <p:grpSpPr>
            <a:xfrm rot="20554440">
              <a:off x="7002405" y="4134931"/>
              <a:ext cx="200418" cy="200418"/>
              <a:chOff x="5032995" y="1955952"/>
              <a:chExt cx="649424" cy="649424"/>
            </a:xfrm>
          </p:grpSpPr>
          <p:sp>
            <p:nvSpPr>
              <p:cNvPr id="71" name="타원 70">
                <a:extLst>
                  <a:ext uri="{FF2B5EF4-FFF2-40B4-BE49-F238E27FC236}">
                    <a16:creationId xmlns:a16="http://schemas.microsoft.com/office/drawing/2014/main" id="{AD66E0FA-CB24-9944-5DC2-3C31CE7B49B7}"/>
                  </a:ext>
                </a:extLst>
              </p:cNvPr>
              <p:cNvSpPr/>
              <p:nvPr/>
            </p:nvSpPr>
            <p:spPr>
              <a:xfrm rot="15386503">
                <a:off x="5032995" y="1955952"/>
                <a:ext cx="649424" cy="64942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직선 연결선 71">
                <a:extLst>
                  <a:ext uri="{FF2B5EF4-FFF2-40B4-BE49-F238E27FC236}">
                    <a16:creationId xmlns:a16="http://schemas.microsoft.com/office/drawing/2014/main" id="{573C35BA-746B-BA0F-DF6E-73FFCEECA18F}"/>
                  </a:ext>
                </a:extLst>
              </p:cNvPr>
              <p:cNvCxnSpPr>
                <a:stCxn id="71" idx="1"/>
                <a:endCxn id="71" idx="5"/>
              </p:cNvCxnSpPr>
              <p:nvPr/>
            </p:nvCxnSpPr>
            <p:spPr>
              <a:xfrm rot="15386503">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4E96B88E-C620-2114-3F87-7594974233E3}"/>
                  </a:ext>
                </a:extLst>
              </p:cNvPr>
              <p:cNvCxnSpPr>
                <a:stCxn id="71" idx="7"/>
                <a:endCxn id="71" idx="3"/>
              </p:cNvCxnSpPr>
              <p:nvPr/>
            </p:nvCxnSpPr>
            <p:spPr>
              <a:xfrm rot="15386503" flipH="1">
                <a:off x="5128101" y="2051058"/>
                <a:ext cx="459212" cy="459212"/>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9A98165E-6A9E-FEC7-8121-62E0E0ABBBA9}"/>
                  </a:ext>
                </a:extLst>
              </p:cNvPr>
              <p:cNvCxnSpPr>
                <a:stCxn id="71" idx="0"/>
                <a:endCxn id="71" idx="4"/>
              </p:cNvCxnSpPr>
              <p:nvPr/>
            </p:nvCxnSpPr>
            <p:spPr>
              <a:xfrm rot="15386503">
                <a:off x="5357707" y="1955952"/>
                <a:ext cx="0" cy="649424"/>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995C6F3F-7536-011D-3709-71FC5482AD94}"/>
                  </a:ext>
                </a:extLst>
              </p:cNvPr>
              <p:cNvCxnSpPr>
                <a:stCxn id="71" idx="2"/>
                <a:endCxn id="71" idx="6"/>
              </p:cNvCxnSpPr>
              <p:nvPr/>
            </p:nvCxnSpPr>
            <p:spPr>
              <a:xfrm rot="15386503">
                <a:off x="5032995" y="2280664"/>
                <a:ext cx="649424"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98CC678B-CB89-FBEE-2D64-CA6FCB537ED6}"/>
              </a:ext>
            </a:extLst>
          </p:cNvPr>
          <p:cNvSpPr txBox="1"/>
          <p:nvPr/>
        </p:nvSpPr>
        <p:spPr>
          <a:xfrm>
            <a:off x="2430703" y="2355726"/>
            <a:ext cx="2141297" cy="1015663"/>
          </a:xfrm>
          <a:prstGeom prst="rect">
            <a:avLst/>
          </a:prstGeom>
          <a:noFill/>
        </p:spPr>
        <p:txBody>
          <a:bodyPr wrap="square" rtlCol="0">
            <a:spAutoFit/>
          </a:bodyPr>
          <a:lstStyle/>
          <a:p>
            <a:pPr algn="ctr"/>
            <a:r>
              <a:rPr lang="en-US" altLang="ko-KR" sz="3600" dirty="0">
                <a:solidFill>
                  <a:srgbClr val="7030A0"/>
                </a:solidFill>
                <a:latin typeface="Open Sans" pitchFamily="2" charset="0"/>
                <a:ea typeface="Open Sans" pitchFamily="2" charset="0"/>
                <a:cs typeface="Open Sans" pitchFamily="2" charset="0"/>
              </a:rPr>
              <a:t>02</a:t>
            </a:r>
          </a:p>
          <a:p>
            <a:pPr algn="ctr"/>
            <a:r>
              <a:rPr lang="en-US" altLang="ko-KR" sz="2400" dirty="0">
                <a:solidFill>
                  <a:srgbClr val="7030A0"/>
                </a:solidFill>
                <a:latin typeface="Open Sans" pitchFamily="2" charset="0"/>
                <a:ea typeface="Noto Sans KR" panose="020B0500000000000000" pitchFamily="34" charset="-127"/>
                <a:cs typeface="Open Sans" pitchFamily="2" charset="0"/>
              </a:rPr>
              <a:t>Modeling</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sp>
        <p:nvSpPr>
          <p:cNvPr id="92" name="TextBox 91">
            <a:extLst>
              <a:ext uri="{FF2B5EF4-FFF2-40B4-BE49-F238E27FC236}">
                <a16:creationId xmlns:a16="http://schemas.microsoft.com/office/drawing/2014/main" id="{249501FA-E4E8-9639-B089-7F4A8E9EA4BC}"/>
              </a:ext>
            </a:extLst>
          </p:cNvPr>
          <p:cNvSpPr txBox="1"/>
          <p:nvPr/>
        </p:nvSpPr>
        <p:spPr>
          <a:xfrm>
            <a:off x="4572000" y="2355726"/>
            <a:ext cx="2141297" cy="1015663"/>
          </a:xfrm>
          <a:prstGeom prst="rect">
            <a:avLst/>
          </a:prstGeom>
          <a:noFill/>
        </p:spPr>
        <p:txBody>
          <a:bodyPr wrap="square" rtlCol="0">
            <a:spAutoFit/>
          </a:bodyPr>
          <a:lstStyle/>
          <a:p>
            <a:pPr algn="ctr"/>
            <a:r>
              <a:rPr lang="en-US" altLang="ko-KR" sz="3600" dirty="0">
                <a:solidFill>
                  <a:srgbClr val="7030A0"/>
                </a:solidFill>
                <a:latin typeface="Open Sans" pitchFamily="2" charset="0"/>
                <a:ea typeface="Open Sans" pitchFamily="2" charset="0"/>
                <a:cs typeface="Open Sans" pitchFamily="2" charset="0"/>
              </a:rPr>
              <a:t>03</a:t>
            </a:r>
          </a:p>
          <a:p>
            <a:pPr algn="ctr"/>
            <a:r>
              <a:rPr lang="en-US" altLang="ko-KR" sz="2400" dirty="0">
                <a:solidFill>
                  <a:srgbClr val="7030A0"/>
                </a:solidFill>
                <a:latin typeface="Open Sans" pitchFamily="2" charset="0"/>
                <a:ea typeface="Noto Sans KR" panose="020B0500000000000000" pitchFamily="34" charset="-127"/>
                <a:cs typeface="Open Sans" pitchFamily="2" charset="0"/>
              </a:rPr>
              <a:t>Improvement</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sp>
        <p:nvSpPr>
          <p:cNvPr id="93" name="TextBox 92">
            <a:extLst>
              <a:ext uri="{FF2B5EF4-FFF2-40B4-BE49-F238E27FC236}">
                <a16:creationId xmlns:a16="http://schemas.microsoft.com/office/drawing/2014/main" id="{F5CF35A1-69A4-8459-51AB-4D322CFD9474}"/>
              </a:ext>
            </a:extLst>
          </p:cNvPr>
          <p:cNvSpPr txBox="1"/>
          <p:nvPr/>
        </p:nvSpPr>
        <p:spPr>
          <a:xfrm>
            <a:off x="6713297" y="2359876"/>
            <a:ext cx="2141297" cy="1015663"/>
          </a:xfrm>
          <a:prstGeom prst="rect">
            <a:avLst/>
          </a:prstGeom>
          <a:noFill/>
        </p:spPr>
        <p:txBody>
          <a:bodyPr wrap="square" rtlCol="0">
            <a:spAutoFit/>
          </a:bodyPr>
          <a:lstStyle/>
          <a:p>
            <a:pPr algn="ctr"/>
            <a:r>
              <a:rPr lang="en-US" altLang="ko-KR" sz="3600" dirty="0">
                <a:solidFill>
                  <a:srgbClr val="7030A0"/>
                </a:solidFill>
                <a:latin typeface="Open Sans" pitchFamily="2" charset="0"/>
                <a:ea typeface="Open Sans" pitchFamily="2" charset="0"/>
                <a:cs typeface="Open Sans" pitchFamily="2" charset="0"/>
              </a:rPr>
              <a:t>04</a:t>
            </a:r>
          </a:p>
          <a:p>
            <a:pPr algn="ctr"/>
            <a:r>
              <a:rPr lang="en-US" altLang="ko-KR" sz="2400" dirty="0">
                <a:solidFill>
                  <a:srgbClr val="7030A0"/>
                </a:solidFill>
                <a:latin typeface="Open Sans" pitchFamily="2" charset="0"/>
                <a:ea typeface="Noto Sans KR" panose="020B0500000000000000" pitchFamily="34" charset="-127"/>
                <a:cs typeface="Open Sans" pitchFamily="2" charset="0"/>
              </a:rPr>
              <a:t>Evaluation</a:t>
            </a:r>
            <a:endParaRPr lang="ko-KR" altLang="en-US" sz="2400" dirty="0">
              <a:solidFill>
                <a:srgbClr val="7030A0"/>
              </a:solidFill>
              <a:latin typeface="Open Sans" pitchFamily="2" charset="0"/>
              <a:ea typeface="Noto Sans KR" panose="020B0500000000000000" pitchFamily="34" charset="-127"/>
              <a:cs typeface="Open Sans" pitchFamily="2" charset="0"/>
            </a:endParaRPr>
          </a:p>
        </p:txBody>
      </p:sp>
      <p:sp>
        <p:nvSpPr>
          <p:cNvPr id="94" name="TextBox 93">
            <a:extLst>
              <a:ext uri="{FF2B5EF4-FFF2-40B4-BE49-F238E27FC236}">
                <a16:creationId xmlns:a16="http://schemas.microsoft.com/office/drawing/2014/main" id="{3DDFB5AA-A32A-5E3B-D308-10E4CCA5586A}"/>
              </a:ext>
            </a:extLst>
          </p:cNvPr>
          <p:cNvSpPr txBox="1"/>
          <p:nvPr/>
        </p:nvSpPr>
        <p:spPr>
          <a:xfrm>
            <a:off x="289406" y="3465522"/>
            <a:ext cx="2141297" cy="938719"/>
          </a:xfrm>
          <a:prstGeom prst="rect">
            <a:avLst/>
          </a:prstGeom>
          <a:noFill/>
        </p:spPr>
        <p:txBody>
          <a:bodyPr wrap="square" rtlCol="0" anchor="ctr">
            <a:spAutoFit/>
          </a:bodyPr>
          <a:lstStyle/>
          <a:p>
            <a:pPr algn="ctr"/>
            <a:r>
              <a:rPr lang="ko-KR" altLang="en-US" sz="1100" b="1" dirty="0">
                <a:solidFill>
                  <a:srgbClr val="7030A0"/>
                </a:solidFill>
                <a:latin typeface="Open Sans" pitchFamily="2" charset="0"/>
                <a:ea typeface="Noto Sans KR" panose="020B0500000000000000" pitchFamily="34" charset="-127"/>
                <a:cs typeface="Open Sans" pitchFamily="2" charset="0"/>
              </a:rPr>
              <a:t>트렌드 파악</a:t>
            </a:r>
            <a:r>
              <a:rPr lang="en-US" altLang="ko-KR" sz="1100" b="1" dirty="0">
                <a:solidFill>
                  <a:srgbClr val="7030A0"/>
                </a:solidFill>
                <a:latin typeface="Open Sans" pitchFamily="2" charset="0"/>
                <a:ea typeface="Noto Sans KR" panose="020B0500000000000000" pitchFamily="34" charset="-127"/>
                <a:cs typeface="Open Sans" pitchFamily="2" charset="0"/>
              </a:rPr>
              <a:t>(EDA)</a:t>
            </a:r>
          </a:p>
          <a:p>
            <a:pPr algn="ctr"/>
            <a:endParaRPr lang="en-US" altLang="ko-KR" sz="1100" b="1"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100" b="1" dirty="0">
                <a:solidFill>
                  <a:srgbClr val="7030A0"/>
                </a:solidFill>
                <a:latin typeface="Open Sans" pitchFamily="2" charset="0"/>
                <a:ea typeface="Noto Sans KR" panose="020B0500000000000000" pitchFamily="34" charset="-127"/>
                <a:cs typeface="Open Sans" pitchFamily="2" charset="0"/>
              </a:rPr>
              <a:t>&amp;</a:t>
            </a:r>
          </a:p>
          <a:p>
            <a:pPr algn="ctr"/>
            <a:endParaRPr lang="en-US" altLang="ko-KR" sz="1100" b="1"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100" b="1" dirty="0">
                <a:solidFill>
                  <a:srgbClr val="7030A0"/>
                </a:solidFill>
                <a:latin typeface="Open Sans" pitchFamily="2" charset="0"/>
                <a:ea typeface="Noto Sans KR" panose="020B0500000000000000" pitchFamily="34" charset="-127"/>
                <a:cs typeface="Open Sans" pitchFamily="2" charset="0"/>
              </a:rPr>
              <a:t>대시보드 배포</a:t>
            </a:r>
            <a:endParaRPr lang="en-US" altLang="ko-KR" sz="1100" b="1" dirty="0">
              <a:solidFill>
                <a:srgbClr val="7030A0"/>
              </a:solidFill>
              <a:latin typeface="Open Sans" pitchFamily="2" charset="0"/>
              <a:ea typeface="Noto Sans KR" panose="020B0500000000000000" pitchFamily="34" charset="-127"/>
              <a:cs typeface="Open Sans" pitchFamily="2" charset="0"/>
            </a:endParaRPr>
          </a:p>
        </p:txBody>
      </p:sp>
      <p:sp>
        <p:nvSpPr>
          <p:cNvPr id="95" name="TextBox 94">
            <a:extLst>
              <a:ext uri="{FF2B5EF4-FFF2-40B4-BE49-F238E27FC236}">
                <a16:creationId xmlns:a16="http://schemas.microsoft.com/office/drawing/2014/main" id="{C8A5B797-F593-BE48-9849-73C3A1C72374}"/>
              </a:ext>
            </a:extLst>
          </p:cNvPr>
          <p:cNvSpPr txBox="1"/>
          <p:nvPr/>
        </p:nvSpPr>
        <p:spPr>
          <a:xfrm>
            <a:off x="2430702" y="3466262"/>
            <a:ext cx="2141297" cy="938719"/>
          </a:xfrm>
          <a:prstGeom prst="rect">
            <a:avLst/>
          </a:prstGeom>
          <a:noFill/>
        </p:spPr>
        <p:txBody>
          <a:bodyPr wrap="square" rtlCol="0" anchor="ctr">
            <a:spAutoFit/>
          </a:bodyPr>
          <a:lstStyle/>
          <a:p>
            <a:pPr algn="ctr"/>
            <a:r>
              <a:rPr lang="en-US" altLang="ko-KR" sz="1100" b="1" dirty="0">
                <a:solidFill>
                  <a:srgbClr val="7030A0"/>
                </a:solidFill>
                <a:latin typeface="Open Sans" pitchFamily="2" charset="0"/>
                <a:ea typeface="Noto Sans KR" panose="020B0500000000000000" pitchFamily="34" charset="-127"/>
                <a:cs typeface="Open Sans" pitchFamily="2" charset="0"/>
              </a:rPr>
              <a:t>MRI </a:t>
            </a:r>
            <a:r>
              <a:rPr lang="ko-KR" altLang="en-US" sz="1100" b="1" dirty="0">
                <a:solidFill>
                  <a:srgbClr val="7030A0"/>
                </a:solidFill>
                <a:latin typeface="Open Sans" pitchFamily="2" charset="0"/>
                <a:ea typeface="Noto Sans KR" panose="020B0500000000000000" pitchFamily="34" charset="-127"/>
                <a:cs typeface="Open Sans" pitchFamily="2" charset="0"/>
              </a:rPr>
              <a:t>이미지 데이터</a:t>
            </a:r>
            <a:endParaRPr lang="en-US" altLang="ko-KR" sz="1100" b="1" dirty="0">
              <a:solidFill>
                <a:srgbClr val="7030A0"/>
              </a:solidFill>
              <a:latin typeface="Open Sans" pitchFamily="2" charset="0"/>
              <a:ea typeface="Noto Sans KR" panose="020B0500000000000000" pitchFamily="34" charset="-127"/>
              <a:cs typeface="Open Sans" pitchFamily="2" charset="0"/>
            </a:endParaRPr>
          </a:p>
          <a:p>
            <a:pPr algn="ctr"/>
            <a:endParaRPr lang="en-US" altLang="ko-KR" sz="1100" b="1"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100" b="1" dirty="0">
                <a:solidFill>
                  <a:srgbClr val="7030A0"/>
                </a:solidFill>
                <a:latin typeface="Batang" panose="02030600000101010101" pitchFamily="18" charset="-127"/>
                <a:ea typeface="Batang" panose="02030600000101010101" pitchFamily="18" charset="-127"/>
                <a:cs typeface="Open Sans" pitchFamily="2" charset="0"/>
              </a:rPr>
              <a:t>↓</a:t>
            </a:r>
            <a:endParaRPr lang="en-US" altLang="ko-KR" sz="1100" b="1" dirty="0">
              <a:solidFill>
                <a:srgbClr val="7030A0"/>
              </a:solidFill>
              <a:latin typeface="Open Sans" pitchFamily="2" charset="0"/>
              <a:ea typeface="Noto Sans KR" panose="020B0500000000000000" pitchFamily="34" charset="-127"/>
              <a:cs typeface="Open Sans" pitchFamily="2" charset="0"/>
            </a:endParaRPr>
          </a:p>
          <a:p>
            <a:pPr algn="ctr"/>
            <a:endParaRPr lang="en-US" altLang="ko-KR" sz="1100" b="1"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100" b="1" dirty="0">
                <a:solidFill>
                  <a:srgbClr val="7030A0"/>
                </a:solidFill>
                <a:latin typeface="Open Sans" pitchFamily="2" charset="0"/>
                <a:ea typeface="Noto Sans KR" panose="020B0500000000000000" pitchFamily="34" charset="-127"/>
                <a:cs typeface="Open Sans" pitchFamily="2" charset="0"/>
              </a:rPr>
              <a:t>CNN </a:t>
            </a:r>
            <a:r>
              <a:rPr lang="ko-KR" altLang="en-US" sz="1100" b="1" dirty="0">
                <a:solidFill>
                  <a:srgbClr val="7030A0"/>
                </a:solidFill>
                <a:latin typeface="Open Sans" pitchFamily="2" charset="0"/>
                <a:ea typeface="Noto Sans KR" panose="020B0500000000000000" pitchFamily="34" charset="-127"/>
                <a:cs typeface="Open Sans" pitchFamily="2" charset="0"/>
              </a:rPr>
              <a:t>딥러닝 모델링</a:t>
            </a:r>
            <a:endParaRPr lang="en-US" altLang="ko-KR" sz="1100" b="1" dirty="0">
              <a:solidFill>
                <a:srgbClr val="7030A0"/>
              </a:solidFill>
              <a:latin typeface="Open Sans" pitchFamily="2" charset="0"/>
              <a:ea typeface="Noto Sans KR" panose="020B0500000000000000" pitchFamily="34" charset="-127"/>
              <a:cs typeface="Open Sans" pitchFamily="2" charset="0"/>
            </a:endParaRPr>
          </a:p>
        </p:txBody>
      </p:sp>
      <p:sp>
        <p:nvSpPr>
          <p:cNvPr id="96" name="TextBox 95">
            <a:extLst>
              <a:ext uri="{FF2B5EF4-FFF2-40B4-BE49-F238E27FC236}">
                <a16:creationId xmlns:a16="http://schemas.microsoft.com/office/drawing/2014/main" id="{98C2231A-57E7-C1E2-95C2-7D233A89B512}"/>
              </a:ext>
            </a:extLst>
          </p:cNvPr>
          <p:cNvSpPr txBox="1"/>
          <p:nvPr/>
        </p:nvSpPr>
        <p:spPr>
          <a:xfrm>
            <a:off x="4571999" y="3465522"/>
            <a:ext cx="2141297" cy="938719"/>
          </a:xfrm>
          <a:prstGeom prst="rect">
            <a:avLst/>
          </a:prstGeom>
          <a:noFill/>
        </p:spPr>
        <p:txBody>
          <a:bodyPr wrap="square" rtlCol="0" anchor="ctr">
            <a:spAutoFit/>
          </a:bodyPr>
          <a:lstStyle/>
          <a:p>
            <a:pPr algn="ctr"/>
            <a:r>
              <a:rPr lang="ko-KR" altLang="en-US" sz="1100" b="1" dirty="0">
                <a:solidFill>
                  <a:srgbClr val="7030A0"/>
                </a:solidFill>
                <a:latin typeface="Open Sans" pitchFamily="2" charset="0"/>
                <a:ea typeface="Noto Sans KR" panose="020B0500000000000000" pitchFamily="34" charset="-127"/>
                <a:cs typeface="Open Sans" pitchFamily="2" charset="0"/>
              </a:rPr>
              <a:t>사전학습 모델</a:t>
            </a:r>
            <a:endParaRPr lang="en-US" altLang="ko-KR" sz="1100" b="1" dirty="0">
              <a:solidFill>
                <a:srgbClr val="7030A0"/>
              </a:solidFill>
              <a:latin typeface="Open Sans" pitchFamily="2" charset="0"/>
              <a:ea typeface="Noto Sans KR" panose="020B0500000000000000" pitchFamily="34" charset="-127"/>
              <a:cs typeface="Open Sans" pitchFamily="2" charset="0"/>
            </a:endParaRPr>
          </a:p>
          <a:p>
            <a:pPr algn="ctr"/>
            <a:br>
              <a:rPr lang="en-US" altLang="ko-KR" sz="1100" b="1" dirty="0">
                <a:solidFill>
                  <a:srgbClr val="7030A0"/>
                </a:solidFill>
                <a:latin typeface="Open Sans" pitchFamily="2" charset="0"/>
                <a:ea typeface="Noto Sans KR" panose="020B0500000000000000" pitchFamily="34" charset="-127"/>
                <a:cs typeface="Open Sans" pitchFamily="2" charset="0"/>
              </a:rPr>
            </a:br>
            <a:r>
              <a:rPr lang="en-US" altLang="ko-KR" sz="1100" b="1" dirty="0">
                <a:solidFill>
                  <a:srgbClr val="7030A0"/>
                </a:solidFill>
                <a:latin typeface="Open Sans" pitchFamily="2" charset="0"/>
                <a:ea typeface="Noto Sans KR" panose="020B0500000000000000" pitchFamily="34" charset="-127"/>
                <a:cs typeface="Open Sans" pitchFamily="2" charset="0"/>
              </a:rPr>
              <a:t>or</a:t>
            </a:r>
          </a:p>
          <a:p>
            <a:pPr algn="ctr"/>
            <a:endParaRPr lang="en-US" altLang="ko-KR" sz="1100" b="1"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100" b="1" dirty="0" err="1">
                <a:solidFill>
                  <a:srgbClr val="7030A0"/>
                </a:solidFill>
                <a:latin typeface="Open Sans" pitchFamily="2" charset="0"/>
                <a:ea typeface="Noto Sans KR" panose="020B0500000000000000" pitchFamily="34" charset="-127"/>
                <a:cs typeface="Open Sans" pitchFamily="2" charset="0"/>
              </a:rPr>
              <a:t>하이퍼파라미터</a:t>
            </a:r>
            <a:r>
              <a:rPr lang="ko-KR" altLang="en-US" sz="1100" b="1" dirty="0">
                <a:solidFill>
                  <a:srgbClr val="7030A0"/>
                </a:solidFill>
                <a:latin typeface="Open Sans" pitchFamily="2" charset="0"/>
                <a:ea typeface="Noto Sans KR" panose="020B0500000000000000" pitchFamily="34" charset="-127"/>
                <a:cs typeface="Open Sans" pitchFamily="2" charset="0"/>
              </a:rPr>
              <a:t> 튜닝</a:t>
            </a:r>
          </a:p>
        </p:txBody>
      </p:sp>
      <p:sp>
        <p:nvSpPr>
          <p:cNvPr id="97" name="TextBox 96">
            <a:extLst>
              <a:ext uri="{FF2B5EF4-FFF2-40B4-BE49-F238E27FC236}">
                <a16:creationId xmlns:a16="http://schemas.microsoft.com/office/drawing/2014/main" id="{D73A0D9E-A8E3-012B-6FA4-70034989975D}"/>
              </a:ext>
            </a:extLst>
          </p:cNvPr>
          <p:cNvSpPr txBox="1"/>
          <p:nvPr/>
        </p:nvSpPr>
        <p:spPr>
          <a:xfrm>
            <a:off x="6710208" y="3456027"/>
            <a:ext cx="2141297" cy="938719"/>
          </a:xfrm>
          <a:prstGeom prst="rect">
            <a:avLst/>
          </a:prstGeom>
          <a:noFill/>
        </p:spPr>
        <p:txBody>
          <a:bodyPr wrap="square" rtlCol="0" anchor="ctr">
            <a:spAutoFit/>
          </a:bodyPr>
          <a:lstStyle/>
          <a:p>
            <a:pPr algn="ctr"/>
            <a:r>
              <a:rPr lang="ko-KR" altLang="en-US" sz="1100" b="1" dirty="0">
                <a:solidFill>
                  <a:srgbClr val="7030A0"/>
                </a:solidFill>
                <a:latin typeface="Open Sans" pitchFamily="2" charset="0"/>
                <a:ea typeface="Noto Sans KR" panose="020B0500000000000000" pitchFamily="34" charset="-127"/>
                <a:cs typeface="Open Sans" pitchFamily="2" charset="0"/>
              </a:rPr>
              <a:t>모델 성능 및 일반화 가능성</a:t>
            </a:r>
            <a:endParaRPr lang="en-US" altLang="ko-KR" sz="1100" b="1" dirty="0">
              <a:solidFill>
                <a:srgbClr val="7030A0"/>
              </a:solidFill>
              <a:latin typeface="Open Sans" pitchFamily="2" charset="0"/>
              <a:ea typeface="Noto Sans KR" panose="020B0500000000000000" pitchFamily="34" charset="-127"/>
              <a:cs typeface="Open Sans" pitchFamily="2" charset="0"/>
            </a:endParaRPr>
          </a:p>
          <a:p>
            <a:pPr algn="ctr"/>
            <a:endParaRPr lang="en-US" altLang="ko-KR" sz="1100" b="1" dirty="0">
              <a:solidFill>
                <a:srgbClr val="7030A0"/>
              </a:solidFill>
              <a:latin typeface="Open Sans" pitchFamily="2" charset="0"/>
              <a:ea typeface="Noto Sans KR" panose="020B0500000000000000" pitchFamily="34" charset="-127"/>
              <a:cs typeface="Open Sans" pitchFamily="2" charset="0"/>
            </a:endParaRPr>
          </a:p>
          <a:p>
            <a:pPr algn="ctr"/>
            <a:r>
              <a:rPr lang="en-US" altLang="ko-KR" sz="1100" b="1" dirty="0">
                <a:solidFill>
                  <a:srgbClr val="7030A0"/>
                </a:solidFill>
                <a:latin typeface="Open Sans" pitchFamily="2" charset="0"/>
                <a:ea typeface="Noto Sans KR" panose="020B0500000000000000" pitchFamily="34" charset="-127"/>
                <a:cs typeface="Open Sans" pitchFamily="2" charset="0"/>
              </a:rPr>
              <a:t>&amp;</a:t>
            </a:r>
          </a:p>
          <a:p>
            <a:pPr algn="ctr"/>
            <a:endParaRPr lang="en-US" altLang="ko-KR" sz="1100" b="1"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100" b="1" dirty="0">
                <a:solidFill>
                  <a:srgbClr val="7030A0"/>
                </a:solidFill>
                <a:latin typeface="Open Sans" pitchFamily="2" charset="0"/>
                <a:ea typeface="Noto Sans KR" panose="020B0500000000000000" pitchFamily="34" charset="-127"/>
                <a:cs typeface="Open Sans" pitchFamily="2" charset="0"/>
              </a:rPr>
              <a:t>예측에 대한 시각화 및 분석</a:t>
            </a:r>
          </a:p>
        </p:txBody>
      </p:sp>
      <p:sp>
        <p:nvSpPr>
          <p:cNvPr id="98" name="TextBox 97">
            <a:extLst>
              <a:ext uri="{FF2B5EF4-FFF2-40B4-BE49-F238E27FC236}">
                <a16:creationId xmlns:a16="http://schemas.microsoft.com/office/drawing/2014/main" id="{1D621213-A592-8492-E15C-0CA601924D3D}"/>
              </a:ext>
            </a:extLst>
          </p:cNvPr>
          <p:cNvSpPr txBox="1"/>
          <p:nvPr/>
        </p:nvSpPr>
        <p:spPr>
          <a:xfrm>
            <a:off x="517682" y="1127609"/>
            <a:ext cx="3768864" cy="630942"/>
          </a:xfrm>
          <a:prstGeom prst="rect">
            <a:avLst/>
          </a:prstGeom>
          <a:noFill/>
          <a:ln>
            <a:noFill/>
          </a:ln>
        </p:spPr>
        <p:txBody>
          <a:bodyPr wrap="square" rtlCol="0">
            <a:spAutoFit/>
          </a:bodyPr>
          <a:lstStyle/>
          <a:p>
            <a:r>
              <a:rPr lang="ko-KR" altLang="en-US" sz="1400" b="1" dirty="0">
                <a:solidFill>
                  <a:srgbClr val="7030A0"/>
                </a:solidFill>
                <a:latin typeface="Open Sans" pitchFamily="2" charset="0"/>
                <a:ea typeface="Noto Sans KR" panose="020B0500000000000000" pitchFamily="34" charset="-127"/>
                <a:cs typeface="Open Sans" pitchFamily="2" charset="0"/>
              </a:rPr>
              <a:t>프로젝트 주제</a:t>
            </a:r>
            <a:br>
              <a:rPr lang="en-US" altLang="ko-KR" sz="1050" dirty="0">
                <a:solidFill>
                  <a:srgbClr val="7030A0"/>
                </a:solidFill>
                <a:latin typeface="Open Sans" pitchFamily="2" charset="0"/>
                <a:ea typeface="Noto Sans KR" panose="020B0500000000000000" pitchFamily="34" charset="-127"/>
                <a:cs typeface="Open Sans" pitchFamily="2" charset="0"/>
              </a:rPr>
            </a:br>
            <a:r>
              <a:rPr lang="ko-KR" altLang="en-US" sz="1050" b="1" dirty="0" err="1">
                <a:solidFill>
                  <a:srgbClr val="7030A0"/>
                </a:solidFill>
                <a:latin typeface="Open Sans" pitchFamily="2" charset="0"/>
                <a:ea typeface="Noto Sans KR" panose="020B0500000000000000" pitchFamily="34" charset="-127"/>
                <a:cs typeface="Open Sans" pitchFamily="2" charset="0"/>
              </a:rPr>
              <a:t>의료영상이미지</a:t>
            </a:r>
            <a:r>
              <a:rPr lang="en-US" altLang="ko-KR" sz="1050" b="1" dirty="0">
                <a:solidFill>
                  <a:srgbClr val="7030A0"/>
                </a:solidFill>
                <a:latin typeface="Open Sans" pitchFamily="2" charset="0"/>
                <a:ea typeface="Noto Sans KR" panose="020B0500000000000000" pitchFamily="34" charset="-127"/>
                <a:cs typeface="Open Sans" pitchFamily="2" charset="0"/>
              </a:rPr>
              <a:t>(MRI)</a:t>
            </a:r>
            <a:r>
              <a:rPr lang="ko-KR" altLang="en-US" sz="1050" b="1" dirty="0">
                <a:solidFill>
                  <a:srgbClr val="7030A0"/>
                </a:solidFill>
                <a:latin typeface="Open Sans" pitchFamily="2" charset="0"/>
                <a:ea typeface="Noto Sans KR" panose="020B0500000000000000" pitchFamily="34" charset="-127"/>
                <a:cs typeface="Open Sans" pitchFamily="2" charset="0"/>
              </a:rPr>
              <a:t>를</a:t>
            </a:r>
            <a:r>
              <a:rPr lang="ko-KR" altLang="en-US" sz="1050" dirty="0">
                <a:solidFill>
                  <a:srgbClr val="7030A0"/>
                </a:solidFill>
                <a:latin typeface="Open Sans" pitchFamily="2" charset="0"/>
                <a:ea typeface="Noto Sans KR" panose="020B0500000000000000" pitchFamily="34" charset="-127"/>
                <a:cs typeface="Open Sans" pitchFamily="2" charset="0"/>
              </a:rPr>
              <a:t> </a:t>
            </a:r>
            <a:r>
              <a:rPr lang="ko-KR" altLang="en-US" sz="1050" b="1" dirty="0">
                <a:solidFill>
                  <a:srgbClr val="7030A0"/>
                </a:solidFill>
                <a:latin typeface="Open Sans" pitchFamily="2" charset="0"/>
                <a:ea typeface="Noto Sans KR" panose="020B0500000000000000" pitchFamily="34" charset="-127"/>
                <a:cs typeface="Open Sans" pitchFamily="2" charset="0"/>
              </a:rPr>
              <a:t>알츠하이머병</a:t>
            </a:r>
            <a:r>
              <a:rPr lang="en-US" altLang="ko-KR" sz="1050" b="1" dirty="0">
                <a:solidFill>
                  <a:srgbClr val="7030A0"/>
                </a:solidFill>
                <a:latin typeface="Open Sans" pitchFamily="2" charset="0"/>
                <a:ea typeface="Noto Sans KR" panose="020B0500000000000000" pitchFamily="34" charset="-127"/>
                <a:cs typeface="Open Sans" pitchFamily="2" charset="0"/>
              </a:rPr>
              <a:t>(AD), </a:t>
            </a:r>
            <a:r>
              <a:rPr lang="ko-KR" altLang="en-US" sz="1050" b="1" dirty="0">
                <a:solidFill>
                  <a:srgbClr val="7030A0"/>
                </a:solidFill>
                <a:latin typeface="Open Sans" pitchFamily="2" charset="0"/>
                <a:ea typeface="Noto Sans KR" panose="020B0500000000000000" pitchFamily="34" charset="-127"/>
                <a:cs typeface="Open Sans" pitchFamily="2" charset="0"/>
              </a:rPr>
              <a:t>경도인지장애</a:t>
            </a:r>
            <a:r>
              <a:rPr lang="en-US" altLang="ko-KR" sz="1050" b="1" dirty="0">
                <a:solidFill>
                  <a:srgbClr val="7030A0"/>
                </a:solidFill>
                <a:latin typeface="Open Sans" pitchFamily="2" charset="0"/>
                <a:ea typeface="Noto Sans KR" panose="020B0500000000000000" pitchFamily="34" charset="-127"/>
                <a:cs typeface="Open Sans" pitchFamily="2" charset="0"/>
              </a:rPr>
              <a:t>(MCI), </a:t>
            </a:r>
            <a:r>
              <a:rPr lang="ko-KR" altLang="en-US" sz="1050" b="1" dirty="0">
                <a:solidFill>
                  <a:srgbClr val="7030A0"/>
                </a:solidFill>
                <a:latin typeface="Open Sans" pitchFamily="2" charset="0"/>
                <a:ea typeface="Noto Sans KR" panose="020B0500000000000000" pitchFamily="34" charset="-127"/>
                <a:cs typeface="Open Sans" pitchFamily="2" charset="0"/>
              </a:rPr>
              <a:t>정상</a:t>
            </a:r>
            <a:r>
              <a:rPr lang="en-US" altLang="ko-KR" sz="1050" b="1" dirty="0">
                <a:solidFill>
                  <a:srgbClr val="7030A0"/>
                </a:solidFill>
                <a:latin typeface="Open Sans" pitchFamily="2" charset="0"/>
                <a:ea typeface="Noto Sans KR" panose="020B0500000000000000" pitchFamily="34" charset="-127"/>
                <a:cs typeface="Open Sans" pitchFamily="2" charset="0"/>
              </a:rPr>
              <a:t>(CN)</a:t>
            </a:r>
            <a:r>
              <a:rPr lang="ko-KR" altLang="en-US" sz="1050" dirty="0">
                <a:solidFill>
                  <a:srgbClr val="7030A0"/>
                </a:solidFill>
                <a:latin typeface="Open Sans" pitchFamily="2" charset="0"/>
                <a:ea typeface="Noto Sans KR" panose="020B0500000000000000" pitchFamily="34" charset="-127"/>
                <a:cs typeface="Open Sans" pitchFamily="2" charset="0"/>
              </a:rPr>
              <a:t>으로 </a:t>
            </a:r>
            <a:r>
              <a:rPr lang="ko-KR" altLang="en-US" sz="1050" b="1" dirty="0">
                <a:solidFill>
                  <a:srgbClr val="7030A0"/>
                </a:solidFill>
                <a:latin typeface="Open Sans" pitchFamily="2" charset="0"/>
                <a:ea typeface="Noto Sans KR" panose="020B0500000000000000" pitchFamily="34" charset="-127"/>
                <a:cs typeface="Open Sans" pitchFamily="2" charset="0"/>
              </a:rPr>
              <a:t>분류</a:t>
            </a:r>
            <a:r>
              <a:rPr lang="ko-KR" altLang="en-US" sz="1050" dirty="0">
                <a:solidFill>
                  <a:srgbClr val="7030A0"/>
                </a:solidFill>
                <a:latin typeface="Open Sans" pitchFamily="2" charset="0"/>
                <a:ea typeface="Noto Sans KR" panose="020B0500000000000000" pitchFamily="34" charset="-127"/>
                <a:cs typeface="Open Sans" pitchFamily="2" charset="0"/>
              </a:rPr>
              <a:t>하는 </a:t>
            </a:r>
            <a:r>
              <a:rPr lang="ko-KR" altLang="en-US" sz="1050" b="1" dirty="0">
                <a:solidFill>
                  <a:srgbClr val="7030A0"/>
                </a:solidFill>
                <a:latin typeface="Open Sans" pitchFamily="2" charset="0"/>
                <a:ea typeface="Noto Sans KR" panose="020B0500000000000000" pitchFamily="34" charset="-127"/>
                <a:cs typeface="Open Sans" pitchFamily="2" charset="0"/>
              </a:rPr>
              <a:t>딥러닝 진단모델</a:t>
            </a:r>
            <a:r>
              <a:rPr lang="ko-KR" altLang="en-US" sz="1050" dirty="0">
                <a:solidFill>
                  <a:srgbClr val="7030A0"/>
                </a:solidFill>
                <a:latin typeface="Open Sans" pitchFamily="2" charset="0"/>
                <a:ea typeface="Noto Sans KR" panose="020B0500000000000000" pitchFamily="34" charset="-127"/>
                <a:cs typeface="Open Sans" pitchFamily="2" charset="0"/>
              </a:rPr>
              <a:t> 개발</a:t>
            </a:r>
            <a:endParaRPr lang="en-US" altLang="ko-KR" sz="1050" dirty="0">
              <a:solidFill>
                <a:srgbClr val="7030A0"/>
              </a:solidFill>
              <a:latin typeface="Open Sans" pitchFamily="2" charset="0"/>
              <a:ea typeface="Noto Sans KR" panose="020B0500000000000000" pitchFamily="34" charset="-127"/>
              <a:cs typeface="Open Sans" pitchFamily="2" charset="0"/>
            </a:endParaRPr>
          </a:p>
        </p:txBody>
      </p:sp>
      <p:pic>
        <p:nvPicPr>
          <p:cNvPr id="99" name="Picture 2" descr="Dementia logo icon design Royalty Free Vector Image">
            <a:extLst>
              <a:ext uri="{FF2B5EF4-FFF2-40B4-BE49-F238E27FC236}">
                <a16:creationId xmlns:a16="http://schemas.microsoft.com/office/drawing/2014/main" id="{216BA4C3-6EC2-8825-1519-4170A200E2FC}"/>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78800" y1="17778" x2="78800" y2="17778"/>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9076" y="1103880"/>
            <a:ext cx="628148" cy="678400"/>
          </a:xfrm>
          <a:prstGeom prst="rect">
            <a:avLst/>
          </a:prstGeom>
          <a:noFill/>
        </p:spPr>
      </p:pic>
    </p:spTree>
    <p:extLst>
      <p:ext uri="{BB962C8B-B14F-4D97-AF65-F5344CB8AC3E}">
        <p14:creationId xmlns:p14="http://schemas.microsoft.com/office/powerpoint/2010/main" val="2404791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17682" y="309885"/>
            <a:ext cx="4629794" cy="461665"/>
          </a:xfrm>
          <a:prstGeom prst="rect">
            <a:avLst/>
          </a:prstGeom>
          <a:noFill/>
        </p:spPr>
        <p:txBody>
          <a:bodyPr wrap="none" rtlCol="0">
            <a:spAutoFit/>
          </a:bodyPr>
          <a:lstStyle/>
          <a:p>
            <a:r>
              <a:rPr lang="en-US" altLang="ko-KR" sz="2400" dirty="0">
                <a:solidFill>
                  <a:srgbClr val="7030A0"/>
                </a:solidFill>
                <a:latin typeface="Open Sans" pitchFamily="2" charset="0"/>
                <a:ea typeface="Open Sans" pitchFamily="2" charset="0"/>
                <a:cs typeface="Open Sans" pitchFamily="2" charset="0"/>
              </a:rPr>
              <a:t>Introduction – </a:t>
            </a:r>
            <a:r>
              <a:rPr lang="ko-KR" altLang="en-US" sz="2400" dirty="0">
                <a:solidFill>
                  <a:srgbClr val="7030A0"/>
                </a:solidFill>
                <a:latin typeface="Open Sans" pitchFamily="2" charset="0"/>
                <a:ea typeface="Noto Sans KR" panose="020B0500000000000000" pitchFamily="34" charset="-127"/>
                <a:cs typeface="Open Sans" pitchFamily="2" charset="0"/>
              </a:rPr>
              <a:t>딥러닝 파이프라인</a:t>
            </a:r>
          </a:p>
        </p:txBody>
      </p:sp>
      <p:grpSp>
        <p:nvGrpSpPr>
          <p:cNvPr id="34" name="그룹 33"/>
          <p:cNvGrpSpPr/>
          <p:nvPr/>
        </p:nvGrpSpPr>
        <p:grpSpPr>
          <a:xfrm>
            <a:off x="8349115" y="31462"/>
            <a:ext cx="748916" cy="716215"/>
            <a:chOff x="8349115" y="31462"/>
            <a:chExt cx="748916" cy="716215"/>
          </a:xfrm>
        </p:grpSpPr>
        <p:grpSp>
          <p:nvGrpSpPr>
            <p:cNvPr id="32" name="그룹 31"/>
            <p:cNvGrpSpPr/>
            <p:nvPr/>
          </p:nvGrpSpPr>
          <p:grpSpPr>
            <a:xfrm>
              <a:off x="8766487" y="190296"/>
              <a:ext cx="295864" cy="295864"/>
              <a:chOff x="8378650" y="324694"/>
              <a:chExt cx="295864" cy="295864"/>
            </a:xfrm>
          </p:grpSpPr>
          <p:sp>
            <p:nvSpPr>
              <p:cNvPr id="16" name="타원 15"/>
              <p:cNvSpPr/>
              <p:nvPr/>
            </p:nvSpPr>
            <p:spPr>
              <a:xfrm rot="20618353">
                <a:off x="8378650" y="324694"/>
                <a:ext cx="295864" cy="295864"/>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p:cNvCxnSpPr>
                <a:stCxn id="16" idx="1"/>
                <a:endCxn id="16" idx="5"/>
              </p:cNvCxnSpPr>
              <p:nvPr/>
            </p:nvCxnSpPr>
            <p:spPr>
              <a:xfrm rot="20618353">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직선 연결선 17"/>
              <p:cNvCxnSpPr>
                <a:stCxn id="16" idx="7"/>
                <a:endCxn id="16" idx="3"/>
              </p:cNvCxnSpPr>
              <p:nvPr/>
            </p:nvCxnSpPr>
            <p:spPr>
              <a:xfrm rot="20618353" flipH="1">
                <a:off x="8421978" y="368022"/>
                <a:ext cx="209208" cy="209208"/>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 name="직선 연결선 18"/>
              <p:cNvCxnSpPr>
                <a:stCxn id="16" idx="0"/>
                <a:endCxn id="16" idx="4"/>
              </p:cNvCxnSpPr>
              <p:nvPr/>
            </p:nvCxnSpPr>
            <p:spPr>
              <a:xfrm rot="20618353">
                <a:off x="8526582" y="324694"/>
                <a:ext cx="0" cy="295864"/>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 name="직선 연결선 19"/>
              <p:cNvCxnSpPr>
                <a:stCxn id="16" idx="2"/>
                <a:endCxn id="16" idx="6"/>
              </p:cNvCxnSpPr>
              <p:nvPr/>
            </p:nvCxnSpPr>
            <p:spPr>
              <a:xfrm rot="20618353">
                <a:off x="8378650" y="472627"/>
                <a:ext cx="295864" cy="0"/>
              </a:xfrm>
              <a:prstGeom prst="line">
                <a:avLst/>
              </a:prstGeom>
              <a:ln w="1270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1" name="그룹 30"/>
            <p:cNvGrpSpPr/>
            <p:nvPr/>
          </p:nvGrpSpPr>
          <p:grpSpPr>
            <a:xfrm>
              <a:off x="8349115" y="31462"/>
              <a:ext cx="383328" cy="383328"/>
              <a:chOff x="8676431" y="160879"/>
              <a:chExt cx="426915" cy="426915"/>
            </a:xfrm>
          </p:grpSpPr>
          <p:sp>
            <p:nvSpPr>
              <p:cNvPr id="21" name="타원 20"/>
              <p:cNvSpPr/>
              <p:nvPr/>
            </p:nvSpPr>
            <p:spPr>
              <a:xfrm rot="463851">
                <a:off x="8676431" y="160879"/>
                <a:ext cx="426915" cy="426915"/>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p:cNvCxnSpPr>
                <a:stCxn id="21" idx="1"/>
                <a:endCxn id="21" idx="5"/>
              </p:cNvCxnSpPr>
              <p:nvPr/>
            </p:nvCxnSpPr>
            <p:spPr>
              <a:xfrm rot="46385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21" idx="7"/>
                <a:endCxn id="21" idx="3"/>
              </p:cNvCxnSpPr>
              <p:nvPr/>
            </p:nvCxnSpPr>
            <p:spPr>
              <a:xfrm rot="463851" flipH="1">
                <a:off x="8738951" y="223399"/>
                <a:ext cx="301874" cy="30187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21" idx="0"/>
                <a:endCxn id="21" idx="4"/>
              </p:cNvCxnSpPr>
              <p:nvPr/>
            </p:nvCxnSpPr>
            <p:spPr>
              <a:xfrm rot="463851">
                <a:off x="8889889" y="160879"/>
                <a:ext cx="0" cy="426915"/>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직선 연결선 24"/>
              <p:cNvCxnSpPr>
                <a:stCxn id="21" idx="2"/>
                <a:endCxn id="21" idx="6"/>
              </p:cNvCxnSpPr>
              <p:nvPr/>
            </p:nvCxnSpPr>
            <p:spPr>
              <a:xfrm rot="463851">
                <a:off x="8676431" y="374337"/>
                <a:ext cx="426915" cy="0"/>
              </a:xfrm>
              <a:prstGeom prst="line">
                <a:avLst/>
              </a:prstGeom>
              <a:ln w="15875"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3" name="그룹 32"/>
            <p:cNvGrpSpPr/>
            <p:nvPr/>
          </p:nvGrpSpPr>
          <p:grpSpPr>
            <a:xfrm>
              <a:off x="8872194" y="521840"/>
              <a:ext cx="225837" cy="225837"/>
              <a:chOff x="8614083" y="576193"/>
              <a:chExt cx="225837" cy="225837"/>
            </a:xfrm>
          </p:grpSpPr>
          <p:sp>
            <p:nvSpPr>
              <p:cNvPr id="26" name="타원 25"/>
              <p:cNvSpPr/>
              <p:nvPr/>
            </p:nvSpPr>
            <p:spPr>
              <a:xfrm rot="15386503">
                <a:off x="8614083" y="576194"/>
                <a:ext cx="225837" cy="225836"/>
              </a:xfrm>
              <a:prstGeom prst="ellipse">
                <a:avLst/>
              </a:prstGeom>
              <a:gradFill flip="none" rotWithShape="1">
                <a:gsLst>
                  <a:gs pos="0">
                    <a:srgbClr val="FF6C9A">
                      <a:alpha val="76000"/>
                    </a:srgbClr>
                  </a:gs>
                  <a:gs pos="24000">
                    <a:srgbClr val="FF6C9A">
                      <a:alpha val="66000"/>
                    </a:srgbClr>
                  </a:gs>
                  <a:gs pos="100000">
                    <a:srgbClr val="FED2D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p:cNvCxnSpPr>
                <a:stCxn id="26" idx="1"/>
                <a:endCxn id="26" idx="5"/>
              </p:cNvCxnSpPr>
              <p:nvPr/>
            </p:nvCxnSpPr>
            <p:spPr>
              <a:xfrm rot="15386503">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26" idx="7"/>
                <a:endCxn id="26" idx="3"/>
              </p:cNvCxnSpPr>
              <p:nvPr/>
            </p:nvCxnSpPr>
            <p:spPr>
              <a:xfrm rot="15386503" flipH="1">
                <a:off x="8647156" y="609267"/>
                <a:ext cx="159690" cy="15969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26" idx="0"/>
                <a:endCxn id="26" idx="4"/>
              </p:cNvCxnSpPr>
              <p:nvPr/>
            </p:nvCxnSpPr>
            <p:spPr>
              <a:xfrm rot="15386503">
                <a:off x="8727001" y="576194"/>
                <a:ext cx="0" cy="225836"/>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직선 연결선 29"/>
              <p:cNvCxnSpPr>
                <a:stCxn id="26" idx="2"/>
                <a:endCxn id="26" idx="6"/>
              </p:cNvCxnSpPr>
              <p:nvPr/>
            </p:nvCxnSpPr>
            <p:spPr>
              <a:xfrm rot="15386503">
                <a:off x="8614083" y="689112"/>
                <a:ext cx="225837" cy="0"/>
              </a:xfrm>
              <a:prstGeom prst="line">
                <a:avLst/>
              </a:prstGeom>
              <a:ln w="6350" cap="rnd">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11303" name="그룹 11302">
            <a:extLst>
              <a:ext uri="{FF2B5EF4-FFF2-40B4-BE49-F238E27FC236}">
                <a16:creationId xmlns:a16="http://schemas.microsoft.com/office/drawing/2014/main" id="{A4E7A9D5-E39B-CC4C-1D46-109A15504E93}"/>
              </a:ext>
            </a:extLst>
          </p:cNvPr>
          <p:cNvGrpSpPr/>
          <p:nvPr/>
        </p:nvGrpSpPr>
        <p:grpSpPr>
          <a:xfrm>
            <a:off x="432837" y="1131590"/>
            <a:ext cx="8273138" cy="576064"/>
            <a:chOff x="432837" y="1131590"/>
            <a:chExt cx="8273138" cy="576064"/>
          </a:xfrm>
        </p:grpSpPr>
        <p:sp>
          <p:nvSpPr>
            <p:cNvPr id="12" name="사각형: 둥근 모서리 11">
              <a:extLst>
                <a:ext uri="{FF2B5EF4-FFF2-40B4-BE49-F238E27FC236}">
                  <a16:creationId xmlns:a16="http://schemas.microsoft.com/office/drawing/2014/main" id="{FEF83CF1-7DD7-978E-1063-C421D0FC1169}"/>
                </a:ext>
              </a:extLst>
            </p:cNvPr>
            <p:cNvSpPr/>
            <p:nvPr/>
          </p:nvSpPr>
          <p:spPr>
            <a:xfrm>
              <a:off x="432837"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데이터</a:t>
              </a:r>
              <a:endParaRPr lang="en-US" altLang="ko-KR" sz="1600" dirty="0">
                <a:solidFill>
                  <a:srgbClr val="7030A0"/>
                </a:solidFill>
                <a:latin typeface="Open Sans" pitchFamily="2" charset="0"/>
                <a:ea typeface="Noto Sans KR" panose="020B0500000000000000" pitchFamily="34" charset="-127"/>
                <a:cs typeface="Open Sans" pitchFamily="2" charset="0"/>
              </a:endParaRPr>
            </a:p>
            <a:p>
              <a:pPr algn="ctr"/>
              <a:r>
                <a:rPr lang="ko-KR" altLang="en-US" sz="1600" dirty="0">
                  <a:solidFill>
                    <a:srgbClr val="7030A0"/>
                  </a:solidFill>
                  <a:latin typeface="Open Sans" pitchFamily="2" charset="0"/>
                  <a:ea typeface="Noto Sans KR" panose="020B0500000000000000" pitchFamily="34" charset="-127"/>
                  <a:cs typeface="Open Sans" pitchFamily="2" charset="0"/>
                </a:rPr>
                <a:t>수집</a:t>
              </a:r>
            </a:p>
          </p:txBody>
        </p:sp>
        <p:sp>
          <p:nvSpPr>
            <p:cNvPr id="15" name="사각형: 둥근 모서리 14">
              <a:extLst>
                <a:ext uri="{FF2B5EF4-FFF2-40B4-BE49-F238E27FC236}">
                  <a16:creationId xmlns:a16="http://schemas.microsoft.com/office/drawing/2014/main" id="{9A0732BD-DD76-FA7E-4FE2-B9C9B5030643}"/>
                </a:ext>
              </a:extLst>
            </p:cNvPr>
            <p:cNvSpPr/>
            <p:nvPr/>
          </p:nvSpPr>
          <p:spPr>
            <a:xfrm>
              <a:off x="7196401"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7030A0"/>
                  </a:solidFill>
                  <a:latin typeface="Open Sans" pitchFamily="2" charset="0"/>
                  <a:ea typeface="Noto Sans KR" panose="020B0500000000000000" pitchFamily="34" charset="-127"/>
                  <a:cs typeface="Open Sans" pitchFamily="2" charset="0"/>
                </a:rPr>
                <a:t>Prediction</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35" name="사각형: 둥근 모서리 34">
              <a:extLst>
                <a:ext uri="{FF2B5EF4-FFF2-40B4-BE49-F238E27FC236}">
                  <a16:creationId xmlns:a16="http://schemas.microsoft.com/office/drawing/2014/main" id="{D6CD6EAB-123D-BDB1-179A-356A72331836}"/>
                </a:ext>
              </a:extLst>
            </p:cNvPr>
            <p:cNvSpPr/>
            <p:nvPr/>
          </p:nvSpPr>
          <p:spPr>
            <a:xfrm>
              <a:off x="3814619"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모델링</a:t>
              </a:r>
              <a:endParaRPr lang="en-US" altLang="ko-KR" sz="1600" dirty="0">
                <a:solidFill>
                  <a:srgbClr val="7030A0"/>
                </a:solidFill>
                <a:latin typeface="Open Sans" pitchFamily="2" charset="0"/>
                <a:ea typeface="Noto Sans KR" panose="020B0500000000000000" pitchFamily="34" charset="-127"/>
                <a:cs typeface="Open Sans" pitchFamily="2" charset="0"/>
              </a:endParaRPr>
            </a:p>
          </p:txBody>
        </p:sp>
        <p:sp>
          <p:nvSpPr>
            <p:cNvPr id="98" name="사각형: 둥근 모서리 97">
              <a:extLst>
                <a:ext uri="{FF2B5EF4-FFF2-40B4-BE49-F238E27FC236}">
                  <a16:creationId xmlns:a16="http://schemas.microsoft.com/office/drawing/2014/main" id="{E92B6DE9-CCB4-F532-7A54-3E56C55E1A25}"/>
                </a:ext>
              </a:extLst>
            </p:cNvPr>
            <p:cNvSpPr/>
            <p:nvPr/>
          </p:nvSpPr>
          <p:spPr>
            <a:xfrm>
              <a:off x="2123728"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메타데이터</a:t>
              </a:r>
              <a:br>
                <a:rPr lang="en-US" altLang="ko-KR" sz="1600" dirty="0">
                  <a:solidFill>
                    <a:srgbClr val="7030A0"/>
                  </a:solidFill>
                  <a:latin typeface="Open Sans" pitchFamily="2" charset="0"/>
                  <a:ea typeface="Noto Sans KR" panose="020B0500000000000000" pitchFamily="34" charset="-127"/>
                  <a:cs typeface="Open Sans" pitchFamily="2" charset="0"/>
                </a:rPr>
              </a:br>
              <a:r>
                <a:rPr lang="en-US" altLang="ko-KR" sz="1600" dirty="0">
                  <a:solidFill>
                    <a:srgbClr val="7030A0"/>
                  </a:solidFill>
                  <a:latin typeface="Open Sans" pitchFamily="2" charset="0"/>
                  <a:ea typeface="Noto Sans KR" panose="020B0500000000000000" pitchFamily="34" charset="-127"/>
                  <a:cs typeface="Open Sans" pitchFamily="2" charset="0"/>
                </a:rPr>
                <a:t>EDA</a:t>
              </a:r>
              <a:endParaRPr lang="ko-KR" altLang="en-US" sz="1600" dirty="0">
                <a:solidFill>
                  <a:srgbClr val="7030A0"/>
                </a:solidFill>
                <a:latin typeface="Open Sans" pitchFamily="2" charset="0"/>
                <a:ea typeface="Noto Sans KR" panose="020B0500000000000000" pitchFamily="34" charset="-127"/>
                <a:cs typeface="Open Sans" pitchFamily="2" charset="0"/>
              </a:endParaRPr>
            </a:p>
          </p:txBody>
        </p:sp>
        <p:sp>
          <p:nvSpPr>
            <p:cNvPr id="99" name="사각형: 둥근 모서리 98">
              <a:extLst>
                <a:ext uri="{FF2B5EF4-FFF2-40B4-BE49-F238E27FC236}">
                  <a16:creationId xmlns:a16="http://schemas.microsoft.com/office/drawing/2014/main" id="{3A5E5E1B-8702-7BF9-B443-C8DAE2D13F6F}"/>
                </a:ext>
              </a:extLst>
            </p:cNvPr>
            <p:cNvSpPr/>
            <p:nvPr/>
          </p:nvSpPr>
          <p:spPr>
            <a:xfrm>
              <a:off x="5505510" y="1131590"/>
              <a:ext cx="1509574" cy="576064"/>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7030A0"/>
                  </a:solidFill>
                  <a:latin typeface="Open Sans" pitchFamily="2" charset="0"/>
                  <a:ea typeface="Noto Sans KR" panose="020B0500000000000000" pitchFamily="34" charset="-127"/>
                  <a:cs typeface="Open Sans" pitchFamily="2" charset="0"/>
                </a:rPr>
                <a:t>최종 모델 학습</a:t>
              </a:r>
            </a:p>
          </p:txBody>
        </p:sp>
        <p:sp>
          <p:nvSpPr>
            <p:cNvPr id="100" name="화살표: 오른쪽 99">
              <a:extLst>
                <a:ext uri="{FF2B5EF4-FFF2-40B4-BE49-F238E27FC236}">
                  <a16:creationId xmlns:a16="http://schemas.microsoft.com/office/drawing/2014/main" id="{DE389C03-5CE7-1FB0-C1B7-7B50762CF888}"/>
                </a:ext>
              </a:extLst>
            </p:cNvPr>
            <p:cNvSpPr/>
            <p:nvPr/>
          </p:nvSpPr>
          <p:spPr>
            <a:xfrm>
              <a:off x="1957824"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화살표: 오른쪽 100">
              <a:extLst>
                <a:ext uri="{FF2B5EF4-FFF2-40B4-BE49-F238E27FC236}">
                  <a16:creationId xmlns:a16="http://schemas.microsoft.com/office/drawing/2014/main" id="{C89EF2DF-9E71-2C2C-A7D9-5C876633E468}"/>
                </a:ext>
              </a:extLst>
            </p:cNvPr>
            <p:cNvSpPr/>
            <p:nvPr/>
          </p:nvSpPr>
          <p:spPr>
            <a:xfrm>
              <a:off x="3651952"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화살표: 오른쪽 101">
              <a:extLst>
                <a:ext uri="{FF2B5EF4-FFF2-40B4-BE49-F238E27FC236}">
                  <a16:creationId xmlns:a16="http://schemas.microsoft.com/office/drawing/2014/main" id="{2639B5BE-91CC-5F78-1843-48460F2D1691}"/>
                </a:ext>
              </a:extLst>
            </p:cNvPr>
            <p:cNvSpPr/>
            <p:nvPr/>
          </p:nvSpPr>
          <p:spPr>
            <a:xfrm>
              <a:off x="5346080"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화살표: 오른쪽 102">
              <a:extLst>
                <a:ext uri="{FF2B5EF4-FFF2-40B4-BE49-F238E27FC236}">
                  <a16:creationId xmlns:a16="http://schemas.microsoft.com/office/drawing/2014/main" id="{E5D30137-5A51-CF31-09C9-17F67E6E1AEC}"/>
                </a:ext>
              </a:extLst>
            </p:cNvPr>
            <p:cNvSpPr/>
            <p:nvPr/>
          </p:nvSpPr>
          <p:spPr>
            <a:xfrm>
              <a:off x="7040208" y="1383618"/>
              <a:ext cx="144016" cy="7200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70" name="Picture 6" descr="Visual Studio Code 기본 단축키">
            <a:extLst>
              <a:ext uri="{FF2B5EF4-FFF2-40B4-BE49-F238E27FC236}">
                <a16:creationId xmlns:a16="http://schemas.microsoft.com/office/drawing/2014/main" id="{79E5767E-53ED-1C01-4D61-77B6DBC360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2528" y="1712086"/>
            <a:ext cx="691973" cy="355935"/>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6" descr="Visual Studio Code 기본 단축키">
            <a:extLst>
              <a:ext uri="{FF2B5EF4-FFF2-40B4-BE49-F238E27FC236}">
                <a16:creationId xmlns:a16="http://schemas.microsoft.com/office/drawing/2014/main" id="{0C379CFF-6694-5330-D3A9-50EC1FEA9B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9501" y="1712158"/>
            <a:ext cx="691973" cy="355935"/>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6" descr="Visual Studio Code 기본 단축키">
            <a:extLst>
              <a:ext uri="{FF2B5EF4-FFF2-40B4-BE49-F238E27FC236}">
                <a16:creationId xmlns:a16="http://schemas.microsoft.com/office/drawing/2014/main" id="{A58F9C94-F653-B8E3-EFFF-A942F77EF6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3744" y="1712230"/>
            <a:ext cx="691973" cy="35593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Google Colab | Educational &amp; Classroom Technologies">
            <a:extLst>
              <a:ext uri="{FF2B5EF4-FFF2-40B4-BE49-F238E27FC236}">
                <a16:creationId xmlns:a16="http://schemas.microsoft.com/office/drawing/2014/main" id="{6B121D4C-88C8-925D-492B-53806FAFAA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8924" y="1725045"/>
            <a:ext cx="966152" cy="356352"/>
          </a:xfrm>
          <a:prstGeom prst="rect">
            <a:avLst/>
          </a:prstGeom>
          <a:noFill/>
          <a:extLst>
            <a:ext uri="{909E8E84-426E-40DD-AFC4-6F175D3DCCD1}">
              <a14:hiddenFill xmlns:a14="http://schemas.microsoft.com/office/drawing/2010/main">
                <a:solidFill>
                  <a:srgbClr val="FFFFFF"/>
                </a:solidFill>
              </a14:hiddenFill>
            </a:ext>
          </a:extLst>
        </p:spPr>
      </p:pic>
      <p:grpSp>
        <p:nvGrpSpPr>
          <p:cNvPr id="11302" name="그룹 11301">
            <a:extLst>
              <a:ext uri="{FF2B5EF4-FFF2-40B4-BE49-F238E27FC236}">
                <a16:creationId xmlns:a16="http://schemas.microsoft.com/office/drawing/2014/main" id="{83191CC4-F8F8-0927-372B-D7DEB70014D5}"/>
              </a:ext>
            </a:extLst>
          </p:cNvPr>
          <p:cNvGrpSpPr/>
          <p:nvPr/>
        </p:nvGrpSpPr>
        <p:grpSpPr>
          <a:xfrm>
            <a:off x="180710" y="2254910"/>
            <a:ext cx="8768180" cy="2321362"/>
            <a:chOff x="180710" y="2254910"/>
            <a:chExt cx="8768180" cy="2321362"/>
          </a:xfrm>
        </p:grpSpPr>
        <p:sp>
          <p:nvSpPr>
            <p:cNvPr id="11301" name="사각형: 둥근 모서리 11300">
              <a:extLst>
                <a:ext uri="{FF2B5EF4-FFF2-40B4-BE49-F238E27FC236}">
                  <a16:creationId xmlns:a16="http://schemas.microsoft.com/office/drawing/2014/main" id="{46C0F1F9-BA04-FDAD-1216-B2758136AE62}"/>
                </a:ext>
              </a:extLst>
            </p:cNvPr>
            <p:cNvSpPr/>
            <p:nvPr/>
          </p:nvSpPr>
          <p:spPr>
            <a:xfrm>
              <a:off x="180710" y="2254910"/>
              <a:ext cx="8768180" cy="2321362"/>
            </a:xfrm>
            <a:prstGeom prst="roundRect">
              <a:avLst/>
            </a:prstGeom>
            <a:solidFill>
              <a:srgbClr val="FED2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299" name="그룹 11298">
              <a:extLst>
                <a:ext uri="{FF2B5EF4-FFF2-40B4-BE49-F238E27FC236}">
                  <a16:creationId xmlns:a16="http://schemas.microsoft.com/office/drawing/2014/main" id="{FF29816E-5870-4884-57D9-24ABA98D61BF}"/>
                </a:ext>
              </a:extLst>
            </p:cNvPr>
            <p:cNvGrpSpPr/>
            <p:nvPr/>
          </p:nvGrpSpPr>
          <p:grpSpPr>
            <a:xfrm>
              <a:off x="283258" y="2319722"/>
              <a:ext cx="8577213" cy="2169072"/>
              <a:chOff x="283258" y="2319722"/>
              <a:chExt cx="8577213" cy="2169072"/>
            </a:xfrm>
          </p:grpSpPr>
          <p:pic>
            <p:nvPicPr>
              <p:cNvPr id="11" name="그림 10">
                <a:extLst>
                  <a:ext uri="{FF2B5EF4-FFF2-40B4-BE49-F238E27FC236}">
                    <a16:creationId xmlns:a16="http://schemas.microsoft.com/office/drawing/2014/main" id="{EB70DB4B-A6AD-3ED4-914C-8AC7DE9BB7ED}"/>
                  </a:ext>
                </a:extLst>
              </p:cNvPr>
              <p:cNvPicPr>
                <a:picLocks noChangeAspect="1"/>
              </p:cNvPicPr>
              <p:nvPr/>
            </p:nvPicPr>
            <p:blipFill>
              <a:blip r:embed="rId5"/>
              <a:stretch>
                <a:fillRect/>
              </a:stretch>
            </p:blipFill>
            <p:spPr>
              <a:xfrm>
                <a:off x="283258" y="2837698"/>
                <a:ext cx="885966" cy="566790"/>
              </a:xfrm>
              <a:prstGeom prst="rect">
                <a:avLst/>
              </a:prstGeom>
              <a:ln>
                <a:solidFill>
                  <a:srgbClr val="7030A0"/>
                </a:solidFill>
              </a:ln>
            </p:spPr>
          </p:pic>
          <p:pic>
            <p:nvPicPr>
              <p:cNvPr id="105" name="그림 104">
                <a:extLst>
                  <a:ext uri="{FF2B5EF4-FFF2-40B4-BE49-F238E27FC236}">
                    <a16:creationId xmlns:a16="http://schemas.microsoft.com/office/drawing/2014/main" id="{D6BE6FFB-EC35-A1A3-BDAC-B70B4BB54535}"/>
                  </a:ext>
                </a:extLst>
              </p:cNvPr>
              <p:cNvPicPr>
                <a:picLocks noChangeAspect="1"/>
              </p:cNvPicPr>
              <p:nvPr/>
            </p:nvPicPr>
            <p:blipFill>
              <a:blip r:embed="rId6"/>
              <a:stretch>
                <a:fillRect/>
              </a:stretch>
            </p:blipFill>
            <p:spPr>
              <a:xfrm>
                <a:off x="283258" y="3928609"/>
                <a:ext cx="885966" cy="401192"/>
              </a:xfrm>
              <a:prstGeom prst="rect">
                <a:avLst/>
              </a:prstGeom>
              <a:ln>
                <a:solidFill>
                  <a:srgbClr val="7030A0"/>
                </a:solidFill>
              </a:ln>
            </p:spPr>
          </p:pic>
          <p:cxnSp>
            <p:nvCxnSpPr>
              <p:cNvPr id="107" name="직선 화살표 연결선 106">
                <a:extLst>
                  <a:ext uri="{FF2B5EF4-FFF2-40B4-BE49-F238E27FC236}">
                    <a16:creationId xmlns:a16="http://schemas.microsoft.com/office/drawing/2014/main" id="{3119EBC1-3C15-911B-C1C8-BBC7F6DF26DC}"/>
                  </a:ext>
                </a:extLst>
              </p:cNvPr>
              <p:cNvCxnSpPr>
                <a:cxnSpLocks/>
                <a:stCxn id="11" idx="2"/>
                <a:endCxn id="105" idx="0"/>
              </p:cNvCxnSpPr>
              <p:nvPr/>
            </p:nvCxnSpPr>
            <p:spPr>
              <a:xfrm>
                <a:off x="726241" y="3404488"/>
                <a:ext cx="0" cy="52412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2" name="순서도: 내부 저장소 111">
                <a:extLst>
                  <a:ext uri="{FF2B5EF4-FFF2-40B4-BE49-F238E27FC236}">
                    <a16:creationId xmlns:a16="http://schemas.microsoft.com/office/drawing/2014/main" id="{B62794CC-5A15-6AAF-B2B8-7D4270F6EC4A}"/>
                  </a:ext>
                </a:extLst>
              </p:cNvPr>
              <p:cNvSpPr/>
              <p:nvPr/>
            </p:nvSpPr>
            <p:spPr>
              <a:xfrm>
                <a:off x="1520213" y="2869065"/>
                <a:ext cx="720080" cy="494782"/>
              </a:xfrm>
              <a:prstGeom prst="flowChartInternalStorage">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ysClr val="windowText" lastClr="000000"/>
                    </a:solidFill>
                    <a:latin typeface="Open Sans" pitchFamily="2" charset="0"/>
                    <a:ea typeface="Open Sans" pitchFamily="2" charset="0"/>
                    <a:cs typeface="Open Sans" pitchFamily="2" charset="0"/>
                  </a:rPr>
                  <a:t>metadata</a:t>
                </a:r>
                <a:br>
                  <a:rPr lang="en-US" altLang="ko-KR" sz="800" dirty="0">
                    <a:solidFill>
                      <a:sysClr val="windowText" lastClr="000000"/>
                    </a:solidFill>
                    <a:latin typeface="Open Sans" pitchFamily="2" charset="0"/>
                    <a:ea typeface="Open Sans" pitchFamily="2" charset="0"/>
                    <a:cs typeface="Open Sans" pitchFamily="2" charset="0"/>
                  </a:rPr>
                </a:br>
                <a:r>
                  <a:rPr lang="en-US" altLang="ko-KR" sz="800" dirty="0">
                    <a:solidFill>
                      <a:sysClr val="windowText" lastClr="000000"/>
                    </a:solidFill>
                    <a:latin typeface="Open Sans" pitchFamily="2" charset="0"/>
                    <a:ea typeface="Open Sans" pitchFamily="2" charset="0"/>
                    <a:cs typeface="Open Sans" pitchFamily="2" charset="0"/>
                  </a:rPr>
                  <a:t>(.csv)</a:t>
                </a:r>
                <a:endParaRPr lang="ko-KR" altLang="en-US" sz="800" dirty="0">
                  <a:solidFill>
                    <a:sysClr val="windowText" lastClr="000000"/>
                  </a:solidFill>
                  <a:latin typeface="Open Sans" pitchFamily="2" charset="0"/>
                  <a:cs typeface="Open Sans" pitchFamily="2" charset="0"/>
                </a:endParaRPr>
              </a:p>
            </p:txBody>
          </p:sp>
          <p:cxnSp>
            <p:nvCxnSpPr>
              <p:cNvPr id="114" name="직선 화살표 연결선 113">
                <a:extLst>
                  <a:ext uri="{FF2B5EF4-FFF2-40B4-BE49-F238E27FC236}">
                    <a16:creationId xmlns:a16="http://schemas.microsoft.com/office/drawing/2014/main" id="{E68B2C54-7D8D-2ADE-BDF2-F2FF2C6F4158}"/>
                  </a:ext>
                </a:extLst>
              </p:cNvPr>
              <p:cNvCxnSpPr>
                <a:stCxn id="11" idx="3"/>
                <a:endCxn id="112" idx="1"/>
              </p:cNvCxnSpPr>
              <p:nvPr/>
            </p:nvCxnSpPr>
            <p:spPr>
              <a:xfrm flipV="1">
                <a:off x="1169224" y="3116456"/>
                <a:ext cx="350989" cy="463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5" name="순서도: 다중 문서 114">
                <a:extLst>
                  <a:ext uri="{FF2B5EF4-FFF2-40B4-BE49-F238E27FC236}">
                    <a16:creationId xmlns:a16="http://schemas.microsoft.com/office/drawing/2014/main" id="{E7DD00CC-287B-48FD-C4BC-F8D6380D2372}"/>
                  </a:ext>
                </a:extLst>
              </p:cNvPr>
              <p:cNvSpPr/>
              <p:nvPr/>
            </p:nvSpPr>
            <p:spPr>
              <a:xfrm>
                <a:off x="1469813" y="3797969"/>
                <a:ext cx="720080" cy="648072"/>
              </a:xfrm>
              <a:prstGeom prst="flowChartMultidocumen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ysClr val="windowText" lastClr="000000"/>
                    </a:solidFill>
                    <a:latin typeface="Open Sans" pitchFamily="2" charset="0"/>
                    <a:ea typeface="Open Sans" pitchFamily="2" charset="0"/>
                    <a:cs typeface="Open Sans" pitchFamily="2" charset="0"/>
                  </a:rPr>
                  <a:t>MRI</a:t>
                </a:r>
                <a:br>
                  <a:rPr lang="en-US" altLang="ko-KR" sz="1000" dirty="0">
                    <a:solidFill>
                      <a:sysClr val="windowText" lastClr="000000"/>
                    </a:solidFill>
                    <a:latin typeface="Open Sans" pitchFamily="2" charset="0"/>
                    <a:ea typeface="Open Sans" pitchFamily="2" charset="0"/>
                    <a:cs typeface="Open Sans" pitchFamily="2" charset="0"/>
                  </a:rPr>
                </a:br>
                <a:r>
                  <a:rPr lang="en-US" altLang="ko-KR" sz="1000" dirty="0">
                    <a:solidFill>
                      <a:sysClr val="windowText" lastClr="000000"/>
                    </a:solidFill>
                    <a:latin typeface="Open Sans" pitchFamily="2" charset="0"/>
                    <a:ea typeface="Open Sans" pitchFamily="2" charset="0"/>
                    <a:cs typeface="Open Sans" pitchFamily="2" charset="0"/>
                  </a:rPr>
                  <a:t>images</a:t>
                </a:r>
                <a:endParaRPr lang="ko-KR" altLang="en-US" sz="1000" dirty="0">
                  <a:solidFill>
                    <a:sysClr val="windowText" lastClr="000000"/>
                  </a:solidFill>
                  <a:latin typeface="Open Sans" pitchFamily="2" charset="0"/>
                  <a:cs typeface="Open Sans" pitchFamily="2" charset="0"/>
                </a:endParaRPr>
              </a:p>
            </p:txBody>
          </p:sp>
          <p:cxnSp>
            <p:nvCxnSpPr>
              <p:cNvPr id="118" name="직선 화살표 연결선 117">
                <a:extLst>
                  <a:ext uri="{FF2B5EF4-FFF2-40B4-BE49-F238E27FC236}">
                    <a16:creationId xmlns:a16="http://schemas.microsoft.com/office/drawing/2014/main" id="{7B777C33-01BF-3C3F-ED8B-78A5A2023778}"/>
                  </a:ext>
                </a:extLst>
              </p:cNvPr>
              <p:cNvCxnSpPr>
                <a:cxnSpLocks/>
                <a:stCxn id="105" idx="3"/>
                <a:endCxn id="115" idx="1"/>
              </p:cNvCxnSpPr>
              <p:nvPr/>
            </p:nvCxnSpPr>
            <p:spPr>
              <a:xfrm flipV="1">
                <a:off x="1169224" y="4122005"/>
                <a:ext cx="300589" cy="72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직선 화살표 연결선 122">
                <a:extLst>
                  <a:ext uri="{FF2B5EF4-FFF2-40B4-BE49-F238E27FC236}">
                    <a16:creationId xmlns:a16="http://schemas.microsoft.com/office/drawing/2014/main" id="{F12ECCEC-03F1-0458-4C4E-0868D93CA6A2}"/>
                  </a:ext>
                </a:extLst>
              </p:cNvPr>
              <p:cNvCxnSpPr>
                <a:cxnSpLocks/>
                <a:stCxn id="115" idx="0"/>
                <a:endCxn id="112" idx="2"/>
              </p:cNvCxnSpPr>
              <p:nvPr/>
            </p:nvCxnSpPr>
            <p:spPr>
              <a:xfrm flipV="1">
                <a:off x="1879392" y="3363847"/>
                <a:ext cx="861" cy="43412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8" name="순서도: 수행의 시작/종료 137">
                <a:extLst>
                  <a:ext uri="{FF2B5EF4-FFF2-40B4-BE49-F238E27FC236}">
                    <a16:creationId xmlns:a16="http://schemas.microsoft.com/office/drawing/2014/main" id="{317A6F92-067F-6C05-CBA4-8779FB62F6D6}"/>
                  </a:ext>
                </a:extLst>
              </p:cNvPr>
              <p:cNvSpPr/>
              <p:nvPr/>
            </p:nvSpPr>
            <p:spPr>
              <a:xfrm>
                <a:off x="2496855" y="2903074"/>
                <a:ext cx="1005518" cy="426763"/>
              </a:xfrm>
              <a:prstGeom prst="flowChartTerminator">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ysClr val="windowText" lastClr="000000"/>
                    </a:solidFill>
                    <a:latin typeface="Open Sans" pitchFamily="2" charset="0"/>
                    <a:ea typeface="Open Sans" pitchFamily="2" charset="0"/>
                    <a:cs typeface="Open Sans" pitchFamily="2" charset="0"/>
                  </a:rPr>
                  <a:t>EDA</a:t>
                </a:r>
                <a:endParaRPr lang="ko-KR" altLang="en-US" dirty="0">
                  <a:solidFill>
                    <a:sysClr val="windowText" lastClr="000000"/>
                  </a:solidFill>
                  <a:latin typeface="Open Sans" pitchFamily="2" charset="0"/>
                  <a:cs typeface="Open Sans" pitchFamily="2" charset="0"/>
                </a:endParaRPr>
              </a:p>
            </p:txBody>
          </p:sp>
          <p:pic>
            <p:nvPicPr>
              <p:cNvPr id="11266" name="Picture 2" descr="5 raisons d'adopter Google Looker Studio (ex Google Data Studio) comme  outil de reporting | Numeriblog">
                <a:extLst>
                  <a:ext uri="{FF2B5EF4-FFF2-40B4-BE49-F238E27FC236}">
                    <a16:creationId xmlns:a16="http://schemas.microsoft.com/office/drawing/2014/main" id="{14BBC1C4-6411-BD3E-668F-E249061E110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96855" y="2319722"/>
                <a:ext cx="1005518" cy="264610"/>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cxnSp>
            <p:nvCxnSpPr>
              <p:cNvPr id="140" name="직선 화살표 연결선 139">
                <a:extLst>
                  <a:ext uri="{FF2B5EF4-FFF2-40B4-BE49-F238E27FC236}">
                    <a16:creationId xmlns:a16="http://schemas.microsoft.com/office/drawing/2014/main" id="{CB32761D-FF1A-FD11-E0B5-EE1712801E82}"/>
                  </a:ext>
                </a:extLst>
              </p:cNvPr>
              <p:cNvCxnSpPr>
                <a:stCxn id="112" idx="3"/>
                <a:endCxn id="138" idx="1"/>
              </p:cNvCxnSpPr>
              <p:nvPr/>
            </p:nvCxnSpPr>
            <p:spPr>
              <a:xfrm>
                <a:off x="2240293" y="3116456"/>
                <a:ext cx="256562"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B6393525-9D23-290C-A167-BF8AE7D665CE}"/>
                  </a:ext>
                </a:extLst>
              </p:cNvPr>
              <p:cNvCxnSpPr>
                <a:stCxn id="138" idx="0"/>
                <a:endCxn id="11266" idx="2"/>
              </p:cNvCxnSpPr>
              <p:nvPr/>
            </p:nvCxnSpPr>
            <p:spPr>
              <a:xfrm flipV="1">
                <a:off x="2999614" y="2584332"/>
                <a:ext cx="0" cy="31874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1268" name="Picture 4" descr="Google Drive Logo PNG Vector (EPS) Free Download">
                <a:extLst>
                  <a:ext uri="{FF2B5EF4-FFF2-40B4-BE49-F238E27FC236}">
                    <a16:creationId xmlns:a16="http://schemas.microsoft.com/office/drawing/2014/main" id="{59E3E50D-2654-85FF-8109-B21932550EF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71371" y="3805168"/>
                <a:ext cx="856485" cy="648073"/>
              </a:xfrm>
              <a:prstGeom prst="rect">
                <a:avLst/>
              </a:prstGeom>
              <a:solidFill>
                <a:schemeClr val="bg1"/>
              </a:solidFill>
              <a:ln>
                <a:solidFill>
                  <a:srgbClr val="7030A0"/>
                </a:solidFill>
              </a:ln>
            </p:spPr>
          </p:pic>
          <p:cxnSp>
            <p:nvCxnSpPr>
              <p:cNvPr id="145" name="직선 화살표 연결선 144">
                <a:extLst>
                  <a:ext uri="{FF2B5EF4-FFF2-40B4-BE49-F238E27FC236}">
                    <a16:creationId xmlns:a16="http://schemas.microsoft.com/office/drawing/2014/main" id="{8D544297-1D3F-EDEB-E734-F9D8036D218E}"/>
                  </a:ext>
                </a:extLst>
              </p:cNvPr>
              <p:cNvCxnSpPr>
                <a:stCxn id="115" idx="3"/>
                <a:endCxn id="11268" idx="1"/>
              </p:cNvCxnSpPr>
              <p:nvPr/>
            </p:nvCxnSpPr>
            <p:spPr>
              <a:xfrm>
                <a:off x="2189893" y="4122005"/>
                <a:ext cx="381478" cy="72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8" name="순서도: 준비 147">
                <a:extLst>
                  <a:ext uri="{FF2B5EF4-FFF2-40B4-BE49-F238E27FC236}">
                    <a16:creationId xmlns:a16="http://schemas.microsoft.com/office/drawing/2014/main" id="{8E52C98E-01AC-1093-0F35-51F555A3685A}"/>
                  </a:ext>
                </a:extLst>
              </p:cNvPr>
              <p:cNvSpPr/>
              <p:nvPr/>
            </p:nvSpPr>
            <p:spPr>
              <a:xfrm>
                <a:off x="3800346" y="3915822"/>
                <a:ext cx="1238962" cy="426763"/>
              </a:xfrm>
              <a:prstGeom prst="flowChartPreparation">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ysClr val="windowText" lastClr="000000"/>
                    </a:solidFill>
                    <a:latin typeface="Open Sans" pitchFamily="2" charset="0"/>
                    <a:ea typeface="Open Sans" pitchFamily="2" charset="0"/>
                    <a:cs typeface="Open Sans" pitchFamily="2" charset="0"/>
                  </a:rPr>
                  <a:t>Vanilla</a:t>
                </a:r>
                <a:br>
                  <a:rPr lang="en-US" altLang="ko-KR" sz="1000" dirty="0">
                    <a:solidFill>
                      <a:sysClr val="windowText" lastClr="000000"/>
                    </a:solidFill>
                    <a:latin typeface="Open Sans" pitchFamily="2" charset="0"/>
                    <a:ea typeface="Open Sans" pitchFamily="2" charset="0"/>
                    <a:cs typeface="Open Sans" pitchFamily="2" charset="0"/>
                  </a:rPr>
                </a:br>
                <a:r>
                  <a:rPr lang="en-US" altLang="ko-KR" sz="1000" dirty="0">
                    <a:solidFill>
                      <a:sysClr val="windowText" lastClr="000000"/>
                    </a:solidFill>
                    <a:latin typeface="Open Sans" pitchFamily="2" charset="0"/>
                    <a:ea typeface="Open Sans" pitchFamily="2" charset="0"/>
                    <a:cs typeface="Open Sans" pitchFamily="2" charset="0"/>
                  </a:rPr>
                  <a:t>CNN</a:t>
                </a:r>
                <a:endParaRPr lang="ko-KR" altLang="en-US" sz="1000" dirty="0">
                  <a:solidFill>
                    <a:sysClr val="windowText" lastClr="000000"/>
                  </a:solidFill>
                  <a:latin typeface="Open Sans" pitchFamily="2" charset="0"/>
                  <a:cs typeface="Open Sans" pitchFamily="2" charset="0"/>
                </a:endParaRPr>
              </a:p>
            </p:txBody>
          </p:sp>
          <p:sp>
            <p:nvSpPr>
              <p:cNvPr id="149" name="순서도: 준비 148">
                <a:extLst>
                  <a:ext uri="{FF2B5EF4-FFF2-40B4-BE49-F238E27FC236}">
                    <a16:creationId xmlns:a16="http://schemas.microsoft.com/office/drawing/2014/main" id="{AFB37A7F-ADF4-914B-3B46-68BD81912097}"/>
                  </a:ext>
                </a:extLst>
              </p:cNvPr>
              <p:cNvSpPr/>
              <p:nvPr/>
            </p:nvSpPr>
            <p:spPr>
              <a:xfrm>
                <a:off x="3821994" y="3239785"/>
                <a:ext cx="1238962" cy="426763"/>
              </a:xfrm>
              <a:prstGeom prst="flowChartPreparation">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ysClr val="windowText" lastClr="000000"/>
                    </a:solidFill>
                    <a:latin typeface="Open Sans" pitchFamily="2" charset="0"/>
                    <a:ea typeface="Open Sans" pitchFamily="2" charset="0"/>
                    <a:cs typeface="Open Sans" pitchFamily="2" charset="0"/>
                  </a:rPr>
                  <a:t>ResNet50</a:t>
                </a:r>
                <a:br>
                  <a:rPr lang="en-US" altLang="ko-KR" sz="900" dirty="0">
                    <a:solidFill>
                      <a:sysClr val="windowText" lastClr="000000"/>
                    </a:solidFill>
                    <a:latin typeface="Open Sans" pitchFamily="2" charset="0"/>
                    <a:ea typeface="Open Sans" pitchFamily="2" charset="0"/>
                    <a:cs typeface="Open Sans" pitchFamily="2" charset="0"/>
                  </a:rPr>
                </a:br>
                <a:r>
                  <a:rPr lang="en-US" altLang="ko-KR" sz="900" dirty="0">
                    <a:solidFill>
                      <a:sysClr val="windowText" lastClr="000000"/>
                    </a:solidFill>
                    <a:latin typeface="Open Sans" pitchFamily="2" charset="0"/>
                    <a:ea typeface="Open Sans" pitchFamily="2" charset="0"/>
                    <a:cs typeface="Open Sans" pitchFamily="2" charset="0"/>
                  </a:rPr>
                  <a:t>V2</a:t>
                </a:r>
                <a:endParaRPr lang="ko-KR" altLang="en-US" sz="900" dirty="0">
                  <a:solidFill>
                    <a:sysClr val="windowText" lastClr="000000"/>
                  </a:solidFill>
                  <a:latin typeface="Open Sans" pitchFamily="2" charset="0"/>
                  <a:cs typeface="Open Sans" pitchFamily="2" charset="0"/>
                </a:endParaRPr>
              </a:p>
            </p:txBody>
          </p:sp>
          <p:sp>
            <p:nvSpPr>
              <p:cNvPr id="151" name="순서도: 준비 150">
                <a:extLst>
                  <a:ext uri="{FF2B5EF4-FFF2-40B4-BE49-F238E27FC236}">
                    <a16:creationId xmlns:a16="http://schemas.microsoft.com/office/drawing/2014/main" id="{9E1FF94D-D36C-8D4C-9A67-62AC1E2DF10B}"/>
                  </a:ext>
                </a:extLst>
              </p:cNvPr>
              <p:cNvSpPr/>
              <p:nvPr/>
            </p:nvSpPr>
            <p:spPr>
              <a:xfrm>
                <a:off x="3821994" y="2563748"/>
                <a:ext cx="1238962" cy="426763"/>
              </a:xfrm>
              <a:prstGeom prst="flowChartPreparation">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ysClr val="windowText" lastClr="000000"/>
                    </a:solidFill>
                    <a:latin typeface="Open Sans" pitchFamily="2" charset="0"/>
                    <a:ea typeface="Open Sans" pitchFamily="2" charset="0"/>
                    <a:cs typeface="Open Sans" pitchFamily="2" charset="0"/>
                  </a:rPr>
                  <a:t>Tuning</a:t>
                </a:r>
                <a:br>
                  <a:rPr lang="en-US" altLang="ko-KR" sz="1000" dirty="0">
                    <a:solidFill>
                      <a:sysClr val="windowText" lastClr="000000"/>
                    </a:solidFill>
                    <a:latin typeface="Open Sans" pitchFamily="2" charset="0"/>
                    <a:ea typeface="Open Sans" pitchFamily="2" charset="0"/>
                    <a:cs typeface="Open Sans" pitchFamily="2" charset="0"/>
                  </a:rPr>
                </a:br>
                <a:r>
                  <a:rPr lang="en-US" altLang="ko-KR" sz="1000" dirty="0">
                    <a:solidFill>
                      <a:sysClr val="windowText" lastClr="000000"/>
                    </a:solidFill>
                    <a:latin typeface="Open Sans" pitchFamily="2" charset="0"/>
                    <a:ea typeface="Open Sans" pitchFamily="2" charset="0"/>
                    <a:cs typeface="Open Sans" pitchFamily="2" charset="0"/>
                  </a:rPr>
                  <a:t>CNN</a:t>
                </a:r>
                <a:endParaRPr lang="ko-KR" altLang="en-US" sz="1000" dirty="0">
                  <a:solidFill>
                    <a:sysClr val="windowText" lastClr="000000"/>
                  </a:solidFill>
                  <a:latin typeface="Open Sans" pitchFamily="2" charset="0"/>
                  <a:cs typeface="Open Sans" pitchFamily="2" charset="0"/>
                </a:endParaRPr>
              </a:p>
            </p:txBody>
          </p:sp>
          <p:cxnSp>
            <p:nvCxnSpPr>
              <p:cNvPr id="153" name="연결선: 꺾임 152">
                <a:extLst>
                  <a:ext uri="{FF2B5EF4-FFF2-40B4-BE49-F238E27FC236}">
                    <a16:creationId xmlns:a16="http://schemas.microsoft.com/office/drawing/2014/main" id="{F6547BB1-9AFE-152D-939D-42EB6E21FE11}"/>
                  </a:ext>
                </a:extLst>
              </p:cNvPr>
              <p:cNvCxnSpPr>
                <a:stCxn id="11268" idx="3"/>
                <a:endCxn id="151" idx="1"/>
              </p:cNvCxnSpPr>
              <p:nvPr/>
            </p:nvCxnSpPr>
            <p:spPr>
              <a:xfrm flipV="1">
                <a:off x="3427856" y="2777130"/>
                <a:ext cx="394138" cy="135207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연결선: 꺾임 154">
                <a:extLst>
                  <a:ext uri="{FF2B5EF4-FFF2-40B4-BE49-F238E27FC236}">
                    <a16:creationId xmlns:a16="http://schemas.microsoft.com/office/drawing/2014/main" id="{71190D38-2FE3-C744-C85C-E1284FB67871}"/>
                  </a:ext>
                </a:extLst>
              </p:cNvPr>
              <p:cNvCxnSpPr>
                <a:stCxn id="11268" idx="3"/>
                <a:endCxn id="149" idx="1"/>
              </p:cNvCxnSpPr>
              <p:nvPr/>
            </p:nvCxnSpPr>
            <p:spPr>
              <a:xfrm flipV="1">
                <a:off x="3427856" y="3453167"/>
                <a:ext cx="394138" cy="676038"/>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연결선: 꺾임 156">
                <a:extLst>
                  <a:ext uri="{FF2B5EF4-FFF2-40B4-BE49-F238E27FC236}">
                    <a16:creationId xmlns:a16="http://schemas.microsoft.com/office/drawing/2014/main" id="{0E5D2BE3-12E6-CB10-8386-0AC7809DE0F5}"/>
                  </a:ext>
                </a:extLst>
              </p:cNvPr>
              <p:cNvCxnSpPr>
                <a:stCxn id="11268" idx="3"/>
                <a:endCxn id="148" idx="1"/>
              </p:cNvCxnSpPr>
              <p:nvPr/>
            </p:nvCxnSpPr>
            <p:spPr>
              <a:xfrm flipV="1">
                <a:off x="3427856" y="4129204"/>
                <a:ext cx="372490" cy="1"/>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8" name="순서도: 문서 157">
                <a:extLst>
                  <a:ext uri="{FF2B5EF4-FFF2-40B4-BE49-F238E27FC236}">
                    <a16:creationId xmlns:a16="http://schemas.microsoft.com/office/drawing/2014/main" id="{CC13FC9D-E6E1-DED9-4567-5CB6F77FBB65}"/>
                  </a:ext>
                </a:extLst>
              </p:cNvPr>
              <p:cNvSpPr/>
              <p:nvPr/>
            </p:nvSpPr>
            <p:spPr>
              <a:xfrm>
                <a:off x="5214509" y="3916603"/>
                <a:ext cx="471079" cy="425982"/>
              </a:xfrm>
              <a:prstGeom prst="flowChartDocumen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ysClr val="windowText" lastClr="000000"/>
                    </a:solidFill>
                    <a:latin typeface="Open Sans" pitchFamily="2" charset="0"/>
                    <a:ea typeface="Open Sans" pitchFamily="2" charset="0"/>
                    <a:cs typeface="Open Sans" pitchFamily="2" charset="0"/>
                  </a:rPr>
                  <a:t>hdf5</a:t>
                </a:r>
                <a:endParaRPr lang="ko-KR" altLang="en-US" sz="1000" dirty="0">
                  <a:solidFill>
                    <a:sysClr val="windowText" lastClr="000000"/>
                  </a:solidFill>
                  <a:latin typeface="Open Sans" pitchFamily="2" charset="0"/>
                  <a:cs typeface="Open Sans" pitchFamily="2" charset="0"/>
                </a:endParaRPr>
              </a:p>
            </p:txBody>
          </p:sp>
          <p:sp>
            <p:nvSpPr>
              <p:cNvPr id="159" name="순서도: 문서 158">
                <a:extLst>
                  <a:ext uri="{FF2B5EF4-FFF2-40B4-BE49-F238E27FC236}">
                    <a16:creationId xmlns:a16="http://schemas.microsoft.com/office/drawing/2014/main" id="{6A5AEBB4-CF8B-2CCC-8E0C-0A95B55ED093}"/>
                  </a:ext>
                </a:extLst>
              </p:cNvPr>
              <p:cNvSpPr/>
              <p:nvPr/>
            </p:nvSpPr>
            <p:spPr>
              <a:xfrm>
                <a:off x="5214509" y="2563748"/>
                <a:ext cx="471079" cy="425982"/>
              </a:xfrm>
              <a:prstGeom prst="flowChartDocumen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ysClr val="windowText" lastClr="000000"/>
                    </a:solidFill>
                    <a:latin typeface="Open Sans" pitchFamily="2" charset="0"/>
                    <a:ea typeface="Open Sans" pitchFamily="2" charset="0"/>
                    <a:cs typeface="Open Sans" pitchFamily="2" charset="0"/>
                  </a:rPr>
                  <a:t>hdf5</a:t>
                </a:r>
                <a:endParaRPr lang="ko-KR" altLang="en-US" sz="1000" dirty="0">
                  <a:solidFill>
                    <a:sysClr val="windowText" lastClr="000000"/>
                  </a:solidFill>
                  <a:latin typeface="Open Sans" pitchFamily="2" charset="0"/>
                  <a:cs typeface="Open Sans" pitchFamily="2" charset="0"/>
                </a:endParaRPr>
              </a:p>
            </p:txBody>
          </p:sp>
          <p:cxnSp>
            <p:nvCxnSpPr>
              <p:cNvPr id="161" name="직선 화살표 연결선 160">
                <a:extLst>
                  <a:ext uri="{FF2B5EF4-FFF2-40B4-BE49-F238E27FC236}">
                    <a16:creationId xmlns:a16="http://schemas.microsoft.com/office/drawing/2014/main" id="{A4027EAE-0682-CDEB-BCA5-8C81DD5799D5}"/>
                  </a:ext>
                </a:extLst>
              </p:cNvPr>
              <p:cNvCxnSpPr>
                <a:stCxn id="151" idx="3"/>
                <a:endCxn id="159" idx="1"/>
              </p:cNvCxnSpPr>
              <p:nvPr/>
            </p:nvCxnSpPr>
            <p:spPr>
              <a:xfrm flipV="1">
                <a:off x="5060956" y="2776739"/>
                <a:ext cx="153553" cy="39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직선 화살표 연결선 162">
                <a:extLst>
                  <a:ext uri="{FF2B5EF4-FFF2-40B4-BE49-F238E27FC236}">
                    <a16:creationId xmlns:a16="http://schemas.microsoft.com/office/drawing/2014/main" id="{06A178F6-0DB9-E94B-0624-25C681A3CC56}"/>
                  </a:ext>
                </a:extLst>
              </p:cNvPr>
              <p:cNvCxnSpPr>
                <a:stCxn id="148" idx="3"/>
                <a:endCxn id="158" idx="1"/>
              </p:cNvCxnSpPr>
              <p:nvPr/>
            </p:nvCxnSpPr>
            <p:spPr>
              <a:xfrm>
                <a:off x="5039308" y="4129204"/>
                <a:ext cx="175201" cy="39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4" name="순서도: 준비 163">
                <a:extLst>
                  <a:ext uri="{FF2B5EF4-FFF2-40B4-BE49-F238E27FC236}">
                    <a16:creationId xmlns:a16="http://schemas.microsoft.com/office/drawing/2014/main" id="{48A499D2-C381-6D00-4E21-CC14EA043B87}"/>
                  </a:ext>
                </a:extLst>
              </p:cNvPr>
              <p:cNvSpPr/>
              <p:nvPr/>
            </p:nvSpPr>
            <p:spPr>
              <a:xfrm>
                <a:off x="5503146" y="3239785"/>
                <a:ext cx="1238962" cy="426763"/>
              </a:xfrm>
              <a:prstGeom prst="flowChartPreparation">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ysClr val="windowText" lastClr="000000"/>
                    </a:solidFill>
                    <a:latin typeface="Open Sans" pitchFamily="2" charset="0"/>
                    <a:ea typeface="Open Sans" pitchFamily="2" charset="0"/>
                    <a:cs typeface="Open Sans" pitchFamily="2" charset="0"/>
                  </a:rPr>
                  <a:t>Final</a:t>
                </a:r>
                <a:br>
                  <a:rPr lang="en-US" altLang="ko-KR" sz="1000" dirty="0">
                    <a:solidFill>
                      <a:sysClr val="windowText" lastClr="000000"/>
                    </a:solidFill>
                    <a:latin typeface="Open Sans" pitchFamily="2" charset="0"/>
                    <a:ea typeface="Open Sans" pitchFamily="2" charset="0"/>
                    <a:cs typeface="Open Sans" pitchFamily="2" charset="0"/>
                  </a:rPr>
                </a:br>
                <a:r>
                  <a:rPr lang="en-US" altLang="ko-KR" sz="1000" dirty="0">
                    <a:solidFill>
                      <a:sysClr val="windowText" lastClr="000000"/>
                    </a:solidFill>
                    <a:latin typeface="Open Sans" pitchFamily="2" charset="0"/>
                    <a:ea typeface="Open Sans" pitchFamily="2" charset="0"/>
                    <a:cs typeface="Open Sans" pitchFamily="2" charset="0"/>
                  </a:rPr>
                  <a:t>Model</a:t>
                </a:r>
                <a:endParaRPr lang="ko-KR" altLang="en-US" sz="1000" dirty="0">
                  <a:solidFill>
                    <a:sysClr val="windowText" lastClr="000000"/>
                  </a:solidFill>
                  <a:latin typeface="Open Sans" pitchFamily="2" charset="0"/>
                  <a:cs typeface="Open Sans" pitchFamily="2" charset="0"/>
                </a:endParaRPr>
              </a:p>
            </p:txBody>
          </p:sp>
          <p:cxnSp>
            <p:nvCxnSpPr>
              <p:cNvPr id="166" name="연결선: 꺾임 165">
                <a:extLst>
                  <a:ext uri="{FF2B5EF4-FFF2-40B4-BE49-F238E27FC236}">
                    <a16:creationId xmlns:a16="http://schemas.microsoft.com/office/drawing/2014/main" id="{361A5335-945F-D453-06ED-D59BABEB2EDC}"/>
                  </a:ext>
                </a:extLst>
              </p:cNvPr>
              <p:cNvCxnSpPr>
                <a:stCxn id="159" idx="3"/>
                <a:endCxn id="164" idx="0"/>
              </p:cNvCxnSpPr>
              <p:nvPr/>
            </p:nvCxnSpPr>
            <p:spPr>
              <a:xfrm>
                <a:off x="5685588" y="2776739"/>
                <a:ext cx="437039" cy="463046"/>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7" name="순서도: 문서 166">
                <a:extLst>
                  <a:ext uri="{FF2B5EF4-FFF2-40B4-BE49-F238E27FC236}">
                    <a16:creationId xmlns:a16="http://schemas.microsoft.com/office/drawing/2014/main" id="{B2820002-6FB4-1797-8E17-F25E9EF2AA67}"/>
                  </a:ext>
                </a:extLst>
              </p:cNvPr>
              <p:cNvSpPr/>
              <p:nvPr/>
            </p:nvSpPr>
            <p:spPr>
              <a:xfrm>
                <a:off x="6924550" y="3239785"/>
                <a:ext cx="471079" cy="425982"/>
              </a:xfrm>
              <a:prstGeom prst="flowChartDocumen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ysClr val="windowText" lastClr="000000"/>
                    </a:solidFill>
                    <a:latin typeface="Open Sans" pitchFamily="2" charset="0"/>
                    <a:ea typeface="Open Sans" pitchFamily="2" charset="0"/>
                    <a:cs typeface="Open Sans" pitchFamily="2" charset="0"/>
                  </a:rPr>
                  <a:t>hdf5</a:t>
                </a:r>
                <a:endParaRPr lang="ko-KR" altLang="en-US" sz="1000" dirty="0">
                  <a:solidFill>
                    <a:sysClr val="windowText" lastClr="000000"/>
                  </a:solidFill>
                  <a:latin typeface="Open Sans" pitchFamily="2" charset="0"/>
                  <a:cs typeface="Open Sans" pitchFamily="2" charset="0"/>
                </a:endParaRPr>
              </a:p>
            </p:txBody>
          </p:sp>
          <p:cxnSp>
            <p:nvCxnSpPr>
              <p:cNvPr id="169" name="직선 화살표 연결선 168">
                <a:extLst>
                  <a:ext uri="{FF2B5EF4-FFF2-40B4-BE49-F238E27FC236}">
                    <a16:creationId xmlns:a16="http://schemas.microsoft.com/office/drawing/2014/main" id="{5AEFCD78-1451-6DC4-5C52-53508E76DA09}"/>
                  </a:ext>
                </a:extLst>
              </p:cNvPr>
              <p:cNvCxnSpPr>
                <a:stCxn id="164" idx="3"/>
                <a:endCxn id="167" idx="1"/>
              </p:cNvCxnSpPr>
              <p:nvPr/>
            </p:nvCxnSpPr>
            <p:spPr>
              <a:xfrm flipV="1">
                <a:off x="6742108" y="3452776"/>
                <a:ext cx="182442" cy="39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1" name="순서도: 수행의 시작/종료 170">
                <a:extLst>
                  <a:ext uri="{FF2B5EF4-FFF2-40B4-BE49-F238E27FC236}">
                    <a16:creationId xmlns:a16="http://schemas.microsoft.com/office/drawing/2014/main" id="{AB9B22E8-7FC2-51A1-BF61-630FC91C5860}"/>
                  </a:ext>
                </a:extLst>
              </p:cNvPr>
              <p:cNvSpPr/>
              <p:nvPr/>
            </p:nvSpPr>
            <p:spPr>
              <a:xfrm>
                <a:off x="7854081" y="3915821"/>
                <a:ext cx="1005518" cy="426763"/>
              </a:xfrm>
              <a:prstGeom prst="flowChartTerminator">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ysClr val="windowText" lastClr="000000"/>
                    </a:solidFill>
                    <a:latin typeface="Open Sans" pitchFamily="2" charset="0"/>
                    <a:ea typeface="Open Sans" pitchFamily="2" charset="0"/>
                    <a:cs typeface="Open Sans" pitchFamily="2" charset="0"/>
                  </a:rPr>
                  <a:t>Evaluation</a:t>
                </a:r>
                <a:br>
                  <a:rPr lang="en-US" altLang="ko-KR" sz="1000" dirty="0">
                    <a:solidFill>
                      <a:sysClr val="windowText" lastClr="000000"/>
                    </a:solidFill>
                    <a:latin typeface="Open Sans" pitchFamily="2" charset="0"/>
                    <a:ea typeface="Open Sans" pitchFamily="2" charset="0"/>
                    <a:cs typeface="Open Sans" pitchFamily="2" charset="0"/>
                  </a:rPr>
                </a:br>
                <a:r>
                  <a:rPr lang="en-US" altLang="ko-KR" sz="1000" dirty="0">
                    <a:solidFill>
                      <a:sysClr val="windowText" lastClr="000000"/>
                    </a:solidFill>
                    <a:latin typeface="Open Sans" pitchFamily="2" charset="0"/>
                    <a:ea typeface="Open Sans" pitchFamily="2" charset="0"/>
                    <a:cs typeface="Open Sans" pitchFamily="2" charset="0"/>
                  </a:rPr>
                  <a:t>Prediction</a:t>
                </a:r>
                <a:endParaRPr lang="ko-KR" altLang="en-US" sz="1000" dirty="0">
                  <a:solidFill>
                    <a:sysClr val="windowText" lastClr="000000"/>
                  </a:solidFill>
                  <a:latin typeface="Open Sans" pitchFamily="2" charset="0"/>
                  <a:cs typeface="Open Sans" pitchFamily="2" charset="0"/>
                </a:endParaRPr>
              </a:p>
            </p:txBody>
          </p:sp>
          <p:cxnSp>
            <p:nvCxnSpPr>
              <p:cNvPr id="184" name="연결선: 꺾임 183">
                <a:extLst>
                  <a:ext uri="{FF2B5EF4-FFF2-40B4-BE49-F238E27FC236}">
                    <a16:creationId xmlns:a16="http://schemas.microsoft.com/office/drawing/2014/main" id="{8A91DCA3-C0AC-2F71-208F-31D204C134BA}"/>
                  </a:ext>
                </a:extLst>
              </p:cNvPr>
              <p:cNvCxnSpPr>
                <a:stCxn id="167" idx="3"/>
                <a:endCxn id="171" idx="1"/>
              </p:cNvCxnSpPr>
              <p:nvPr/>
            </p:nvCxnSpPr>
            <p:spPr>
              <a:xfrm>
                <a:off x="7395629" y="3452776"/>
                <a:ext cx="458452" cy="676427"/>
              </a:xfrm>
              <a:prstGeom prst="bentConnector3">
                <a:avLst>
                  <a:gd name="adj1" fmla="val 2801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279" name="연결선: 꺾임 11278">
                <a:extLst>
                  <a:ext uri="{FF2B5EF4-FFF2-40B4-BE49-F238E27FC236}">
                    <a16:creationId xmlns:a16="http://schemas.microsoft.com/office/drawing/2014/main" id="{51D463E1-005E-C033-1138-A24F5E63536B}"/>
                  </a:ext>
                </a:extLst>
              </p:cNvPr>
              <p:cNvCxnSpPr>
                <a:stCxn id="158" idx="3"/>
                <a:endCxn id="171" idx="1"/>
              </p:cNvCxnSpPr>
              <p:nvPr/>
            </p:nvCxnSpPr>
            <p:spPr>
              <a:xfrm flipV="1">
                <a:off x="5685588" y="4129203"/>
                <a:ext cx="2168493" cy="391"/>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1289" name="Picture 10">
                <a:extLst>
                  <a:ext uri="{FF2B5EF4-FFF2-40B4-BE49-F238E27FC236}">
                    <a16:creationId xmlns:a16="http://schemas.microsoft.com/office/drawing/2014/main" id="{9A3DC796-CC69-C88D-451C-96F01F252AA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64122" y="3329837"/>
                <a:ext cx="683568" cy="227856"/>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11291" name="Picture 14" descr="TensorFlow 인공 지능 브랜드 로고 학습, 흐름 설명, 각도, 본문, 주황색 png | PNGWing">
                <a:extLst>
                  <a:ext uri="{FF2B5EF4-FFF2-40B4-BE49-F238E27FC236}">
                    <a16:creationId xmlns:a16="http://schemas.microsoft.com/office/drawing/2014/main" id="{BA8503BC-3106-E73C-37B0-C467CDB1F813}"/>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000" r="90000">
                            <a14:foregroundMark x1="24239" y1="36250" x2="24239" y2="36250"/>
                            <a14:foregroundMark x1="27283" y1="36750" x2="27283" y2="36750"/>
                            <a14:foregroundMark x1="26957" y1="38500" x2="26957" y2="38500"/>
                            <a14:foregroundMark x1="23913" y1="38750" x2="23913" y2="38750"/>
                            <a14:foregroundMark x1="34891" y1="41000" x2="34891" y2="41000"/>
                            <a14:foregroundMark x1="38913" y1="45250" x2="38913" y2="45250"/>
                            <a14:foregroundMark x1="42391" y1="45500" x2="42391" y2="45500"/>
                            <a14:foregroundMark x1="58696" y1="45500" x2="58696" y2="45500"/>
                            <a14:foregroundMark x1="62065" y1="41000" x2="62065" y2="41000"/>
                            <a14:foregroundMark x1="66957" y1="41500" x2="66957" y2="41500"/>
                            <a14:foregroundMark x1="70870" y1="45000" x2="70870" y2="45000"/>
                            <a14:foregroundMark x1="74022" y1="45000" x2="74022" y2="45000"/>
                            <a14:backgroundMark x1="13478" y1="17000" x2="13478" y2="17000"/>
                            <a14:backgroundMark x1="38696" y1="47750" x2="38696" y2="47750"/>
                          </a14:backgroundRemoval>
                        </a14:imgEffect>
                      </a14:imgLayer>
                    </a14:imgProps>
                  </a:ext>
                  <a:ext uri="{28A0092B-C50C-407E-A947-70E740481C1C}">
                    <a14:useLocalDpi xmlns:a14="http://schemas.microsoft.com/office/drawing/2010/main" val="0"/>
                  </a:ext>
                </a:extLst>
              </a:blip>
              <a:srcRect l="16680" t="29415" r="15867" b="36349"/>
              <a:stretch/>
            </p:blipFill>
            <p:spPr bwMode="auto">
              <a:xfrm>
                <a:off x="4104755" y="2989114"/>
                <a:ext cx="663299" cy="146374"/>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11292" name="Picture 14" descr="TensorFlow 인공 지능 브랜드 로고 학습, 흐름 설명, 각도, 본문, 주황색 png | PNGWing">
                <a:extLst>
                  <a:ext uri="{FF2B5EF4-FFF2-40B4-BE49-F238E27FC236}">
                    <a16:creationId xmlns:a16="http://schemas.microsoft.com/office/drawing/2014/main" id="{5529471B-5AD6-01FC-5720-7F7FED922203}"/>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000" r="90000">
                            <a14:foregroundMark x1="24239" y1="36250" x2="24239" y2="36250"/>
                            <a14:foregroundMark x1="27283" y1="36750" x2="27283" y2="36750"/>
                            <a14:foregroundMark x1="26957" y1="38500" x2="26957" y2="38500"/>
                            <a14:foregroundMark x1="23913" y1="38750" x2="23913" y2="38750"/>
                            <a14:foregroundMark x1="34891" y1="41000" x2="34891" y2="41000"/>
                            <a14:foregroundMark x1="38913" y1="45250" x2="38913" y2="45250"/>
                            <a14:foregroundMark x1="42391" y1="45500" x2="42391" y2="45500"/>
                            <a14:foregroundMark x1="58696" y1="45500" x2="58696" y2="45500"/>
                            <a14:foregroundMark x1="62065" y1="41000" x2="62065" y2="41000"/>
                            <a14:foregroundMark x1="66957" y1="41500" x2="66957" y2="41500"/>
                            <a14:foregroundMark x1="70870" y1="45000" x2="70870" y2="45000"/>
                            <a14:foregroundMark x1="74022" y1="45000" x2="74022" y2="45000"/>
                            <a14:backgroundMark x1="13478" y1="17000" x2="13478" y2="17000"/>
                            <a14:backgroundMark x1="38696" y1="47750" x2="38696" y2="47750"/>
                          </a14:backgroundRemoval>
                        </a14:imgEffect>
                      </a14:imgLayer>
                    </a14:imgProps>
                  </a:ext>
                  <a:ext uri="{28A0092B-C50C-407E-A947-70E740481C1C}">
                    <a14:useLocalDpi xmlns:a14="http://schemas.microsoft.com/office/drawing/2010/main" val="0"/>
                  </a:ext>
                </a:extLst>
              </a:blip>
              <a:srcRect l="16680" t="29415" r="15867" b="36349"/>
              <a:stretch/>
            </p:blipFill>
            <p:spPr bwMode="auto">
              <a:xfrm>
                <a:off x="4107052" y="3665767"/>
                <a:ext cx="663299" cy="146374"/>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11293" name="Picture 14" descr="TensorFlow 인공 지능 브랜드 로고 학습, 흐름 설명, 각도, 본문, 주황색 png | PNGWing">
                <a:extLst>
                  <a:ext uri="{FF2B5EF4-FFF2-40B4-BE49-F238E27FC236}">
                    <a16:creationId xmlns:a16="http://schemas.microsoft.com/office/drawing/2014/main" id="{78F5BABD-079E-5EEC-A02F-4DD056BDE75B}"/>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000" r="90000">
                            <a14:foregroundMark x1="24239" y1="36250" x2="24239" y2="36250"/>
                            <a14:foregroundMark x1="27283" y1="36750" x2="27283" y2="36750"/>
                            <a14:foregroundMark x1="26957" y1="38500" x2="26957" y2="38500"/>
                            <a14:foregroundMark x1="23913" y1="38750" x2="23913" y2="38750"/>
                            <a14:foregroundMark x1="34891" y1="41000" x2="34891" y2="41000"/>
                            <a14:foregroundMark x1="38913" y1="45250" x2="38913" y2="45250"/>
                            <a14:foregroundMark x1="42391" y1="45500" x2="42391" y2="45500"/>
                            <a14:foregroundMark x1="58696" y1="45500" x2="58696" y2="45500"/>
                            <a14:foregroundMark x1="62065" y1="41000" x2="62065" y2="41000"/>
                            <a14:foregroundMark x1="66957" y1="41500" x2="66957" y2="41500"/>
                            <a14:foregroundMark x1="70870" y1="45000" x2="70870" y2="45000"/>
                            <a14:foregroundMark x1="74022" y1="45000" x2="74022" y2="45000"/>
                            <a14:backgroundMark x1="13478" y1="17000" x2="13478" y2="17000"/>
                            <a14:backgroundMark x1="38696" y1="47750" x2="38696" y2="47750"/>
                          </a14:backgroundRemoval>
                        </a14:imgEffect>
                      </a14:imgLayer>
                    </a14:imgProps>
                  </a:ext>
                  <a:ext uri="{28A0092B-C50C-407E-A947-70E740481C1C}">
                    <a14:useLocalDpi xmlns:a14="http://schemas.microsoft.com/office/drawing/2010/main" val="0"/>
                  </a:ext>
                </a:extLst>
              </a:blip>
              <a:srcRect l="16680" t="29415" r="15867" b="36349"/>
              <a:stretch/>
            </p:blipFill>
            <p:spPr bwMode="auto">
              <a:xfrm>
                <a:off x="4109349" y="4342420"/>
                <a:ext cx="663299" cy="146374"/>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11294" name="Picture 14" descr="TensorFlow 인공 지능 브랜드 로고 학습, 흐름 설명, 각도, 본문, 주황색 png | PNGWing">
                <a:extLst>
                  <a:ext uri="{FF2B5EF4-FFF2-40B4-BE49-F238E27FC236}">
                    <a16:creationId xmlns:a16="http://schemas.microsoft.com/office/drawing/2014/main" id="{70DF0107-3CE3-0F79-E8BD-546333ABCEA8}"/>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000" r="90000">
                            <a14:foregroundMark x1="24239" y1="36250" x2="24239" y2="36250"/>
                            <a14:foregroundMark x1="27283" y1="36750" x2="27283" y2="36750"/>
                            <a14:foregroundMark x1="26957" y1="38500" x2="26957" y2="38500"/>
                            <a14:foregroundMark x1="23913" y1="38750" x2="23913" y2="38750"/>
                            <a14:foregroundMark x1="34891" y1="41000" x2="34891" y2="41000"/>
                            <a14:foregroundMark x1="38913" y1="45250" x2="38913" y2="45250"/>
                            <a14:foregroundMark x1="42391" y1="45500" x2="42391" y2="45500"/>
                            <a14:foregroundMark x1="58696" y1="45500" x2="58696" y2="45500"/>
                            <a14:foregroundMark x1="62065" y1="41000" x2="62065" y2="41000"/>
                            <a14:foregroundMark x1="66957" y1="41500" x2="66957" y2="41500"/>
                            <a14:foregroundMark x1="70870" y1="45000" x2="70870" y2="45000"/>
                            <a14:foregroundMark x1="74022" y1="45000" x2="74022" y2="45000"/>
                            <a14:backgroundMark x1="13478" y1="17000" x2="13478" y2="17000"/>
                            <a14:backgroundMark x1="38696" y1="47750" x2="38696" y2="47750"/>
                          </a14:backgroundRemoval>
                        </a14:imgEffect>
                      </a14:imgLayer>
                    </a14:imgProps>
                  </a:ext>
                  <a:ext uri="{28A0092B-C50C-407E-A947-70E740481C1C}">
                    <a14:useLocalDpi xmlns:a14="http://schemas.microsoft.com/office/drawing/2010/main" val="0"/>
                  </a:ext>
                </a:extLst>
              </a:blip>
              <a:srcRect l="16680" t="29415" r="15867" b="36349"/>
              <a:stretch/>
            </p:blipFill>
            <p:spPr bwMode="auto">
              <a:xfrm>
                <a:off x="5790977" y="3667349"/>
                <a:ext cx="663299" cy="146374"/>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sp>
            <p:nvSpPr>
              <p:cNvPr id="11295" name="사각형: 둥근 모서리 11294">
                <a:extLst>
                  <a:ext uri="{FF2B5EF4-FFF2-40B4-BE49-F238E27FC236}">
                    <a16:creationId xmlns:a16="http://schemas.microsoft.com/office/drawing/2014/main" id="{4EF7130C-3F92-48B2-40F4-664D94A420F9}"/>
                  </a:ext>
                </a:extLst>
              </p:cNvPr>
              <p:cNvSpPr/>
              <p:nvPr/>
            </p:nvSpPr>
            <p:spPr>
              <a:xfrm>
                <a:off x="7854953" y="2607696"/>
                <a:ext cx="1005518" cy="277498"/>
              </a:xfrm>
              <a:prstGeom prst="roundRect">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7030A0"/>
                    </a:solidFill>
                  </a:rPr>
                  <a:t>requirement.txt</a:t>
                </a:r>
                <a:endParaRPr lang="ko-KR" altLang="en-US" sz="900" dirty="0">
                  <a:solidFill>
                    <a:srgbClr val="7030A0"/>
                  </a:solidFill>
                </a:endParaRPr>
              </a:p>
            </p:txBody>
          </p:sp>
          <p:cxnSp>
            <p:nvCxnSpPr>
              <p:cNvPr id="11297" name="직선 화살표 연결선 11296">
                <a:extLst>
                  <a:ext uri="{FF2B5EF4-FFF2-40B4-BE49-F238E27FC236}">
                    <a16:creationId xmlns:a16="http://schemas.microsoft.com/office/drawing/2014/main" id="{4562C74C-B314-4AC5-5776-CF96C4D05638}"/>
                  </a:ext>
                </a:extLst>
              </p:cNvPr>
              <p:cNvCxnSpPr>
                <a:stCxn id="171" idx="0"/>
                <a:endCxn id="11295" idx="2"/>
              </p:cNvCxnSpPr>
              <p:nvPr/>
            </p:nvCxnSpPr>
            <p:spPr>
              <a:xfrm flipV="1">
                <a:off x="8356840" y="2885194"/>
                <a:ext cx="872" cy="103062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44241614"/>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0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0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0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00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1352</TotalTime>
  <Words>3994</Words>
  <Application>Microsoft Office PowerPoint</Application>
  <PresentationFormat>화면 슬라이드 쇼(16:9)</PresentationFormat>
  <Paragraphs>890</Paragraphs>
  <Slides>49</Slides>
  <Notes>49</Notes>
  <HiddenSlides>0</HiddenSlides>
  <MMClips>0</MMClips>
  <ScaleCrop>false</ScaleCrop>
  <HeadingPairs>
    <vt:vector size="6" baseType="variant">
      <vt:variant>
        <vt:lpstr>사용한 글꼴</vt:lpstr>
      </vt:variant>
      <vt:variant>
        <vt:i4>6</vt:i4>
      </vt:variant>
      <vt:variant>
        <vt:lpstr>테마</vt:lpstr>
      </vt:variant>
      <vt:variant>
        <vt:i4>5</vt:i4>
      </vt:variant>
      <vt:variant>
        <vt:lpstr>슬라이드 제목</vt:lpstr>
      </vt:variant>
      <vt:variant>
        <vt:i4>49</vt:i4>
      </vt:variant>
    </vt:vector>
  </HeadingPairs>
  <TitlesOfParts>
    <vt:vector size="60" baseType="lpstr">
      <vt:lpstr>맑은 고딕</vt:lpstr>
      <vt:lpstr>Noto Sans KR</vt:lpstr>
      <vt:lpstr>나눔바른고딕</vt:lpstr>
      <vt:lpstr>바탕</vt:lpstr>
      <vt:lpstr>Open Sans</vt:lpstr>
      <vt:lpstr>Arial</vt:lpstr>
      <vt:lpstr>1_Office 테마</vt:lpstr>
      <vt:lpstr>001</vt:lpstr>
      <vt:lpstr>002</vt:lpstr>
      <vt:lpstr>003</vt:lpstr>
      <vt:lpstr>004</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강혜란</dc:creator>
  <cp:lastModifiedBy>Cheong KyungJae</cp:lastModifiedBy>
  <cp:revision>19</cp:revision>
  <dcterms:created xsi:type="dcterms:W3CDTF">2016-06-23T04:50:20Z</dcterms:created>
  <dcterms:modified xsi:type="dcterms:W3CDTF">2022-12-05T01:45:36Z</dcterms:modified>
</cp:coreProperties>
</file>